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diagrams/quickStyle2.xml" ContentType="application/vnd.openxmlformats-officedocument.drawingml.diagramStyl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diagrams/layout5.xml" ContentType="application/vnd.openxmlformats-officedocument.drawingml.diagramLayout+xml"/>
  <Override PartName="/docProps/custom.xml" ContentType="application/vnd.openxmlformats-officedocument.custom-propertie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charts/chart3.xml" ContentType="application/vnd.openxmlformats-officedocument.drawingml.char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diagrams/colors4.xml" ContentType="application/vnd.openxmlformats-officedocument.drawingml.diagramColors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diagrams/drawing5.xml" ContentType="application/vnd.ms-office.drawingml.diagramDrawing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theme/theme7.xml" ContentType="application/vnd.openxmlformats-officedocument.them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commentAuthors.xml" ContentType="application/vnd.openxmlformats-officedocument.presentationml.commentAuthor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3775" r:id="rId2"/>
    <p:sldMasterId id="2147483812" r:id="rId3"/>
    <p:sldMasterId id="2147483824" r:id="rId4"/>
    <p:sldMasterId id="2147484065" r:id="rId5"/>
  </p:sldMasterIdLst>
  <p:notesMasterIdLst>
    <p:notesMasterId r:id="rId20"/>
  </p:notesMasterIdLst>
  <p:handoutMasterIdLst>
    <p:handoutMasterId r:id="rId21"/>
  </p:handoutMasterIdLst>
  <p:sldIdLst>
    <p:sldId id="896" r:id="rId6"/>
    <p:sldId id="897" r:id="rId7"/>
    <p:sldId id="1202" r:id="rId8"/>
    <p:sldId id="1166" r:id="rId9"/>
    <p:sldId id="1590" r:id="rId10"/>
    <p:sldId id="1204" r:id="rId11"/>
    <p:sldId id="1198" r:id="rId12"/>
    <p:sldId id="1170" r:id="rId13"/>
    <p:sldId id="904" r:id="rId14"/>
    <p:sldId id="1201" r:id="rId15"/>
    <p:sldId id="1502" r:id="rId16"/>
    <p:sldId id="1594" r:id="rId17"/>
    <p:sldId id="1596" r:id="rId18"/>
    <p:sldId id="1597" r:id="rId19"/>
  </p:sldIdLst>
  <p:sldSz cx="9144000" cy="6858000" type="screen4x3"/>
  <p:notesSz cx="7102475" cy="102346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Скрипников" initials="Д.В.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66"/>
    <a:srgbClr val="53D2FF"/>
    <a:srgbClr val="EAA0A0"/>
    <a:srgbClr val="1FD15A"/>
    <a:srgbClr val="CCFF33"/>
    <a:srgbClr val="FB998F"/>
    <a:srgbClr val="7EEA9F"/>
    <a:srgbClr val="95358A"/>
    <a:srgbClr val="DCB1AE"/>
    <a:srgbClr val="97E60A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64" autoAdjust="0"/>
    <p:restoredTop sz="95699" autoAdjust="0"/>
  </p:normalViewPr>
  <p:slideViewPr>
    <p:cSldViewPr>
      <p:cViewPr>
        <p:scale>
          <a:sx n="100" d="100"/>
          <a:sy n="100" d="100"/>
        </p:scale>
        <p:origin x="-34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5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9" d="100"/>
          <a:sy n="49" d="100"/>
        </p:scale>
        <p:origin x="-2748" y="-114"/>
      </p:cViewPr>
      <p:guideLst>
        <p:guide orient="horz" pos="3223"/>
        <p:guide pos="2237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23484885842497177"/>
          <c:y val="9.8363372089481926E-2"/>
          <c:w val="0.75055601478025558"/>
          <c:h val="0.81358122160451185"/>
        </c:manualLayout>
      </c:layout>
      <c:barChart>
        <c:barDir val="col"/>
        <c:grouping val="clustered"/>
        <c:ser>
          <c:idx val="1"/>
          <c:order val="0"/>
          <c:tx>
            <c:strRef>
              <c:f>Sheet1!$A$2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cat>
            <c:strRef>
              <c:f>Sheet1!$B$1:$D$1</c:f>
              <c:strCache>
                <c:ptCount val="2"/>
                <c:pt idx="0">
                  <c:v>2020 год</c:v>
                </c:pt>
                <c:pt idx="1">
                  <c:v>2020 год</c:v>
                </c:pt>
              </c:strCache>
            </c:strRef>
          </c:cat>
          <c:val>
            <c:numRef>
              <c:f>Sheet1!$B$2:$D$2</c:f>
              <c:numCache>
                <c:formatCode>#,##0.0</c:formatCode>
                <c:ptCount val="3"/>
                <c:pt idx="0">
                  <c:v>7749.5</c:v>
                </c:pt>
                <c:pt idx="1">
                  <c:v>7696.6</c:v>
                </c:pt>
              </c:numCache>
            </c:numRef>
          </c:val>
        </c:ser>
        <c:ser>
          <c:idx val="2"/>
          <c:order val="1"/>
          <c:tx>
            <c:strRef>
              <c:f>Sheet1!$A$3</c:f>
              <c:strCache>
                <c:ptCount val="1"/>
                <c:pt idx="0">
                  <c:v>Доходы бюджета Криворожского сельского поселения</c:v>
                </c:pt>
              </c:strCache>
            </c:strRef>
          </c:tx>
          <c:cat>
            <c:strRef>
              <c:f>Sheet1!$B$1:$D$1</c:f>
              <c:strCache>
                <c:ptCount val="2"/>
                <c:pt idx="0">
                  <c:v>2020 год</c:v>
                </c:pt>
                <c:pt idx="1">
                  <c:v>2020 год</c:v>
                </c:pt>
              </c:strCache>
            </c:strRef>
          </c:cat>
          <c:val>
            <c:numRef>
              <c:f>Sheet1!$B$3:$D$3</c:f>
              <c:numCache>
                <c:formatCode>#,##0.0</c:formatCode>
                <c:ptCount val="3"/>
                <c:pt idx="0">
                  <c:v>12943.7</c:v>
                </c:pt>
                <c:pt idx="1">
                  <c:v>20336.900000000001</c:v>
                </c:pt>
              </c:numCache>
            </c:numRef>
          </c:val>
        </c:ser>
        <c:dLbls>
          <c:showVal val="1"/>
        </c:dLbls>
        <c:gapWidth val="95"/>
        <c:axId val="108306816"/>
        <c:axId val="108308352"/>
      </c:barChart>
      <c:catAx>
        <c:axId val="108306816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108308352"/>
        <c:crosses val="autoZero"/>
        <c:auto val="1"/>
        <c:lblAlgn val="ctr"/>
        <c:lblOffset val="100"/>
        <c:tickLblSkip val="2"/>
        <c:tickMarkSkip val="2"/>
      </c:catAx>
      <c:valAx>
        <c:axId val="108308352"/>
        <c:scaling>
          <c:orientation val="minMax"/>
          <c:max val="10000"/>
          <c:min val="0"/>
        </c:scaling>
        <c:delete val="1"/>
        <c:axPos val="l"/>
        <c:numFmt formatCode="#,##0" sourceLinked="0"/>
        <c:tickLblPos val="none"/>
        <c:crossAx val="108306816"/>
        <c:crosses val="autoZero"/>
        <c:crossBetween val="between"/>
        <c:majorUnit val="1000"/>
        <c:minorUnit val="100"/>
      </c:valAx>
    </c:plotArea>
    <c:legend>
      <c:legendPos val="t"/>
      <c:legendEntry>
        <c:idx val="1"/>
        <c:delete val="1"/>
      </c:legendEntry>
      <c:layout>
        <c:manualLayout>
          <c:xMode val="edge"/>
          <c:yMode val="edge"/>
          <c:x val="0.32297929059116848"/>
          <c:y val="0.92742532547569989"/>
          <c:w val="0.48890759916119286"/>
          <c:h val="6.7683756653788632E-2"/>
        </c:manualLayout>
      </c:layout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perspective val="20"/>
    </c:view3D>
    <c:plotArea>
      <c:layout>
        <c:manualLayout>
          <c:layoutTarget val="inner"/>
          <c:xMode val="edge"/>
          <c:yMode val="edge"/>
          <c:x val="4.5056549411467757E-2"/>
          <c:y val="5.4067053044214441E-3"/>
          <c:w val="0.9549434422018922"/>
          <c:h val="0.88990155623976364"/>
        </c:manualLayout>
      </c:layout>
      <c:bar3DChart>
        <c:barDir val="col"/>
        <c:grouping val="stacked"/>
        <c:ser>
          <c:idx val="1"/>
          <c:order val="0"/>
          <c:tx>
            <c:strRef>
              <c:f>Sheet1!$A$2</c:f>
              <c:strCache>
                <c:ptCount val="1"/>
                <c:pt idx="0">
                  <c:v> бюджет Криворожского сельского поселения</c:v>
                </c:pt>
              </c:strCache>
            </c:strRef>
          </c:tx>
          <c:dLbls>
            <c:dLbl>
              <c:idx val="0"/>
              <c:layout>
                <c:manualLayout>
                  <c:x val="-0.15693014681032472"/>
                  <c:y val="-0.23933227128998827"/>
                </c:manualLayout>
              </c:layout>
              <c:showVal val="1"/>
            </c:dLbl>
            <c:dLbl>
              <c:idx val="1"/>
              <c:layout>
                <c:manualLayout>
                  <c:x val="0.20789891244102682"/>
                  <c:y val="-0.18923947032231758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20336,9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strRef>
              <c:f>Sheet1!$B$1:$C$1</c:f>
              <c:strCache>
                <c:ptCount val="2"/>
                <c:pt idx="0">
                  <c:v>2020 год</c:v>
                </c:pt>
                <c:pt idx="1">
                  <c:v> 2021 год</c:v>
                </c:pt>
              </c:strCache>
            </c:strRef>
          </c:cat>
          <c:val>
            <c:numRef>
              <c:f>Sheet1!$B$2:$C$2</c:f>
              <c:numCache>
                <c:formatCode>#,##0.0</c:formatCode>
                <c:ptCount val="2"/>
                <c:pt idx="0">
                  <c:v>12943.7</c:v>
                </c:pt>
                <c:pt idx="1">
                  <c:v>20336.900000000001</c:v>
                </c:pt>
              </c:numCache>
            </c:numRef>
          </c:val>
        </c:ser>
        <c:gapWidth val="124"/>
        <c:gapDepth val="165"/>
        <c:shape val="box"/>
        <c:axId val="95671040"/>
        <c:axId val="95673344"/>
        <c:axId val="0"/>
      </c:bar3DChart>
      <c:catAx>
        <c:axId val="95671040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b="1">
                <a:solidFill>
                  <a:srgbClr val="00B050"/>
                </a:solidFill>
              </a:defRPr>
            </a:pPr>
            <a:endParaRPr lang="ru-RU"/>
          </a:p>
        </c:txPr>
        <c:crossAx val="95673344"/>
        <c:crosses val="autoZero"/>
        <c:auto val="1"/>
        <c:lblAlgn val="ctr"/>
        <c:lblOffset val="100"/>
        <c:tickLblSkip val="1"/>
        <c:tickMarkSkip val="1"/>
      </c:catAx>
      <c:valAx>
        <c:axId val="95673344"/>
        <c:scaling>
          <c:orientation val="minMax"/>
          <c:min val="0"/>
        </c:scaling>
        <c:delete val="1"/>
        <c:axPos val="l"/>
        <c:numFmt formatCode="#,##0" sourceLinked="0"/>
        <c:tickLblPos val="none"/>
        <c:crossAx val="95671040"/>
        <c:crosses val="autoZero"/>
        <c:crossBetween val="between"/>
        <c:majorUnit val="50000"/>
        <c:minorUnit val="10000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5"/>
      <c:rotY val="160"/>
      <c:depthPercent val="110"/>
      <c:rAngAx val="1"/>
    </c:view3D>
    <c:plotArea>
      <c:layout>
        <c:manualLayout>
          <c:layoutTarget val="inner"/>
          <c:xMode val="edge"/>
          <c:yMode val="edge"/>
          <c:x val="4.5939163330840714E-2"/>
          <c:y val="0.13573200771759891"/>
          <c:w val="0.52109994281441074"/>
          <c:h val="0.70944998020177874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 w="12614">
              <a:noFill/>
              <a:prstDash val="solid"/>
            </a:ln>
            <a:effectLst>
              <a:outerShdw blurRad="101600" dist="1041400" dir="5400000" sx="200000" sy="200000" algn="ctr" rotWithShape="0">
                <a:srgbClr val="F79646">
                  <a:lumMod val="20000"/>
                  <a:lumOff val="80000"/>
                  <a:alpha val="30000"/>
                </a:srgbClr>
              </a:outerShdw>
            </a:effectLst>
          </c:spPr>
          <c:explosion val="24"/>
          <c:dPt>
            <c:idx val="0"/>
            <c:explosion val="21"/>
            <c:spPr>
              <a:solidFill>
                <a:srgbClr val="99CC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1"/>
            <c:spPr>
              <a:solidFill>
                <a:srgbClr val="0070C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2"/>
            <c:spPr>
              <a:solidFill>
                <a:srgbClr val="FFFF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3"/>
            <c:spPr>
              <a:solidFill>
                <a:srgbClr val="00FF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4"/>
            <c:spPr>
              <a:solidFill>
                <a:srgbClr val="FF3399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5"/>
            <c:spPr>
              <a:solidFill>
                <a:srgbClr val="FF99CC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6"/>
            <c:explosion val="21"/>
            <c:spPr>
              <a:solidFill>
                <a:srgbClr val="FF99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7"/>
            <c:explosion val="54"/>
            <c:spPr>
              <a:solidFill>
                <a:srgbClr val="993366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8"/>
            <c:explosion val="45"/>
            <c:spPr>
              <a:solidFill>
                <a:srgbClr val="00FFFF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9"/>
            <c:explosion val="33"/>
            <c:spPr>
              <a:solidFill>
                <a:srgbClr val="FF3399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10"/>
            <c:spPr>
              <a:solidFill>
                <a:srgbClr val="FFFF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-0.11502959815244138"/>
                  <c:y val="9.980861719434734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47,1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Percent val="1"/>
            </c:dLbl>
            <c:dLbl>
              <c:idx val="1"/>
              <c:layout>
                <c:manualLayout>
                  <c:x val="-3.9391495105109281E-2"/>
                  <c:y val="4.5243570027124307E-2"/>
                </c:manualLayout>
              </c:layout>
              <c:dLblPos val="bestFit"/>
              <c:showPercent val="1"/>
            </c:dLbl>
            <c:dLbl>
              <c:idx val="2"/>
              <c:layout>
                <c:manualLayout>
                  <c:x val="-5.2002649544342916E-3"/>
                  <c:y val="1.4400054574873001E-3"/>
                </c:manualLayout>
              </c:layout>
              <c:dLblPos val="bestFit"/>
              <c:showPercent val="1"/>
            </c:dLbl>
            <c:dLbl>
              <c:idx val="3"/>
              <c:layout>
                <c:manualLayout>
                  <c:x val="-2.488015396915275E-2"/>
                  <c:y val="6.6665134220076378E-3"/>
                </c:manualLayout>
              </c:layout>
              <c:tx>
                <c:rich>
                  <a:bodyPr/>
                  <a:lstStyle/>
                  <a:p>
                    <a:pPr>
                      <a:defRPr sz="1800" b="1" i="0" u="none" strike="noStrike" baseline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ru-RU" dirty="0" smtClean="0"/>
                      <a:t>7,9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numFmt formatCode="0.00%" sourceLinked="0"/>
              <c:spPr>
                <a:noFill/>
                <a:ln w="25229">
                  <a:noFill/>
                </a:ln>
              </c:spPr>
              <c:dLblPos val="bestFit"/>
              <c:showPercent val="1"/>
            </c:dLbl>
            <c:dLbl>
              <c:idx val="4"/>
              <c:layout>
                <c:manualLayout>
                  <c:x val="-3.288582208879564E-2"/>
                  <c:y val="-2.256014729283423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0,1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Percent val="1"/>
            </c:dLbl>
            <c:dLbl>
              <c:idx val="5"/>
              <c:layout>
                <c:manualLayout>
                  <c:x val="1.54763748962796E-2"/>
                  <c:y val="-3.21884227120449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38,7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Percent val="1"/>
            </c:dLbl>
            <c:dLbl>
              <c:idx val="6"/>
              <c:delete val="1"/>
            </c:dLbl>
            <c:dLbl>
              <c:idx val="7"/>
              <c:layout>
                <c:manualLayout>
                  <c:x val="2.1004939405918042E-2"/>
                  <c:y val="-3.908443236942445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1,7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Percent val="1"/>
            </c:dLbl>
            <c:dLbl>
              <c:idx val="8"/>
              <c:delete val="1"/>
            </c:dLbl>
            <c:dLbl>
              <c:idx val="9"/>
              <c:layout>
                <c:manualLayout>
                  <c:x val="-8.02189390782862E-2"/>
                  <c:y val="0.1050998215935566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1,3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Percent val="1"/>
            </c:dLbl>
            <c:dLbl>
              <c:idx val="10"/>
              <c:delete val="1"/>
            </c:dLbl>
            <c:dLbl>
              <c:idx val="11"/>
              <c:layout>
                <c:manualLayout>
                  <c:x val="6.4040601768354383E-2"/>
                  <c:y val="2.387928720471444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0,</a:t>
                    </a:r>
                    <a:r>
                      <a:rPr lang="ru-RU" dirty="0" smtClean="0"/>
                      <a:t>3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Percent val="1"/>
            </c:dLbl>
            <c:dLbl>
              <c:idx val="12"/>
              <c:layout>
                <c:manualLayout>
                  <c:x val="6.0288347336471322E-2"/>
                  <c:y val="7.3738363910587024E-2"/>
                </c:manualLayout>
              </c:layout>
              <c:dLblPos val="bestFit"/>
              <c:showPercent val="1"/>
            </c:dLbl>
            <c:numFmt formatCode="0.0%" sourceLinked="0"/>
            <c:spPr>
              <a:noFill/>
              <a:ln w="25229">
                <a:noFill/>
              </a:ln>
            </c:spPr>
            <c:txPr>
              <a:bodyPr/>
              <a:lstStyle/>
              <a:p>
                <a:pPr>
                  <a:defRPr sz="18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dLblPos val="bestFit"/>
            <c:showPercent val="1"/>
            <c:showLeaderLines val="1"/>
          </c:dLbls>
          <c:cat>
            <c:multiLvlStrRef>
              <c:f>Sheet1!$B$1:$L$2</c:f>
              <c:multiLvlStrCache>
                <c:ptCount val="11"/>
                <c:lvl>
                  <c:pt idx="0">
                    <c:v>6 205,1</c:v>
                  </c:pt>
                  <c:pt idx="1">
                    <c:v>2,5</c:v>
                  </c:pt>
                  <c:pt idx="2">
                    <c:v>8 394,0</c:v>
                  </c:pt>
                  <c:pt idx="3">
                    <c:v>1 186,1</c:v>
                  </c:pt>
                  <c:pt idx="4">
                    <c:v>15,0</c:v>
                  </c:pt>
                  <c:pt idx="5">
                    <c:v>4 076,9</c:v>
                  </c:pt>
                  <c:pt idx="6">
                    <c:v>250,0</c:v>
                  </c:pt>
                  <c:pt idx="7">
                    <c:v>207,3</c:v>
                  </c:pt>
                  <c:pt idx="8">
                    <c:v>0,0</c:v>
                  </c:pt>
                  <c:pt idx="9">
                    <c:v>0,0</c:v>
                  </c:pt>
                  <c:pt idx="10">
                    <c:v>0,0</c:v>
                  </c:pt>
                </c:lvl>
                <c:lvl>
                  <c:pt idx="0">
                    <c:v>Общегосударственные вопросы - </c:v>
                  </c:pt>
                  <c:pt idx="1">
                    <c:v>Национальная безопасность и правоохранительная деятельность - </c:v>
                  </c:pt>
                  <c:pt idx="2">
                    <c:v>Национальная экономика - </c:v>
                  </c:pt>
                  <c:pt idx="3">
                    <c:v>Жилищно-коммунальное хозяйство -        </c:v>
                  </c:pt>
                  <c:pt idx="4">
                    <c:v>Образование - </c:v>
                  </c:pt>
                  <c:pt idx="5">
                    <c:v>Культура, кинематография - </c:v>
                  </c:pt>
                  <c:pt idx="6">
                    <c:v>Социальная политика - </c:v>
                  </c:pt>
                  <c:pt idx="7">
                    <c:v>Национальная оборона</c:v>
                  </c:pt>
                  <c:pt idx="8">
                    <c:v>Физическая культура и спорт - </c:v>
                  </c:pt>
                  <c:pt idx="9">
                    <c:v>Средства массовой информации - </c:v>
                  </c:pt>
                  <c:pt idx="10">
                    <c:v>Обслуживание государственного  и муниципального долга - </c:v>
                  </c:pt>
                </c:lvl>
              </c:multiLvlStrCache>
            </c:multiLvlStrRef>
          </c:cat>
          <c:val>
            <c:numRef>
              <c:f>Sheet1!$B$2:$L$2</c:f>
              <c:numCache>
                <c:formatCode>#,##0.0</c:formatCode>
                <c:ptCount val="11"/>
                <c:pt idx="0">
                  <c:v>6205.1</c:v>
                </c:pt>
                <c:pt idx="1">
                  <c:v>2.5</c:v>
                </c:pt>
                <c:pt idx="2">
                  <c:v>8394</c:v>
                </c:pt>
                <c:pt idx="3">
                  <c:v>1186.0999999999999</c:v>
                </c:pt>
                <c:pt idx="4">
                  <c:v>15</c:v>
                </c:pt>
                <c:pt idx="5">
                  <c:v>4076.9</c:v>
                </c:pt>
                <c:pt idx="6">
                  <c:v>250</c:v>
                </c:pt>
                <c:pt idx="7">
                  <c:v>207.3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2"/>
            </a:solidFill>
            <a:ln w="12614">
              <a:solidFill>
                <a:schemeClr val="tx1"/>
              </a:solidFill>
              <a:prstDash val="solid"/>
            </a:ln>
          </c:spPr>
          <c:explosion val="11"/>
          <c:dPt>
            <c:idx val="0"/>
            <c:spPr>
              <a:solidFill>
                <a:schemeClr val="accent1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2"/>
            <c:spPr>
              <a:solidFill>
                <a:schemeClr val="hlink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3"/>
            <c:spPr>
              <a:solidFill>
                <a:schemeClr val="folHlink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4"/>
            <c:spPr>
              <a:solidFill>
                <a:schemeClr val="bg2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5"/>
            <c:spPr>
              <a:solidFill>
                <a:schemeClr val="tx2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6"/>
            <c:spPr>
              <a:solidFill>
                <a:srgbClr val="0066CC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7"/>
            <c:spPr>
              <a:solidFill>
                <a:srgbClr val="CCCCFF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8"/>
            <c:spPr>
              <a:solidFill>
                <a:srgbClr val="FF0000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9"/>
            <c:spPr>
              <a:solidFill>
                <a:srgbClr val="FFFF00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10"/>
            <c:spPr>
              <a:solidFill>
                <a:srgbClr val="00FF00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229">
                <a:noFill/>
              </a:ln>
            </c:spPr>
            <c:txPr>
              <a:bodyPr/>
              <a:lstStyle/>
              <a:p>
                <a:pPr>
                  <a:defRPr sz="1937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Percent val="1"/>
            <c:showLeaderLines val="1"/>
          </c:dLbls>
          <c:cat>
            <c:multiLvlStrRef>
              <c:f>Sheet1!$B$1:$L$2</c:f>
              <c:multiLvlStrCache>
                <c:ptCount val="11"/>
                <c:lvl>
                  <c:pt idx="0">
                    <c:v>6 205,1</c:v>
                  </c:pt>
                  <c:pt idx="1">
                    <c:v>2,5</c:v>
                  </c:pt>
                  <c:pt idx="2">
                    <c:v>8 394,0</c:v>
                  </c:pt>
                  <c:pt idx="3">
                    <c:v>1 186,1</c:v>
                  </c:pt>
                  <c:pt idx="4">
                    <c:v>15,0</c:v>
                  </c:pt>
                  <c:pt idx="5">
                    <c:v>4 076,9</c:v>
                  </c:pt>
                  <c:pt idx="6">
                    <c:v>250,0</c:v>
                  </c:pt>
                  <c:pt idx="7">
                    <c:v>207,3</c:v>
                  </c:pt>
                  <c:pt idx="8">
                    <c:v>0,0</c:v>
                  </c:pt>
                  <c:pt idx="9">
                    <c:v>0,0</c:v>
                  </c:pt>
                  <c:pt idx="10">
                    <c:v>0,0</c:v>
                  </c:pt>
                </c:lvl>
                <c:lvl>
                  <c:pt idx="0">
                    <c:v>Общегосударственные вопросы - </c:v>
                  </c:pt>
                  <c:pt idx="1">
                    <c:v>Национальная безопасность и правоохранительная деятельность - </c:v>
                  </c:pt>
                  <c:pt idx="2">
                    <c:v>Национальная экономика - </c:v>
                  </c:pt>
                  <c:pt idx="3">
                    <c:v>Жилищно-коммунальное хозяйство -        </c:v>
                  </c:pt>
                  <c:pt idx="4">
                    <c:v>Образование - </c:v>
                  </c:pt>
                  <c:pt idx="5">
                    <c:v>Культура, кинематография - </c:v>
                  </c:pt>
                  <c:pt idx="6">
                    <c:v>Социальная политика - </c:v>
                  </c:pt>
                  <c:pt idx="7">
                    <c:v>Национальная оборона</c:v>
                  </c:pt>
                  <c:pt idx="8">
                    <c:v>Физическая культура и спорт - </c:v>
                  </c:pt>
                  <c:pt idx="9">
                    <c:v>Средства массовой информации - </c:v>
                  </c:pt>
                  <c:pt idx="10">
                    <c:v>Обслуживание государственного  и муниципального долга - </c:v>
                  </c:pt>
                </c:lvl>
              </c:multiLvlStrCache>
            </c:multiLvlStrRef>
          </c:cat>
          <c:val>
            <c:numRef>
              <c:f>Sheet1!$B$3:$L$3</c:f>
              <c:numCache>
                <c:formatCode>General</c:formatCode>
                <c:ptCount val="11"/>
              </c:numCache>
            </c:numRef>
          </c:val>
        </c:ser>
        <c:dLbls>
          <c:showPercent val="1"/>
        </c:dLbls>
      </c:pie3DChart>
      <c:spPr>
        <a:noFill/>
        <a:ln w="25229">
          <a:noFill/>
        </a:ln>
      </c:spPr>
    </c:plotArea>
    <c:legend>
      <c:legendPos val="r"/>
      <c:legendEntry>
        <c:idx val="8"/>
        <c:delete val="1"/>
      </c:legendEntry>
      <c:legendEntry>
        <c:idx val="9"/>
        <c:delete val="1"/>
      </c:legendEntry>
      <c:legendEntry>
        <c:idx val="10"/>
        <c:delete val="1"/>
      </c:legendEntry>
      <c:layout>
        <c:manualLayout>
          <c:xMode val="edge"/>
          <c:yMode val="edge"/>
          <c:x val="0.55941287130123063"/>
          <c:y val="7.0628486007032606E-3"/>
          <c:w val="0.44058712869876743"/>
          <c:h val="0.97410288846409065"/>
        </c:manualLayout>
      </c:layout>
      <c:spPr>
        <a:noFill/>
        <a:ln w="3154">
          <a:noFill/>
          <a:prstDash val="solid"/>
        </a:ln>
      </c:spPr>
      <c:txPr>
        <a:bodyPr/>
        <a:lstStyle/>
        <a:p>
          <a:pPr rtl="0">
            <a:defRPr sz="1200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zero"/>
  </c:chart>
  <c:spPr>
    <a:noFill/>
    <a:ln>
      <a:noFill/>
    </a:ln>
  </c:spPr>
  <c:txPr>
    <a:bodyPr/>
    <a:lstStyle/>
    <a:p>
      <a:pPr>
        <a:defRPr sz="2036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Relationship Id="rId4" Type="http://schemas.openxmlformats.org/officeDocument/2006/relationships/image" Target="../media/image14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image" Target="../media/image17.jpeg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png"/><Relationship Id="rId2" Type="http://schemas.openxmlformats.org/officeDocument/2006/relationships/image" Target="../media/image25.jpeg"/><Relationship Id="rId1" Type="http://schemas.openxmlformats.org/officeDocument/2006/relationships/image" Target="../media/image24.jpeg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Relationship Id="rId4" Type="http://schemas.openxmlformats.org/officeDocument/2006/relationships/image" Target="../media/image14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image" Target="../media/image17.jpeg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png"/><Relationship Id="rId2" Type="http://schemas.openxmlformats.org/officeDocument/2006/relationships/image" Target="../media/image25.jpeg"/><Relationship Id="rId1" Type="http://schemas.openxmlformats.org/officeDocument/2006/relationships/image" Target="../media/image24.jpeg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9F30EA-5AAD-4B4D-9B37-1898C8B1B1C4}" type="doc">
      <dgm:prSet loTypeId="urn:microsoft.com/office/officeart/2005/8/layout/hList7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FE45829-723F-4E4D-9831-F195998B70F6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FFFF00"/>
              </a:solidFill>
              <a:latin typeface="+mn-lt"/>
            </a:rPr>
            <a:t>Рост собственных доходов</a:t>
          </a:r>
          <a:endParaRPr lang="ru-RU" sz="2000" b="1" dirty="0">
            <a:solidFill>
              <a:srgbClr val="FFFF00"/>
            </a:solidFill>
            <a:latin typeface="+mn-lt"/>
            <a:cs typeface="Times New Roman" pitchFamily="18" charset="0"/>
          </a:endParaRPr>
        </a:p>
      </dgm:t>
    </dgm:pt>
    <dgm:pt modelId="{9D4F7DBD-8157-41A0-8C10-0BA42EC495F2}" type="parTrans" cxnId="{BB97E43A-CB32-4C28-9BF3-3026B999259A}">
      <dgm:prSet/>
      <dgm:spPr/>
      <dgm:t>
        <a:bodyPr/>
        <a:lstStyle/>
        <a:p>
          <a:endParaRPr lang="ru-RU"/>
        </a:p>
      </dgm:t>
    </dgm:pt>
    <dgm:pt modelId="{914D76AC-028B-4257-BED1-2C2263772DDA}" type="sibTrans" cxnId="{BB97E43A-CB32-4C28-9BF3-3026B999259A}">
      <dgm:prSet/>
      <dgm:spPr/>
      <dgm:t>
        <a:bodyPr/>
        <a:lstStyle/>
        <a:p>
          <a:endParaRPr lang="ru-RU"/>
        </a:p>
      </dgm:t>
    </dgm:pt>
    <dgm:pt modelId="{F0351681-504B-468A-A43A-35239C443A97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FF0000"/>
              </a:solidFill>
              <a:latin typeface="+mn-lt"/>
            </a:rPr>
            <a:t>Стимулирование инвестиционной активности</a:t>
          </a:r>
          <a:endParaRPr lang="ru-RU" sz="1800" dirty="0">
            <a:solidFill>
              <a:srgbClr val="FF0000"/>
            </a:solidFill>
            <a:latin typeface="+mn-lt"/>
          </a:endParaRPr>
        </a:p>
      </dgm:t>
    </dgm:pt>
    <dgm:pt modelId="{D9E01241-ED2F-43BF-AD0C-3C1C61B771E5}" type="parTrans" cxnId="{8DBB9301-FA28-492D-82F7-7248566C3DAE}">
      <dgm:prSet/>
      <dgm:spPr/>
      <dgm:t>
        <a:bodyPr/>
        <a:lstStyle/>
        <a:p>
          <a:endParaRPr lang="ru-RU"/>
        </a:p>
      </dgm:t>
    </dgm:pt>
    <dgm:pt modelId="{E1C31608-5158-4EC9-9C62-26BAAF099A48}" type="sibTrans" cxnId="{8DBB9301-FA28-492D-82F7-7248566C3DAE}">
      <dgm:prSet/>
      <dgm:spPr/>
      <dgm:t>
        <a:bodyPr/>
        <a:lstStyle/>
        <a:p>
          <a:endParaRPr lang="ru-RU"/>
        </a:p>
      </dgm:t>
    </dgm:pt>
    <dgm:pt modelId="{BE907F90-9D92-45A1-94F8-1DCBD5B9715F}">
      <dgm:prSet phldrT="[Текст]" custT="1"/>
      <dgm:spPr/>
      <dgm:t>
        <a:bodyPr/>
        <a:lstStyle/>
        <a:p>
          <a:r>
            <a:rPr lang="ru-RU" sz="1600" dirty="0" smtClean="0">
              <a:solidFill>
                <a:srgbClr val="CCFF33"/>
              </a:solidFill>
              <a:latin typeface="+mn-lt"/>
            </a:rPr>
            <a:t>Эффективность и приоритизация бюджетных расходов</a:t>
          </a:r>
          <a:endParaRPr lang="ru-RU" sz="1600" dirty="0">
            <a:solidFill>
              <a:srgbClr val="CCFF33"/>
            </a:solidFill>
            <a:latin typeface="+mn-lt"/>
          </a:endParaRPr>
        </a:p>
      </dgm:t>
    </dgm:pt>
    <dgm:pt modelId="{03FA8934-805C-4CA4-B0FE-FC842D45AFE0}" type="parTrans" cxnId="{D49A4A8E-E13A-48B9-A452-439EA4800B82}">
      <dgm:prSet/>
      <dgm:spPr/>
      <dgm:t>
        <a:bodyPr/>
        <a:lstStyle/>
        <a:p>
          <a:endParaRPr lang="ru-RU"/>
        </a:p>
      </dgm:t>
    </dgm:pt>
    <dgm:pt modelId="{1C6C0DF2-B0CB-4D92-954A-55B02AC860DD}" type="sibTrans" cxnId="{D49A4A8E-E13A-48B9-A452-439EA4800B82}">
      <dgm:prSet/>
      <dgm:spPr/>
      <dgm:t>
        <a:bodyPr/>
        <a:lstStyle/>
        <a:p>
          <a:endParaRPr lang="ru-RU"/>
        </a:p>
      </dgm:t>
    </dgm:pt>
    <dgm:pt modelId="{5E66F7FD-BCF2-4F1F-AD53-B887D80FCB99}">
      <dgm:prSet phldrT="[Текст]" custT="1"/>
      <dgm:spPr/>
      <dgm:t>
        <a:bodyPr/>
        <a:lstStyle/>
        <a:p>
          <a:r>
            <a:rPr lang="ru-RU" sz="1400" b="1" dirty="0" smtClean="0">
              <a:solidFill>
                <a:srgbClr val="FFFF00"/>
              </a:solidFill>
              <a:latin typeface="+mn-lt"/>
            </a:rPr>
            <a:t>Сбалансированность местных бюджетов</a:t>
          </a:r>
          <a:endParaRPr lang="ru-RU" sz="1400" b="1" dirty="0">
            <a:solidFill>
              <a:srgbClr val="FFFF00"/>
            </a:solidFill>
            <a:latin typeface="+mn-lt"/>
            <a:cs typeface="Times New Roman" pitchFamily="18" charset="0"/>
          </a:endParaRPr>
        </a:p>
      </dgm:t>
    </dgm:pt>
    <dgm:pt modelId="{E281A9A3-6FB5-4963-B1C8-D5B389D350AB}" type="parTrans" cxnId="{1F8D67C2-C8D1-497D-8E8B-83DF03DBA2B1}">
      <dgm:prSet/>
      <dgm:spPr/>
      <dgm:t>
        <a:bodyPr/>
        <a:lstStyle/>
        <a:p>
          <a:endParaRPr lang="ru-RU"/>
        </a:p>
      </dgm:t>
    </dgm:pt>
    <dgm:pt modelId="{6F5B8CAA-9ABA-46A2-9008-24FDB8FD854C}" type="sibTrans" cxnId="{1F8D67C2-C8D1-497D-8E8B-83DF03DBA2B1}">
      <dgm:prSet/>
      <dgm:spPr/>
      <dgm:t>
        <a:bodyPr/>
        <a:lstStyle/>
        <a:p>
          <a:endParaRPr lang="ru-RU"/>
        </a:p>
      </dgm:t>
    </dgm:pt>
    <dgm:pt modelId="{D7F1AC36-BB02-40D3-9EAC-6004F15E8D99}" type="pres">
      <dgm:prSet presAssocID="{7D9F30EA-5AAD-4B4D-9B37-1898C8B1B1C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132C0C5-E5AF-4E5E-918C-A1BB430E7228}" type="pres">
      <dgm:prSet presAssocID="{7D9F30EA-5AAD-4B4D-9B37-1898C8B1B1C4}" presName="fgShape" presStyleLbl="fgShp" presStyleIdx="0" presStyleCnt="1" custFlipVert="1" custFlipHor="1" custScaleX="1269" custScaleY="10304" custLinFactY="-256120" custLinFactNeighborX="-29559" custLinFactNeighborY="-300000"/>
      <dgm:spPr/>
      <dgm:t>
        <a:bodyPr/>
        <a:lstStyle/>
        <a:p>
          <a:endParaRPr lang="ru-RU"/>
        </a:p>
      </dgm:t>
    </dgm:pt>
    <dgm:pt modelId="{AC9FC888-4E7D-41D5-BF8D-099DDFB49032}" type="pres">
      <dgm:prSet presAssocID="{7D9F30EA-5AAD-4B4D-9B37-1898C8B1B1C4}" presName="linComp" presStyleCnt="0"/>
      <dgm:spPr/>
      <dgm:t>
        <a:bodyPr/>
        <a:lstStyle/>
        <a:p>
          <a:endParaRPr lang="ru-RU"/>
        </a:p>
      </dgm:t>
    </dgm:pt>
    <dgm:pt modelId="{3B03A404-6FA8-44DF-BD0D-938BEE92A850}" type="pres">
      <dgm:prSet presAssocID="{BFE45829-723F-4E4D-9831-F195998B70F6}" presName="compNode" presStyleCnt="0"/>
      <dgm:spPr/>
      <dgm:t>
        <a:bodyPr/>
        <a:lstStyle/>
        <a:p>
          <a:endParaRPr lang="ru-RU"/>
        </a:p>
      </dgm:t>
    </dgm:pt>
    <dgm:pt modelId="{D73F7537-DE83-45D9-AFD1-908328D4D97E}" type="pres">
      <dgm:prSet presAssocID="{BFE45829-723F-4E4D-9831-F195998B70F6}" presName="bkgdShape" presStyleLbl="node1" presStyleIdx="0" presStyleCnt="4" custScaleX="44667" custLinFactNeighborX="-4066" custLinFactNeighborY="-20"/>
      <dgm:spPr/>
      <dgm:t>
        <a:bodyPr/>
        <a:lstStyle/>
        <a:p>
          <a:endParaRPr lang="ru-RU"/>
        </a:p>
      </dgm:t>
    </dgm:pt>
    <dgm:pt modelId="{A490A214-21F9-4C52-8E3B-F3A359B01D89}" type="pres">
      <dgm:prSet presAssocID="{BFE45829-723F-4E4D-9831-F195998B70F6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ADFE9E-A8A8-41F1-B358-A7A11B6B47E1}" type="pres">
      <dgm:prSet presAssocID="{BFE45829-723F-4E4D-9831-F195998B70F6}" presName="invisiNode" presStyleLbl="node1" presStyleIdx="0" presStyleCnt="4"/>
      <dgm:spPr/>
      <dgm:t>
        <a:bodyPr/>
        <a:lstStyle/>
        <a:p>
          <a:endParaRPr lang="ru-RU"/>
        </a:p>
      </dgm:t>
    </dgm:pt>
    <dgm:pt modelId="{79E796B1-3ABE-4958-A470-95B84B3BA8FB}" type="pres">
      <dgm:prSet presAssocID="{BFE45829-723F-4E4D-9831-F195998B70F6}" presName="imagNode" presStyleLbl="fgImgPlace1" presStyleIdx="0" presStyleCnt="4" custScaleX="83731" custScaleY="82588" custLinFactNeighborX="-20443" custLinFactNeighborY="-468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32018F6-38F3-4F68-9FD0-50FD7BED2859}" type="pres">
      <dgm:prSet presAssocID="{914D76AC-028B-4257-BED1-2C2263772DD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7D5A4F7-F72A-48AE-87CD-6C7027652D6C}" type="pres">
      <dgm:prSet presAssocID="{F0351681-504B-468A-A43A-35239C443A97}" presName="compNode" presStyleCnt="0"/>
      <dgm:spPr/>
      <dgm:t>
        <a:bodyPr/>
        <a:lstStyle/>
        <a:p>
          <a:endParaRPr lang="ru-RU"/>
        </a:p>
      </dgm:t>
    </dgm:pt>
    <dgm:pt modelId="{01B5A3FF-8112-48C6-9524-2594DAB99429}" type="pres">
      <dgm:prSet presAssocID="{F0351681-504B-468A-A43A-35239C443A97}" presName="bkgdShape" presStyleLbl="node1" presStyleIdx="1" presStyleCnt="4" custScaleX="48436" custLinFactNeighborX="-4652" custLinFactNeighborY="-20"/>
      <dgm:spPr/>
      <dgm:t>
        <a:bodyPr/>
        <a:lstStyle/>
        <a:p>
          <a:endParaRPr lang="ru-RU"/>
        </a:p>
      </dgm:t>
    </dgm:pt>
    <dgm:pt modelId="{BD834AB3-FAFF-4D74-B8D8-881F0EC6B9AD}" type="pres">
      <dgm:prSet presAssocID="{F0351681-504B-468A-A43A-35239C443A97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F3C681-2C9B-4653-BE31-D8B25A2AB7FA}" type="pres">
      <dgm:prSet presAssocID="{F0351681-504B-468A-A43A-35239C443A97}" presName="invisiNode" presStyleLbl="node1" presStyleIdx="1" presStyleCnt="4"/>
      <dgm:spPr/>
      <dgm:t>
        <a:bodyPr/>
        <a:lstStyle/>
        <a:p>
          <a:endParaRPr lang="ru-RU"/>
        </a:p>
      </dgm:t>
    </dgm:pt>
    <dgm:pt modelId="{E6379D24-0F7F-4C89-AA74-40B94EA75227}" type="pres">
      <dgm:prSet presAssocID="{F0351681-504B-468A-A43A-35239C443A97}" presName="imagNode" presStyleLbl="fgImgPlace1" presStyleIdx="1" presStyleCnt="4" custScaleX="79868" custScaleY="82588" custLinFactNeighborX="-16919" custLinFactNeighborY="-468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893FC16-622A-4AA0-9276-3766E5F1AA15}" type="pres">
      <dgm:prSet presAssocID="{E1C31608-5158-4EC9-9C62-26BAAF099A48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10443EA-0A22-4998-85A4-5FC07C4410A8}" type="pres">
      <dgm:prSet presAssocID="{BE907F90-9D92-45A1-94F8-1DCBD5B9715F}" presName="compNode" presStyleCnt="0"/>
      <dgm:spPr/>
      <dgm:t>
        <a:bodyPr/>
        <a:lstStyle/>
        <a:p>
          <a:endParaRPr lang="ru-RU"/>
        </a:p>
      </dgm:t>
    </dgm:pt>
    <dgm:pt modelId="{14E9E240-14D8-48CE-A8EF-4C26DD964D0B}" type="pres">
      <dgm:prSet presAssocID="{BE907F90-9D92-45A1-94F8-1DCBD5B9715F}" presName="bkgdShape" presStyleLbl="node1" presStyleIdx="2" presStyleCnt="4" custScaleX="49115" custLinFactNeighborX="-3122" custLinFactNeighborY="2434"/>
      <dgm:spPr/>
      <dgm:t>
        <a:bodyPr/>
        <a:lstStyle/>
        <a:p>
          <a:endParaRPr lang="ru-RU"/>
        </a:p>
      </dgm:t>
    </dgm:pt>
    <dgm:pt modelId="{272D07C4-E4A0-4649-AFF9-320ECA914488}" type="pres">
      <dgm:prSet presAssocID="{BE907F90-9D92-45A1-94F8-1DCBD5B9715F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AF8028-0A1F-4B6B-BA86-08AA83130861}" type="pres">
      <dgm:prSet presAssocID="{BE907F90-9D92-45A1-94F8-1DCBD5B9715F}" presName="invisiNode" presStyleLbl="node1" presStyleIdx="2" presStyleCnt="4"/>
      <dgm:spPr/>
      <dgm:t>
        <a:bodyPr/>
        <a:lstStyle/>
        <a:p>
          <a:endParaRPr lang="ru-RU"/>
        </a:p>
      </dgm:t>
    </dgm:pt>
    <dgm:pt modelId="{801EDB75-7215-4290-9F39-D09130BB9918}" type="pres">
      <dgm:prSet presAssocID="{BE907F90-9D92-45A1-94F8-1DCBD5B9715F}" presName="imagNode" presStyleLbl="fgImgPlace1" presStyleIdx="2" presStyleCnt="4" custScaleX="85206" custScaleY="82588" custLinFactNeighborX="-17147" custLinFactNeighborY="-12048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D4DC58E-E5D2-4C81-8E2F-F2E51481D507}" type="pres">
      <dgm:prSet presAssocID="{1C6C0DF2-B0CB-4D92-954A-55B02AC860DD}" presName="sibTrans" presStyleLbl="sibTrans2D1" presStyleIdx="0" presStyleCnt="0"/>
      <dgm:spPr/>
      <dgm:t>
        <a:bodyPr/>
        <a:lstStyle/>
        <a:p>
          <a:endParaRPr lang="ru-RU"/>
        </a:p>
      </dgm:t>
    </dgm:pt>
    <dgm:pt modelId="{85C6A28B-F632-4192-A822-D6F7B9C749C1}" type="pres">
      <dgm:prSet presAssocID="{5E66F7FD-BCF2-4F1F-AD53-B887D80FCB99}" presName="compNode" presStyleCnt="0"/>
      <dgm:spPr/>
    </dgm:pt>
    <dgm:pt modelId="{5D78DB59-7954-4C0C-87F3-CB7FD0770C2A}" type="pres">
      <dgm:prSet presAssocID="{5E66F7FD-BCF2-4F1F-AD53-B887D80FCB99}" presName="bkgdShape" presStyleLbl="node1" presStyleIdx="3" presStyleCnt="4" custScaleX="44667"/>
      <dgm:spPr/>
      <dgm:t>
        <a:bodyPr/>
        <a:lstStyle/>
        <a:p>
          <a:endParaRPr lang="ru-RU"/>
        </a:p>
      </dgm:t>
    </dgm:pt>
    <dgm:pt modelId="{42631671-86B7-44DA-9422-F9485DF101A1}" type="pres">
      <dgm:prSet presAssocID="{5E66F7FD-BCF2-4F1F-AD53-B887D80FCB99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11BFFB-1F10-4D37-A29A-EE1BFE1663F7}" type="pres">
      <dgm:prSet presAssocID="{5E66F7FD-BCF2-4F1F-AD53-B887D80FCB99}" presName="invisiNode" presStyleLbl="node1" presStyleIdx="3" presStyleCnt="4"/>
      <dgm:spPr/>
    </dgm:pt>
    <dgm:pt modelId="{E9CFEC7E-9205-4ED5-A92D-78A25CBA61EB}" type="pres">
      <dgm:prSet presAssocID="{5E66F7FD-BCF2-4F1F-AD53-B887D80FCB99}" presName="imagNode" presStyleLbl="fgImgPlace1" presStyleIdx="3" presStyleCnt="4" custLinFactNeighborX="1798" custLinFactNeighborY="-3342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FCE99B69-BED3-44DC-9B4C-98E72C896783}" type="presOf" srcId="{F0351681-504B-468A-A43A-35239C443A97}" destId="{01B5A3FF-8112-48C6-9524-2594DAB99429}" srcOrd="0" destOrd="0" presId="urn:microsoft.com/office/officeart/2005/8/layout/hList7"/>
    <dgm:cxn modelId="{8DBB9301-FA28-492D-82F7-7248566C3DAE}" srcId="{7D9F30EA-5AAD-4B4D-9B37-1898C8B1B1C4}" destId="{F0351681-504B-468A-A43A-35239C443A97}" srcOrd="1" destOrd="0" parTransId="{D9E01241-ED2F-43BF-AD0C-3C1C61B771E5}" sibTransId="{E1C31608-5158-4EC9-9C62-26BAAF099A48}"/>
    <dgm:cxn modelId="{889B7AFC-DFED-4751-A83F-1584BEF09286}" type="presOf" srcId="{5E66F7FD-BCF2-4F1F-AD53-B887D80FCB99}" destId="{42631671-86B7-44DA-9422-F9485DF101A1}" srcOrd="1" destOrd="0" presId="urn:microsoft.com/office/officeart/2005/8/layout/hList7"/>
    <dgm:cxn modelId="{3EDBF4FD-7DD4-4EF3-BE9D-862C0BA1F08D}" type="presOf" srcId="{BFE45829-723F-4E4D-9831-F195998B70F6}" destId="{A490A214-21F9-4C52-8E3B-F3A359B01D89}" srcOrd="1" destOrd="0" presId="urn:microsoft.com/office/officeart/2005/8/layout/hList7"/>
    <dgm:cxn modelId="{7E5FE03F-B5AC-4410-AFBD-1247EC1958A2}" type="presOf" srcId="{F0351681-504B-468A-A43A-35239C443A97}" destId="{BD834AB3-FAFF-4D74-B8D8-881F0EC6B9AD}" srcOrd="1" destOrd="0" presId="urn:microsoft.com/office/officeart/2005/8/layout/hList7"/>
    <dgm:cxn modelId="{52A36C5F-442A-405D-AAC4-1CDB38AFABE0}" type="presOf" srcId="{914D76AC-028B-4257-BED1-2C2263772DDA}" destId="{E32018F6-38F3-4F68-9FD0-50FD7BED2859}" srcOrd="0" destOrd="0" presId="urn:microsoft.com/office/officeart/2005/8/layout/hList7"/>
    <dgm:cxn modelId="{79CB92D9-CC56-4E39-84EA-E5692F448B8A}" type="presOf" srcId="{E1C31608-5158-4EC9-9C62-26BAAF099A48}" destId="{D893FC16-622A-4AA0-9276-3766E5F1AA15}" srcOrd="0" destOrd="0" presId="urn:microsoft.com/office/officeart/2005/8/layout/hList7"/>
    <dgm:cxn modelId="{BB97E43A-CB32-4C28-9BF3-3026B999259A}" srcId="{7D9F30EA-5AAD-4B4D-9B37-1898C8B1B1C4}" destId="{BFE45829-723F-4E4D-9831-F195998B70F6}" srcOrd="0" destOrd="0" parTransId="{9D4F7DBD-8157-41A0-8C10-0BA42EC495F2}" sibTransId="{914D76AC-028B-4257-BED1-2C2263772DDA}"/>
    <dgm:cxn modelId="{A85BD9F3-217E-416B-A45E-45A851EA2404}" type="presOf" srcId="{BFE45829-723F-4E4D-9831-F195998B70F6}" destId="{D73F7537-DE83-45D9-AFD1-908328D4D97E}" srcOrd="0" destOrd="0" presId="urn:microsoft.com/office/officeart/2005/8/layout/hList7"/>
    <dgm:cxn modelId="{F2061F9D-9788-41A1-B4E5-626B01ECEC34}" type="presOf" srcId="{BE907F90-9D92-45A1-94F8-1DCBD5B9715F}" destId="{272D07C4-E4A0-4649-AFF9-320ECA914488}" srcOrd="1" destOrd="0" presId="urn:microsoft.com/office/officeart/2005/8/layout/hList7"/>
    <dgm:cxn modelId="{3039CD47-9039-4231-A8F4-B83AB2914786}" type="presOf" srcId="{1C6C0DF2-B0CB-4D92-954A-55B02AC860DD}" destId="{5D4DC58E-E5D2-4C81-8E2F-F2E51481D507}" srcOrd="0" destOrd="0" presId="urn:microsoft.com/office/officeart/2005/8/layout/hList7"/>
    <dgm:cxn modelId="{C5C975CD-4B7D-4AA6-9F9B-E83B130B3C4B}" type="presOf" srcId="{BE907F90-9D92-45A1-94F8-1DCBD5B9715F}" destId="{14E9E240-14D8-48CE-A8EF-4C26DD964D0B}" srcOrd="0" destOrd="0" presId="urn:microsoft.com/office/officeart/2005/8/layout/hList7"/>
    <dgm:cxn modelId="{CB6AD36B-2B03-49A7-8498-72D9132E3C21}" type="presOf" srcId="{5E66F7FD-BCF2-4F1F-AD53-B887D80FCB99}" destId="{5D78DB59-7954-4C0C-87F3-CB7FD0770C2A}" srcOrd="0" destOrd="0" presId="urn:microsoft.com/office/officeart/2005/8/layout/hList7"/>
    <dgm:cxn modelId="{1F8D67C2-C8D1-497D-8E8B-83DF03DBA2B1}" srcId="{7D9F30EA-5AAD-4B4D-9B37-1898C8B1B1C4}" destId="{5E66F7FD-BCF2-4F1F-AD53-B887D80FCB99}" srcOrd="3" destOrd="0" parTransId="{E281A9A3-6FB5-4963-B1C8-D5B389D350AB}" sibTransId="{6F5B8CAA-9ABA-46A2-9008-24FDB8FD854C}"/>
    <dgm:cxn modelId="{D49A4A8E-E13A-48B9-A452-439EA4800B82}" srcId="{7D9F30EA-5AAD-4B4D-9B37-1898C8B1B1C4}" destId="{BE907F90-9D92-45A1-94F8-1DCBD5B9715F}" srcOrd="2" destOrd="0" parTransId="{03FA8934-805C-4CA4-B0FE-FC842D45AFE0}" sibTransId="{1C6C0DF2-B0CB-4D92-954A-55B02AC860DD}"/>
    <dgm:cxn modelId="{C18F94C0-A146-4255-BD34-1D02D94F8D2A}" type="presOf" srcId="{7D9F30EA-5AAD-4B4D-9B37-1898C8B1B1C4}" destId="{D7F1AC36-BB02-40D3-9EAC-6004F15E8D99}" srcOrd="0" destOrd="0" presId="urn:microsoft.com/office/officeart/2005/8/layout/hList7"/>
    <dgm:cxn modelId="{B3B3CAD2-643F-483A-AC48-5C9D27C0AE1F}" type="presParOf" srcId="{D7F1AC36-BB02-40D3-9EAC-6004F15E8D99}" destId="{9132C0C5-E5AF-4E5E-918C-A1BB430E7228}" srcOrd="0" destOrd="0" presId="urn:microsoft.com/office/officeart/2005/8/layout/hList7"/>
    <dgm:cxn modelId="{8241F920-F8AB-4049-B239-876810A22784}" type="presParOf" srcId="{D7F1AC36-BB02-40D3-9EAC-6004F15E8D99}" destId="{AC9FC888-4E7D-41D5-BF8D-099DDFB49032}" srcOrd="1" destOrd="0" presId="urn:microsoft.com/office/officeart/2005/8/layout/hList7"/>
    <dgm:cxn modelId="{022A535C-B324-48CC-98D0-979B9F422206}" type="presParOf" srcId="{AC9FC888-4E7D-41D5-BF8D-099DDFB49032}" destId="{3B03A404-6FA8-44DF-BD0D-938BEE92A850}" srcOrd="0" destOrd="0" presId="urn:microsoft.com/office/officeart/2005/8/layout/hList7"/>
    <dgm:cxn modelId="{C19ACD92-19E6-456C-89E1-902B8172A2F1}" type="presParOf" srcId="{3B03A404-6FA8-44DF-BD0D-938BEE92A850}" destId="{D73F7537-DE83-45D9-AFD1-908328D4D97E}" srcOrd="0" destOrd="0" presId="urn:microsoft.com/office/officeart/2005/8/layout/hList7"/>
    <dgm:cxn modelId="{AB824435-CA85-4FDD-A7CF-5C8429ADCD96}" type="presParOf" srcId="{3B03A404-6FA8-44DF-BD0D-938BEE92A850}" destId="{A490A214-21F9-4C52-8E3B-F3A359B01D89}" srcOrd="1" destOrd="0" presId="urn:microsoft.com/office/officeart/2005/8/layout/hList7"/>
    <dgm:cxn modelId="{99B49B4E-DFAE-4F47-96B0-0BA37E5290F1}" type="presParOf" srcId="{3B03A404-6FA8-44DF-BD0D-938BEE92A850}" destId="{8FADFE9E-A8A8-41F1-B358-A7A11B6B47E1}" srcOrd="2" destOrd="0" presId="urn:microsoft.com/office/officeart/2005/8/layout/hList7"/>
    <dgm:cxn modelId="{E34B854F-9FC6-4C99-B999-26B001ADEA3A}" type="presParOf" srcId="{3B03A404-6FA8-44DF-BD0D-938BEE92A850}" destId="{79E796B1-3ABE-4958-A470-95B84B3BA8FB}" srcOrd="3" destOrd="0" presId="urn:microsoft.com/office/officeart/2005/8/layout/hList7"/>
    <dgm:cxn modelId="{5A1C8ED6-688D-4FAD-AAB3-463EA0CC091B}" type="presParOf" srcId="{AC9FC888-4E7D-41D5-BF8D-099DDFB49032}" destId="{E32018F6-38F3-4F68-9FD0-50FD7BED2859}" srcOrd="1" destOrd="0" presId="urn:microsoft.com/office/officeart/2005/8/layout/hList7"/>
    <dgm:cxn modelId="{2633C9F5-75B9-4072-96C4-AB5D73183030}" type="presParOf" srcId="{AC9FC888-4E7D-41D5-BF8D-099DDFB49032}" destId="{A7D5A4F7-F72A-48AE-87CD-6C7027652D6C}" srcOrd="2" destOrd="0" presId="urn:microsoft.com/office/officeart/2005/8/layout/hList7"/>
    <dgm:cxn modelId="{789BD1FA-9E9D-4721-A57C-1AD887530F32}" type="presParOf" srcId="{A7D5A4F7-F72A-48AE-87CD-6C7027652D6C}" destId="{01B5A3FF-8112-48C6-9524-2594DAB99429}" srcOrd="0" destOrd="0" presId="urn:microsoft.com/office/officeart/2005/8/layout/hList7"/>
    <dgm:cxn modelId="{F35CE952-9ECB-42A2-9A71-91B5E98FFEA8}" type="presParOf" srcId="{A7D5A4F7-F72A-48AE-87CD-6C7027652D6C}" destId="{BD834AB3-FAFF-4D74-B8D8-881F0EC6B9AD}" srcOrd="1" destOrd="0" presId="urn:microsoft.com/office/officeart/2005/8/layout/hList7"/>
    <dgm:cxn modelId="{1ED8CC33-02B3-400B-9894-72EC9DAB72FD}" type="presParOf" srcId="{A7D5A4F7-F72A-48AE-87CD-6C7027652D6C}" destId="{C8F3C681-2C9B-4653-BE31-D8B25A2AB7FA}" srcOrd="2" destOrd="0" presId="urn:microsoft.com/office/officeart/2005/8/layout/hList7"/>
    <dgm:cxn modelId="{2749D2DA-392B-4459-ACA7-973A32902EB3}" type="presParOf" srcId="{A7D5A4F7-F72A-48AE-87CD-6C7027652D6C}" destId="{E6379D24-0F7F-4C89-AA74-40B94EA75227}" srcOrd="3" destOrd="0" presId="urn:microsoft.com/office/officeart/2005/8/layout/hList7"/>
    <dgm:cxn modelId="{895596CE-F6C3-43AD-8CBC-E688517A0F86}" type="presParOf" srcId="{AC9FC888-4E7D-41D5-BF8D-099DDFB49032}" destId="{D893FC16-622A-4AA0-9276-3766E5F1AA15}" srcOrd="3" destOrd="0" presId="urn:microsoft.com/office/officeart/2005/8/layout/hList7"/>
    <dgm:cxn modelId="{511D7AED-1EBD-4B19-A751-919B19AA8988}" type="presParOf" srcId="{AC9FC888-4E7D-41D5-BF8D-099DDFB49032}" destId="{A10443EA-0A22-4998-85A4-5FC07C4410A8}" srcOrd="4" destOrd="0" presId="urn:microsoft.com/office/officeart/2005/8/layout/hList7"/>
    <dgm:cxn modelId="{D277CEF3-89D0-40F1-B9CA-7734F70F7AFD}" type="presParOf" srcId="{A10443EA-0A22-4998-85A4-5FC07C4410A8}" destId="{14E9E240-14D8-48CE-A8EF-4C26DD964D0B}" srcOrd="0" destOrd="0" presId="urn:microsoft.com/office/officeart/2005/8/layout/hList7"/>
    <dgm:cxn modelId="{58A173BA-EAC0-4D28-92CF-9CB04CA29FAB}" type="presParOf" srcId="{A10443EA-0A22-4998-85A4-5FC07C4410A8}" destId="{272D07C4-E4A0-4649-AFF9-320ECA914488}" srcOrd="1" destOrd="0" presId="urn:microsoft.com/office/officeart/2005/8/layout/hList7"/>
    <dgm:cxn modelId="{0D835E6F-77FF-4415-9DB3-7A71EA7893E3}" type="presParOf" srcId="{A10443EA-0A22-4998-85A4-5FC07C4410A8}" destId="{C7AF8028-0A1F-4B6B-BA86-08AA83130861}" srcOrd="2" destOrd="0" presId="urn:microsoft.com/office/officeart/2005/8/layout/hList7"/>
    <dgm:cxn modelId="{85E79C21-B323-4AA3-A798-FD201BB1CE18}" type="presParOf" srcId="{A10443EA-0A22-4998-85A4-5FC07C4410A8}" destId="{801EDB75-7215-4290-9F39-D09130BB9918}" srcOrd="3" destOrd="0" presId="urn:microsoft.com/office/officeart/2005/8/layout/hList7"/>
    <dgm:cxn modelId="{989E5538-1930-4AFE-9AAA-6A64227CF6E6}" type="presParOf" srcId="{AC9FC888-4E7D-41D5-BF8D-099DDFB49032}" destId="{5D4DC58E-E5D2-4C81-8E2F-F2E51481D507}" srcOrd="5" destOrd="0" presId="urn:microsoft.com/office/officeart/2005/8/layout/hList7"/>
    <dgm:cxn modelId="{693C3EFE-B11B-492F-8A90-7C3FB4675695}" type="presParOf" srcId="{AC9FC888-4E7D-41D5-BF8D-099DDFB49032}" destId="{85C6A28B-F632-4192-A822-D6F7B9C749C1}" srcOrd="6" destOrd="0" presId="urn:microsoft.com/office/officeart/2005/8/layout/hList7"/>
    <dgm:cxn modelId="{452354BA-EFD9-40DE-BBBF-B22FA95C5E0E}" type="presParOf" srcId="{85C6A28B-F632-4192-A822-D6F7B9C749C1}" destId="{5D78DB59-7954-4C0C-87F3-CB7FD0770C2A}" srcOrd="0" destOrd="0" presId="urn:microsoft.com/office/officeart/2005/8/layout/hList7"/>
    <dgm:cxn modelId="{78D34A31-1C26-452A-8C47-512D2CFA5F3F}" type="presParOf" srcId="{85C6A28B-F632-4192-A822-D6F7B9C749C1}" destId="{42631671-86B7-44DA-9422-F9485DF101A1}" srcOrd="1" destOrd="0" presId="urn:microsoft.com/office/officeart/2005/8/layout/hList7"/>
    <dgm:cxn modelId="{1106BD7A-32FE-4E20-B355-ECF84C385674}" type="presParOf" srcId="{85C6A28B-F632-4192-A822-D6F7B9C749C1}" destId="{3A11BFFB-1F10-4D37-A29A-EE1BFE1663F7}" srcOrd="2" destOrd="0" presId="urn:microsoft.com/office/officeart/2005/8/layout/hList7"/>
    <dgm:cxn modelId="{11D8CDF9-CCB9-4E0C-BACD-2ACDBF02B200}" type="presParOf" srcId="{85C6A28B-F632-4192-A822-D6F7B9C749C1}" destId="{E9CFEC7E-9205-4ED5-A92D-78A25CBA61EB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90239BA-D30D-42D9-95F7-1477AF7261C5}" type="doc">
      <dgm:prSet loTypeId="urn:microsoft.com/office/officeart/2005/8/layout/chevron2" loCatId="process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B782FD21-6C09-4BC0-934D-3C01247185B7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endParaRPr lang="ru-RU" sz="1400" b="1" i="1" dirty="0">
            <a:latin typeface="Times New Roman" pitchFamily="18" charset="0"/>
            <a:cs typeface="Times New Roman" pitchFamily="18" charset="0"/>
          </a:endParaRPr>
        </a:p>
      </dgm:t>
    </dgm:pt>
    <dgm:pt modelId="{3BA93B2A-7107-49CF-9B3E-47E8BF97AD80}" type="parTrans" cxnId="{CED3C681-D41E-4775-9E8C-0CC72EBE352F}">
      <dgm:prSet/>
      <dgm:spPr/>
      <dgm:t>
        <a:bodyPr/>
        <a:lstStyle/>
        <a:p>
          <a:endParaRPr lang="ru-RU"/>
        </a:p>
      </dgm:t>
    </dgm:pt>
    <dgm:pt modelId="{101D608E-9EBC-40B6-91D9-6FFF31D19B2F}" type="sibTrans" cxnId="{CED3C681-D41E-4775-9E8C-0CC72EBE352F}">
      <dgm:prSet/>
      <dgm:spPr/>
      <dgm:t>
        <a:bodyPr/>
        <a:lstStyle/>
        <a:p>
          <a:endParaRPr lang="ru-RU"/>
        </a:p>
      </dgm:t>
    </dgm:pt>
    <dgm:pt modelId="{E02F3EE9-ABD1-4D06-9A71-B78C1E3542D6}">
      <dgm:prSet phldrT="[Текст]" custT="1"/>
      <dgm:spPr>
        <a:solidFill>
          <a:srgbClr val="CCFF33">
            <a:alpha val="89804"/>
          </a:srgbClr>
        </a:solidFill>
      </dgm:spPr>
      <dgm:t>
        <a:bodyPr/>
        <a:lstStyle/>
        <a:p>
          <a:endParaRPr lang="ru-RU" sz="1400" b="1" i="1" dirty="0">
            <a:latin typeface="Times New Roman" pitchFamily="18" charset="0"/>
            <a:cs typeface="Times New Roman" pitchFamily="18" charset="0"/>
          </a:endParaRPr>
        </a:p>
      </dgm:t>
    </dgm:pt>
    <dgm:pt modelId="{AA1A75ED-3EC9-4A28-8738-27E036ED2506}" type="parTrans" cxnId="{5717FF89-59BF-4E71-A2FF-59C4C67B826C}">
      <dgm:prSet/>
      <dgm:spPr/>
      <dgm:t>
        <a:bodyPr/>
        <a:lstStyle/>
        <a:p>
          <a:endParaRPr lang="ru-RU"/>
        </a:p>
      </dgm:t>
    </dgm:pt>
    <dgm:pt modelId="{7429E3D7-E57E-4AC5-82B5-C677C06E342E}" type="sibTrans" cxnId="{5717FF89-59BF-4E71-A2FF-59C4C67B826C}">
      <dgm:prSet/>
      <dgm:spPr/>
      <dgm:t>
        <a:bodyPr/>
        <a:lstStyle/>
        <a:p>
          <a:endParaRPr lang="ru-RU"/>
        </a:p>
      </dgm:t>
    </dgm:pt>
    <dgm:pt modelId="{ACF5097F-CC5B-4366-ABE7-38687129F656}">
      <dgm:prSet phldrT="[Текст]" custT="1"/>
      <dgm:spPr/>
      <dgm:t>
        <a:bodyPr/>
        <a:lstStyle/>
        <a:p>
          <a:endParaRPr lang="ru-RU" sz="1400" b="1" i="1" dirty="0">
            <a:latin typeface="Times New Roman" pitchFamily="18" charset="0"/>
            <a:cs typeface="Times New Roman" pitchFamily="18" charset="0"/>
          </a:endParaRPr>
        </a:p>
      </dgm:t>
    </dgm:pt>
    <dgm:pt modelId="{2616B00B-F7C0-4234-86E7-8EDE1A3DF7B4}" type="parTrans" cxnId="{DAC3DEE0-9F83-4CC8-B18E-6F48B1BB4651}">
      <dgm:prSet/>
      <dgm:spPr/>
      <dgm:t>
        <a:bodyPr/>
        <a:lstStyle/>
        <a:p>
          <a:endParaRPr lang="ru-RU"/>
        </a:p>
      </dgm:t>
    </dgm:pt>
    <dgm:pt modelId="{68A32AD1-FA7D-46F8-A155-4CDC1D3CEAC9}" type="sibTrans" cxnId="{DAC3DEE0-9F83-4CC8-B18E-6F48B1BB4651}">
      <dgm:prSet/>
      <dgm:spPr/>
      <dgm:t>
        <a:bodyPr/>
        <a:lstStyle/>
        <a:p>
          <a:endParaRPr lang="ru-RU"/>
        </a:p>
      </dgm:t>
    </dgm:pt>
    <dgm:pt modelId="{333612F3-69F1-4CC0-ACEA-154FBD023C22}">
      <dgm:prSet custT="1"/>
      <dgm:spPr>
        <a:solidFill>
          <a:srgbClr val="90C5D8">
            <a:alpha val="89804"/>
          </a:srgbClr>
        </a:solidFill>
      </dgm:spPr>
      <dgm:t>
        <a:bodyPr/>
        <a:lstStyle/>
        <a:p>
          <a:r>
            <a:rPr lang="ru-RU" sz="1400" b="1" i="1" dirty="0" smtClean="0">
              <a:solidFill>
                <a:srgbClr val="FF0000"/>
              </a:solidFill>
            </a:rPr>
            <a:t>План мероприятий по росту доходного потенциала Криворожского сельского поселения Миллеровского района, оптимизации расходов бюджета Криворожского сельского поселения Миллеровского района  и сокращению муниципального долга Криворожского сельского поселения Миллеровского района до 2024 года»</a:t>
          </a:r>
          <a:r>
            <a:rPr lang="ru-RU" sz="14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утвержденный распоряжением от </a:t>
          </a:r>
          <a:r>
            <a:rPr lang="ru-RU" sz="1400" b="1" i="1" dirty="0" smtClean="0">
              <a:solidFill>
                <a:srgbClr val="FF0000"/>
              </a:solidFill>
            </a:rPr>
            <a:t>31.05.2019 № 43 </a:t>
          </a:r>
          <a:endParaRPr lang="ru-RU" sz="1400" b="1" i="1" dirty="0">
            <a:solidFill>
              <a:srgbClr val="FF0000"/>
            </a:solidFill>
          </a:endParaRPr>
        </a:p>
      </dgm:t>
    </dgm:pt>
    <dgm:pt modelId="{7C648A16-2C70-40A2-9902-C7019F970936}" type="parTrans" cxnId="{F0FA317E-D0B6-4C80-A3EC-A14865C76CD9}">
      <dgm:prSet/>
      <dgm:spPr/>
      <dgm:t>
        <a:bodyPr/>
        <a:lstStyle/>
        <a:p>
          <a:endParaRPr lang="ru-RU"/>
        </a:p>
      </dgm:t>
    </dgm:pt>
    <dgm:pt modelId="{251F4F98-B6F1-4839-A86B-13A0221B67AC}" type="sibTrans" cxnId="{F0FA317E-D0B6-4C80-A3EC-A14865C76CD9}">
      <dgm:prSet/>
      <dgm:spPr/>
      <dgm:t>
        <a:bodyPr/>
        <a:lstStyle/>
        <a:p>
          <a:endParaRPr lang="ru-RU"/>
        </a:p>
      </dgm:t>
    </dgm:pt>
    <dgm:pt modelId="{C3A7DD02-4A49-4703-AC15-9E0113FDB979}">
      <dgm:prSet custT="1"/>
      <dgm:spPr>
        <a:solidFill>
          <a:srgbClr val="FF9933">
            <a:alpha val="89804"/>
          </a:srgbClr>
        </a:solidFill>
      </dgm:spPr>
      <dgm:t>
        <a:bodyPr/>
        <a:lstStyle/>
        <a:p>
          <a:r>
            <a:rPr lang="ru-RU" sz="18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Контроль за качеством и своевременным принятием бюджетов сельских поселений</a:t>
          </a:r>
          <a:endParaRPr lang="ru-RU" sz="1800" dirty="0">
            <a:solidFill>
              <a:srgbClr val="0070C0"/>
            </a:solidFill>
          </a:endParaRPr>
        </a:p>
      </dgm:t>
    </dgm:pt>
    <dgm:pt modelId="{A16EE01F-A2B0-4440-88C8-2DE7F58B8A60}" type="parTrans" cxnId="{1C0697D9-85D0-492D-B3E6-B5B755F74DED}">
      <dgm:prSet/>
      <dgm:spPr/>
      <dgm:t>
        <a:bodyPr/>
        <a:lstStyle/>
        <a:p>
          <a:endParaRPr lang="ru-RU"/>
        </a:p>
      </dgm:t>
    </dgm:pt>
    <dgm:pt modelId="{D1B66777-09F6-4D87-83E6-6C4051FC771C}" type="sibTrans" cxnId="{1C0697D9-85D0-492D-B3E6-B5B755F74DED}">
      <dgm:prSet/>
      <dgm:spPr/>
      <dgm:t>
        <a:bodyPr/>
        <a:lstStyle/>
        <a:p>
          <a:endParaRPr lang="ru-RU"/>
        </a:p>
      </dgm:t>
    </dgm:pt>
    <dgm:pt modelId="{B24A4114-075E-404F-8B16-9D176DA92767}">
      <dgm:prSet custT="1"/>
      <dgm:spPr>
        <a:solidFill>
          <a:srgbClr val="99FF66">
            <a:alpha val="89804"/>
          </a:srgbClr>
        </a:solidFill>
      </dgm:spPr>
      <dgm:t>
        <a:bodyPr/>
        <a:lstStyle/>
        <a:p>
          <a:r>
            <a:rPr lang="ru-RU" sz="16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Проведение взвешенной долговой политики</a:t>
          </a:r>
          <a:endParaRPr lang="ru-RU" sz="1600" dirty="0">
            <a:solidFill>
              <a:srgbClr val="FF0000"/>
            </a:solidFill>
          </a:endParaRPr>
        </a:p>
      </dgm:t>
    </dgm:pt>
    <dgm:pt modelId="{3F31DA21-2726-404D-AE3E-3E3365DB5EE6}" type="parTrans" cxnId="{26122576-91C7-4B66-BA4F-AB7E4BC61A3D}">
      <dgm:prSet/>
      <dgm:spPr/>
      <dgm:t>
        <a:bodyPr/>
        <a:lstStyle/>
        <a:p>
          <a:endParaRPr lang="ru-RU"/>
        </a:p>
      </dgm:t>
    </dgm:pt>
    <dgm:pt modelId="{270C50DE-424C-441D-A24D-6E7D981051B3}" type="sibTrans" cxnId="{26122576-91C7-4B66-BA4F-AB7E4BC61A3D}">
      <dgm:prSet/>
      <dgm:spPr/>
      <dgm:t>
        <a:bodyPr/>
        <a:lstStyle/>
        <a:p>
          <a:endParaRPr lang="ru-RU"/>
        </a:p>
      </dgm:t>
    </dgm:pt>
    <dgm:pt modelId="{68AA1952-3345-4003-BFDC-A0E4F30C465C}">
      <dgm:prSet phldrT="[Текст]" custT="1"/>
      <dgm:spPr/>
      <dgm:t>
        <a:bodyPr/>
        <a:lstStyle/>
        <a:p>
          <a:endParaRPr lang="ru-RU" sz="1400" b="1" i="1" dirty="0" smtClean="0">
            <a:latin typeface="Times New Roman" pitchFamily="18" charset="0"/>
            <a:cs typeface="Times New Roman" pitchFamily="18" charset="0"/>
          </a:endParaRPr>
        </a:p>
      </dgm:t>
    </dgm:pt>
    <dgm:pt modelId="{84C1FEF0-48B0-42FF-8385-CA2FDF866512}" type="sibTrans" cxnId="{3BEBB157-6F04-4726-92E8-65661F4D5571}">
      <dgm:prSet/>
      <dgm:spPr/>
      <dgm:t>
        <a:bodyPr/>
        <a:lstStyle/>
        <a:p>
          <a:endParaRPr lang="ru-RU"/>
        </a:p>
      </dgm:t>
    </dgm:pt>
    <dgm:pt modelId="{CD8EE939-5E82-4C1E-A503-C5646DF47732}" type="parTrans" cxnId="{3BEBB157-6F04-4726-92E8-65661F4D5571}">
      <dgm:prSet/>
      <dgm:spPr/>
      <dgm:t>
        <a:bodyPr/>
        <a:lstStyle/>
        <a:p>
          <a:endParaRPr lang="ru-RU"/>
        </a:p>
      </dgm:t>
    </dgm:pt>
    <dgm:pt modelId="{6CDFB346-5AE3-475E-BC66-186028DEC05D}" type="pres">
      <dgm:prSet presAssocID="{B90239BA-D30D-42D9-95F7-1477AF7261C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DA2A39D-2EAF-4B4F-92AC-7B916275B1B5}" type="pres">
      <dgm:prSet presAssocID="{ACF5097F-CC5B-4366-ABE7-38687129F656}" presName="composite" presStyleCnt="0"/>
      <dgm:spPr/>
      <dgm:t>
        <a:bodyPr/>
        <a:lstStyle/>
        <a:p>
          <a:endParaRPr lang="ru-RU"/>
        </a:p>
      </dgm:t>
    </dgm:pt>
    <dgm:pt modelId="{09D480C1-C8E8-4CE7-8873-41C175F67275}" type="pres">
      <dgm:prSet presAssocID="{ACF5097F-CC5B-4366-ABE7-38687129F656}" presName="parentText" presStyleLbl="alignNode1" presStyleIdx="0" presStyleCnt="3" custScaleY="97498" custLinFactNeighborX="7802" custLinFactNeighborY="-97550">
        <dgm:presLayoutVars>
          <dgm:chMax val="1"/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ru-RU"/>
        </a:p>
      </dgm:t>
    </dgm:pt>
    <dgm:pt modelId="{CA80EEC5-8180-463D-AB43-E20FC1CCE0B0}" type="pres">
      <dgm:prSet presAssocID="{ACF5097F-CC5B-4366-ABE7-38687129F656}" presName="descendantText" presStyleLbl="alignAcc1" presStyleIdx="0" presStyleCnt="3" custScaleX="98356" custScaleY="136394" custLinFactY="-9014" custLinFactNeighborX="498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DE8F24-526C-4B06-8BA3-1A3B3552AAA3}" type="pres">
      <dgm:prSet presAssocID="{68A32AD1-FA7D-46F8-A155-4CDC1D3CEAC9}" presName="sp" presStyleCnt="0"/>
      <dgm:spPr/>
      <dgm:t>
        <a:bodyPr/>
        <a:lstStyle/>
        <a:p>
          <a:endParaRPr lang="ru-RU"/>
        </a:p>
      </dgm:t>
    </dgm:pt>
    <dgm:pt modelId="{C452401A-080E-446F-8B74-994BE4F30FB4}" type="pres">
      <dgm:prSet presAssocID="{B782FD21-6C09-4BC0-934D-3C01247185B7}" presName="composite" presStyleCnt="0"/>
      <dgm:spPr/>
      <dgm:t>
        <a:bodyPr/>
        <a:lstStyle/>
        <a:p>
          <a:endParaRPr lang="ru-RU"/>
        </a:p>
      </dgm:t>
    </dgm:pt>
    <dgm:pt modelId="{9B6A0A72-3C0F-4B82-A7E6-2BA4A15A1DC4}" type="pres">
      <dgm:prSet presAssocID="{B782FD21-6C09-4BC0-934D-3C01247185B7}" presName="parentText" presStyleLbl="alignNode1" presStyleIdx="1" presStyleCnt="3" custLinFactNeighborX="7881" custLinFactNeighborY="-8212">
        <dgm:presLayoutVars>
          <dgm:chMax val="1"/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ru-RU"/>
        </a:p>
      </dgm:t>
    </dgm:pt>
    <dgm:pt modelId="{9A9BA3CA-42DC-4E24-BA14-1B2C342C1B46}" type="pres">
      <dgm:prSet presAssocID="{B782FD21-6C09-4BC0-934D-3C01247185B7}" presName="descendantText" presStyleLbl="alignAcc1" presStyleIdx="1" presStyleCnt="3" custScaleX="98954" custScaleY="142325" custLinFactNeighborX="262" custLinFactNeighborY="85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C97879-AB49-4509-8632-7CB05A7604A3}" type="pres">
      <dgm:prSet presAssocID="{101D608E-9EBC-40B6-91D9-6FFF31D19B2F}" presName="sp" presStyleCnt="0"/>
      <dgm:spPr/>
      <dgm:t>
        <a:bodyPr/>
        <a:lstStyle/>
        <a:p>
          <a:endParaRPr lang="ru-RU"/>
        </a:p>
      </dgm:t>
    </dgm:pt>
    <dgm:pt modelId="{24828325-9710-4C43-A4EA-D8E2D475B012}" type="pres">
      <dgm:prSet presAssocID="{68AA1952-3345-4003-BFDC-A0E4F30C465C}" presName="composite" presStyleCnt="0"/>
      <dgm:spPr/>
      <dgm:t>
        <a:bodyPr/>
        <a:lstStyle/>
        <a:p>
          <a:endParaRPr lang="ru-RU"/>
        </a:p>
      </dgm:t>
    </dgm:pt>
    <dgm:pt modelId="{B59BF440-36E6-48B3-BC75-E6445956244C}" type="pres">
      <dgm:prSet presAssocID="{68AA1952-3345-4003-BFDC-A0E4F30C465C}" presName="parentText" presStyleLbl="alignNode1" presStyleIdx="2" presStyleCnt="3" custScaleY="120495" custLinFactNeighborX="7881" custLinFactNeighborY="-9592">
        <dgm:presLayoutVars>
          <dgm:chMax val="1"/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ru-RU"/>
        </a:p>
      </dgm:t>
    </dgm:pt>
    <dgm:pt modelId="{6F6C7F8D-CA85-4C86-A8B9-DE0E49DC8118}" type="pres">
      <dgm:prSet presAssocID="{68AA1952-3345-4003-BFDC-A0E4F30C465C}" presName="descendantText" presStyleLbl="alignAcc1" presStyleIdx="2" presStyleCnt="3" custScaleX="98528" custScaleY="178730" custLinFactNeighborX="2977" custLinFactNeighborY="160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63985C4-94E8-4498-AEFF-66E1C034FFB7}" type="presOf" srcId="{B782FD21-6C09-4BC0-934D-3C01247185B7}" destId="{9B6A0A72-3C0F-4B82-A7E6-2BA4A15A1DC4}" srcOrd="0" destOrd="0" presId="urn:microsoft.com/office/officeart/2005/8/layout/chevron2"/>
    <dgm:cxn modelId="{9C20B933-541E-4996-BFA6-04EC9A4A54B5}" type="presOf" srcId="{B24A4114-075E-404F-8B16-9D176DA92767}" destId="{9A9BA3CA-42DC-4E24-BA14-1B2C342C1B46}" srcOrd="0" destOrd="0" presId="urn:microsoft.com/office/officeart/2005/8/layout/chevron2"/>
    <dgm:cxn modelId="{DAC3DEE0-9F83-4CC8-B18E-6F48B1BB4651}" srcId="{B90239BA-D30D-42D9-95F7-1477AF7261C5}" destId="{ACF5097F-CC5B-4366-ABE7-38687129F656}" srcOrd="0" destOrd="0" parTransId="{2616B00B-F7C0-4234-86E7-8EDE1A3DF7B4}" sibTransId="{68A32AD1-FA7D-46F8-A155-4CDC1D3CEAC9}"/>
    <dgm:cxn modelId="{8FA14BE3-DBFE-433D-97D6-DC7A12617151}" type="presOf" srcId="{B90239BA-D30D-42D9-95F7-1477AF7261C5}" destId="{6CDFB346-5AE3-475E-BC66-186028DEC05D}" srcOrd="0" destOrd="0" presId="urn:microsoft.com/office/officeart/2005/8/layout/chevron2"/>
    <dgm:cxn modelId="{62F46040-DC3D-4F32-A166-9FD6523AD614}" type="presOf" srcId="{333612F3-69F1-4CC0-ACEA-154FBD023C22}" destId="{CA80EEC5-8180-463D-AB43-E20FC1CCE0B0}" srcOrd="0" destOrd="0" presId="urn:microsoft.com/office/officeart/2005/8/layout/chevron2"/>
    <dgm:cxn modelId="{91355A18-016B-4D3C-9517-B7D9C21D7E4D}" type="presOf" srcId="{E02F3EE9-ABD1-4D06-9A71-B78C1E3542D6}" destId="{6F6C7F8D-CA85-4C86-A8B9-DE0E49DC8118}" srcOrd="0" destOrd="0" presId="urn:microsoft.com/office/officeart/2005/8/layout/chevron2"/>
    <dgm:cxn modelId="{F0FA317E-D0B6-4C80-A3EC-A14865C76CD9}" srcId="{ACF5097F-CC5B-4366-ABE7-38687129F656}" destId="{333612F3-69F1-4CC0-ACEA-154FBD023C22}" srcOrd="0" destOrd="0" parTransId="{7C648A16-2C70-40A2-9902-C7019F970936}" sibTransId="{251F4F98-B6F1-4839-A86B-13A0221B67AC}"/>
    <dgm:cxn modelId="{CED3C681-D41E-4775-9E8C-0CC72EBE352F}" srcId="{B90239BA-D30D-42D9-95F7-1477AF7261C5}" destId="{B782FD21-6C09-4BC0-934D-3C01247185B7}" srcOrd="1" destOrd="0" parTransId="{3BA93B2A-7107-49CF-9B3E-47E8BF97AD80}" sibTransId="{101D608E-9EBC-40B6-91D9-6FFF31D19B2F}"/>
    <dgm:cxn modelId="{3BEBB157-6F04-4726-92E8-65661F4D5571}" srcId="{B90239BA-D30D-42D9-95F7-1477AF7261C5}" destId="{68AA1952-3345-4003-BFDC-A0E4F30C465C}" srcOrd="2" destOrd="0" parTransId="{CD8EE939-5E82-4C1E-A503-C5646DF47732}" sibTransId="{84C1FEF0-48B0-42FF-8385-CA2FDF866512}"/>
    <dgm:cxn modelId="{B08A7B33-EF50-4ED4-A891-74EEB1F99EB1}" type="presOf" srcId="{C3A7DD02-4A49-4703-AC15-9E0113FDB979}" destId="{6F6C7F8D-CA85-4C86-A8B9-DE0E49DC8118}" srcOrd="0" destOrd="1" presId="urn:microsoft.com/office/officeart/2005/8/layout/chevron2"/>
    <dgm:cxn modelId="{5717FF89-59BF-4E71-A2FF-59C4C67B826C}" srcId="{68AA1952-3345-4003-BFDC-A0E4F30C465C}" destId="{E02F3EE9-ABD1-4D06-9A71-B78C1E3542D6}" srcOrd="0" destOrd="0" parTransId="{AA1A75ED-3EC9-4A28-8738-27E036ED2506}" sibTransId="{7429E3D7-E57E-4AC5-82B5-C677C06E342E}"/>
    <dgm:cxn modelId="{26122576-91C7-4B66-BA4F-AB7E4BC61A3D}" srcId="{B782FD21-6C09-4BC0-934D-3C01247185B7}" destId="{B24A4114-075E-404F-8B16-9D176DA92767}" srcOrd="0" destOrd="0" parTransId="{3F31DA21-2726-404D-AE3E-3E3365DB5EE6}" sibTransId="{270C50DE-424C-441D-A24D-6E7D981051B3}"/>
    <dgm:cxn modelId="{1C0697D9-85D0-492D-B3E6-B5B755F74DED}" srcId="{68AA1952-3345-4003-BFDC-A0E4F30C465C}" destId="{C3A7DD02-4A49-4703-AC15-9E0113FDB979}" srcOrd="1" destOrd="0" parTransId="{A16EE01F-A2B0-4440-88C8-2DE7F58B8A60}" sibTransId="{D1B66777-09F6-4D87-83E6-6C4051FC771C}"/>
    <dgm:cxn modelId="{FD059751-96AE-4BA9-B5B5-DEFC2DCB8113}" type="presOf" srcId="{68AA1952-3345-4003-BFDC-A0E4F30C465C}" destId="{B59BF440-36E6-48B3-BC75-E6445956244C}" srcOrd="0" destOrd="0" presId="urn:microsoft.com/office/officeart/2005/8/layout/chevron2"/>
    <dgm:cxn modelId="{16DC8D87-5856-4CF7-82F9-23A6BA576B08}" type="presOf" srcId="{ACF5097F-CC5B-4366-ABE7-38687129F656}" destId="{09D480C1-C8E8-4CE7-8873-41C175F67275}" srcOrd="0" destOrd="0" presId="urn:microsoft.com/office/officeart/2005/8/layout/chevron2"/>
    <dgm:cxn modelId="{849AFF4B-8829-4DD7-B6EF-5682AEB4015B}" type="presParOf" srcId="{6CDFB346-5AE3-475E-BC66-186028DEC05D}" destId="{EDA2A39D-2EAF-4B4F-92AC-7B916275B1B5}" srcOrd="0" destOrd="0" presId="urn:microsoft.com/office/officeart/2005/8/layout/chevron2"/>
    <dgm:cxn modelId="{7A535621-3417-4356-A905-C443EAB85AA5}" type="presParOf" srcId="{EDA2A39D-2EAF-4B4F-92AC-7B916275B1B5}" destId="{09D480C1-C8E8-4CE7-8873-41C175F67275}" srcOrd="0" destOrd="0" presId="urn:microsoft.com/office/officeart/2005/8/layout/chevron2"/>
    <dgm:cxn modelId="{C5286DCF-5ACA-43ED-97AD-780C20F98B90}" type="presParOf" srcId="{EDA2A39D-2EAF-4B4F-92AC-7B916275B1B5}" destId="{CA80EEC5-8180-463D-AB43-E20FC1CCE0B0}" srcOrd="1" destOrd="0" presId="urn:microsoft.com/office/officeart/2005/8/layout/chevron2"/>
    <dgm:cxn modelId="{1DCF2736-5B68-4932-B98B-CF3A25D7843E}" type="presParOf" srcId="{6CDFB346-5AE3-475E-BC66-186028DEC05D}" destId="{07DE8F24-526C-4B06-8BA3-1A3B3552AAA3}" srcOrd="1" destOrd="0" presId="urn:microsoft.com/office/officeart/2005/8/layout/chevron2"/>
    <dgm:cxn modelId="{9E60DC5A-8AB9-400F-851F-D170249324FB}" type="presParOf" srcId="{6CDFB346-5AE3-475E-BC66-186028DEC05D}" destId="{C452401A-080E-446F-8B74-994BE4F30FB4}" srcOrd="2" destOrd="0" presId="urn:microsoft.com/office/officeart/2005/8/layout/chevron2"/>
    <dgm:cxn modelId="{EC7FEEA8-2E40-4707-AB8E-2408B195A71A}" type="presParOf" srcId="{C452401A-080E-446F-8B74-994BE4F30FB4}" destId="{9B6A0A72-3C0F-4B82-A7E6-2BA4A15A1DC4}" srcOrd="0" destOrd="0" presId="urn:microsoft.com/office/officeart/2005/8/layout/chevron2"/>
    <dgm:cxn modelId="{B07C9474-E386-4CD7-9B8D-EFF525BABE77}" type="presParOf" srcId="{C452401A-080E-446F-8B74-994BE4F30FB4}" destId="{9A9BA3CA-42DC-4E24-BA14-1B2C342C1B46}" srcOrd="1" destOrd="0" presId="urn:microsoft.com/office/officeart/2005/8/layout/chevron2"/>
    <dgm:cxn modelId="{087B1095-87F7-4EE9-AB8A-292C66A894A7}" type="presParOf" srcId="{6CDFB346-5AE3-475E-BC66-186028DEC05D}" destId="{B0C97879-AB49-4509-8632-7CB05A7604A3}" srcOrd="3" destOrd="0" presId="urn:microsoft.com/office/officeart/2005/8/layout/chevron2"/>
    <dgm:cxn modelId="{2AA98627-531B-4DD3-BBDE-CCD7EEEF7692}" type="presParOf" srcId="{6CDFB346-5AE3-475E-BC66-186028DEC05D}" destId="{24828325-9710-4C43-A4EA-D8E2D475B012}" srcOrd="4" destOrd="0" presId="urn:microsoft.com/office/officeart/2005/8/layout/chevron2"/>
    <dgm:cxn modelId="{7564D181-25A1-4101-908F-CA17CE81EAA5}" type="presParOf" srcId="{24828325-9710-4C43-A4EA-D8E2D475B012}" destId="{B59BF440-36E6-48B3-BC75-E6445956244C}" srcOrd="0" destOrd="0" presId="urn:microsoft.com/office/officeart/2005/8/layout/chevron2"/>
    <dgm:cxn modelId="{4A8629E4-FE9B-477F-9E38-FB2E12F09FB7}" type="presParOf" srcId="{24828325-9710-4C43-A4EA-D8E2D475B012}" destId="{6F6C7F8D-CA85-4C86-A8B9-DE0E49DC8118}" srcOrd="1" destOrd="0" presId="urn:microsoft.com/office/officeart/2005/8/layout/chevron2"/>
  </dgm:cxnLst>
  <dgm:bg>
    <a:noFill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27A101D-8088-4F21-A936-43AB877355D2}" type="doc">
      <dgm:prSet loTypeId="urn:microsoft.com/office/officeart/2005/8/layout/vList4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E313B81E-1751-4C21-8155-E4E5788F26D3}">
      <dgm:prSet phldrT="[Текст]" custT="1"/>
      <dgm:spPr/>
      <dgm:t>
        <a:bodyPr anchor="ctr"/>
        <a:lstStyle/>
        <a:p>
          <a:pPr algn="ctr"/>
          <a:endParaRPr lang="ru-RU" sz="1400" dirty="0" smtClean="0">
            <a:latin typeface="+mj-lt"/>
          </a:endParaRPr>
        </a:p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Налог на доходы физических лиц </a:t>
          </a:r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988,9</a:t>
          </a:r>
        </a:p>
        <a:p>
          <a:pPr algn="ctr"/>
          <a:endParaRPr lang="ru-RU" sz="1400" dirty="0" smtClean="0">
            <a:latin typeface="+mj-lt"/>
          </a:endParaRPr>
        </a:p>
      </dgm:t>
    </dgm:pt>
    <dgm:pt modelId="{E23ADDFA-5A80-4A69-A248-6C133368E902}" type="parTrans" cxnId="{E5C7C694-70A4-4C23-97F6-EDA5A3D240A2}">
      <dgm:prSet/>
      <dgm:spPr/>
      <dgm:t>
        <a:bodyPr/>
        <a:lstStyle/>
        <a:p>
          <a:pPr algn="ctr"/>
          <a:endParaRPr lang="ru-RU"/>
        </a:p>
      </dgm:t>
    </dgm:pt>
    <dgm:pt modelId="{A953BF2A-CE73-464D-9553-D0EF45A6271B}" type="sibTrans" cxnId="{E5C7C694-70A4-4C23-97F6-EDA5A3D240A2}">
      <dgm:prSet/>
      <dgm:spPr/>
      <dgm:t>
        <a:bodyPr/>
        <a:lstStyle/>
        <a:p>
          <a:pPr algn="ctr"/>
          <a:endParaRPr lang="ru-RU"/>
        </a:p>
      </dgm:t>
    </dgm:pt>
    <dgm:pt modelId="{C97DEE32-CB06-4791-BCBA-64AB4E8F81A7}">
      <dgm:prSet phldrT="[Текст]" custT="1"/>
      <dgm:spPr/>
      <dgm:t>
        <a:bodyPr anchor="ctr"/>
        <a:lstStyle/>
        <a:p>
          <a:pPr algn="ctr"/>
          <a:r>
            <a:rPr lang="ru-RU" sz="12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Налог на имущество физических  лиц доход </a:t>
          </a:r>
          <a:r>
            <a:rPr lang="ru-RU" sz="1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163,0</a:t>
          </a:r>
        </a:p>
      </dgm:t>
    </dgm:pt>
    <dgm:pt modelId="{B02A2E4F-7228-4C2C-B8D2-AA21D4409A13}" type="parTrans" cxnId="{3AC4BAA2-528D-402B-87E6-3118DFC36D03}">
      <dgm:prSet/>
      <dgm:spPr/>
      <dgm:t>
        <a:bodyPr/>
        <a:lstStyle/>
        <a:p>
          <a:pPr algn="ctr"/>
          <a:endParaRPr lang="ru-RU"/>
        </a:p>
      </dgm:t>
    </dgm:pt>
    <dgm:pt modelId="{09F77138-88E1-4648-8066-33468F18AA7B}" type="sibTrans" cxnId="{3AC4BAA2-528D-402B-87E6-3118DFC36D03}">
      <dgm:prSet/>
      <dgm:spPr/>
      <dgm:t>
        <a:bodyPr/>
        <a:lstStyle/>
        <a:p>
          <a:pPr algn="ctr"/>
          <a:endParaRPr lang="ru-RU"/>
        </a:p>
      </dgm:t>
    </dgm:pt>
    <dgm:pt modelId="{8061A499-68BB-4517-AEA3-079F9BE298A5}">
      <dgm:prSet phldrT="[Текст]" custT="1"/>
      <dgm:spPr/>
      <dgm:t>
        <a:bodyPr/>
        <a:lstStyle/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Безвозмездные поступления</a:t>
          </a:r>
        </a:p>
        <a:p>
          <a:pPr algn="ctr"/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12640,3</a:t>
          </a:r>
          <a:endParaRPr lang="ru-RU" sz="16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55E260D4-7E74-422F-989D-1A883D30C42B}" type="parTrans" cxnId="{1B953493-F6F7-47FE-B292-8924ADD9A5A0}">
      <dgm:prSet/>
      <dgm:spPr/>
      <dgm:t>
        <a:bodyPr/>
        <a:lstStyle/>
        <a:p>
          <a:pPr algn="ctr"/>
          <a:endParaRPr lang="ru-RU"/>
        </a:p>
      </dgm:t>
    </dgm:pt>
    <dgm:pt modelId="{2FF04357-4C60-47B2-ABA7-F34F2DD98536}" type="sibTrans" cxnId="{1B953493-F6F7-47FE-B292-8924ADD9A5A0}">
      <dgm:prSet/>
      <dgm:spPr/>
      <dgm:t>
        <a:bodyPr/>
        <a:lstStyle/>
        <a:p>
          <a:pPr algn="ctr"/>
          <a:endParaRPr lang="ru-RU"/>
        </a:p>
      </dgm:t>
    </dgm:pt>
    <dgm:pt modelId="{0B9B2A67-3308-4738-A989-277DB42E2389}">
      <dgm:prSet phldrT="[Текст]" custT="1"/>
      <dgm:spPr/>
      <dgm:t>
        <a:bodyPr/>
        <a:lstStyle/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Штрафы 23,6</a:t>
          </a:r>
        </a:p>
      </dgm:t>
    </dgm:pt>
    <dgm:pt modelId="{B59CBA58-19C8-46DB-9EC7-31A700C71AA8}" type="parTrans" cxnId="{AAE36993-FAAE-49CB-88DC-E5A4AA805891}">
      <dgm:prSet/>
      <dgm:spPr/>
      <dgm:t>
        <a:bodyPr/>
        <a:lstStyle/>
        <a:p>
          <a:pPr algn="ctr"/>
          <a:endParaRPr lang="ru-RU"/>
        </a:p>
      </dgm:t>
    </dgm:pt>
    <dgm:pt modelId="{F45485CB-20B1-475E-B0DF-D9C24AC455BE}" type="sibTrans" cxnId="{AAE36993-FAAE-49CB-88DC-E5A4AA805891}">
      <dgm:prSet/>
      <dgm:spPr/>
      <dgm:t>
        <a:bodyPr/>
        <a:lstStyle/>
        <a:p>
          <a:pPr algn="ctr"/>
          <a:endParaRPr lang="ru-RU"/>
        </a:p>
      </dgm:t>
    </dgm:pt>
    <dgm:pt modelId="{BA090E94-8B27-4531-ACFD-055B1B3DB79D}">
      <dgm:prSet phldrT="[Текст]" custT="1"/>
      <dgm:spPr/>
      <dgm:t>
        <a:bodyPr anchor="ctr"/>
        <a:lstStyle/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Единый сельскохозяйственный налог 1081,7</a:t>
          </a:r>
          <a:endParaRPr lang="ru-RU" sz="1600" b="1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E91CA2F1-D445-458F-9CD2-C8AFD2E6E334}" type="parTrans" cxnId="{88B3C375-A51F-4C96-9C49-6C7EE1333A2E}">
      <dgm:prSet/>
      <dgm:spPr/>
      <dgm:t>
        <a:bodyPr/>
        <a:lstStyle/>
        <a:p>
          <a:endParaRPr lang="ru-RU"/>
        </a:p>
      </dgm:t>
    </dgm:pt>
    <dgm:pt modelId="{29385BA7-84CD-47DD-AD14-392FE9FE061F}" type="sibTrans" cxnId="{88B3C375-A51F-4C96-9C49-6C7EE1333A2E}">
      <dgm:prSet/>
      <dgm:spPr/>
      <dgm:t>
        <a:bodyPr/>
        <a:lstStyle/>
        <a:p>
          <a:endParaRPr lang="ru-RU"/>
        </a:p>
      </dgm:t>
    </dgm:pt>
    <dgm:pt modelId="{9589BF18-EB43-46B1-B7B8-63ADBDFDC163}">
      <dgm:prSet phldrT="[Текст]" custT="1"/>
      <dgm:spPr/>
      <dgm:t>
        <a:bodyPr anchor="ctr"/>
        <a:lstStyle/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Государственная пошлина</a:t>
          </a:r>
        </a:p>
        <a:p>
          <a:pPr algn="ctr"/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37,8</a:t>
          </a:r>
        </a:p>
      </dgm:t>
    </dgm:pt>
    <dgm:pt modelId="{0C08EA7C-BFFB-47BE-8AE9-56286B5A196F}" type="parTrans" cxnId="{BC9EECA3-31A3-40D6-B395-5CD9FE4B63D3}">
      <dgm:prSet/>
      <dgm:spPr/>
      <dgm:t>
        <a:bodyPr/>
        <a:lstStyle/>
        <a:p>
          <a:endParaRPr lang="ru-RU"/>
        </a:p>
      </dgm:t>
    </dgm:pt>
    <dgm:pt modelId="{95ADC15E-E719-415A-A3F1-FDF2C80A9E52}" type="sibTrans" cxnId="{BC9EECA3-31A3-40D6-B395-5CD9FE4B63D3}">
      <dgm:prSet/>
      <dgm:spPr/>
      <dgm:t>
        <a:bodyPr/>
        <a:lstStyle/>
        <a:p>
          <a:endParaRPr lang="ru-RU"/>
        </a:p>
      </dgm:t>
    </dgm:pt>
    <dgm:pt modelId="{92A80C17-EBAF-4C75-853C-60185C6E6DCD}">
      <dgm:prSet phldrT="[Текст]" custT="1"/>
      <dgm:spPr/>
      <dgm:t>
        <a:bodyPr anchor="ctr"/>
        <a:lstStyle/>
        <a:p>
          <a:pPr algn="ctr"/>
          <a:r>
            <a:rPr lang="ru-RU" sz="12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Доходы, получаемые в виде арендной платы    913,7</a:t>
          </a:r>
          <a:endParaRPr lang="ru-RU" sz="1200" b="1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3068A6FB-EA8B-4EDE-B297-830E4A59359A}" type="parTrans" cxnId="{EC4176CC-0D54-4332-BD77-C94274568FD9}">
      <dgm:prSet/>
      <dgm:spPr/>
      <dgm:t>
        <a:bodyPr/>
        <a:lstStyle/>
        <a:p>
          <a:endParaRPr lang="ru-RU"/>
        </a:p>
      </dgm:t>
    </dgm:pt>
    <dgm:pt modelId="{085152F4-1F84-4EDB-80AC-EDE2399913A8}" type="sibTrans" cxnId="{EC4176CC-0D54-4332-BD77-C94274568FD9}">
      <dgm:prSet/>
      <dgm:spPr/>
      <dgm:t>
        <a:bodyPr/>
        <a:lstStyle/>
        <a:p>
          <a:endParaRPr lang="ru-RU"/>
        </a:p>
      </dgm:t>
    </dgm:pt>
    <dgm:pt modelId="{0CB101B1-31FC-4497-B774-302BD4E2A2CB}">
      <dgm:prSet phldrT="[Текст]" custT="1"/>
      <dgm:spPr/>
      <dgm:t>
        <a:bodyPr/>
        <a:lstStyle/>
        <a:p>
          <a:pPr algn="ctr"/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Земельный налог 4650,9</a:t>
          </a:r>
        </a:p>
      </dgm:t>
    </dgm:pt>
    <dgm:pt modelId="{A20E049E-2BD9-47CC-87E7-27BD5E13D5CD}" type="sibTrans" cxnId="{9469BABD-7B52-472A-919C-FD09352CDD3D}">
      <dgm:prSet/>
      <dgm:spPr/>
      <dgm:t>
        <a:bodyPr/>
        <a:lstStyle/>
        <a:p>
          <a:pPr algn="ctr"/>
          <a:endParaRPr lang="ru-RU"/>
        </a:p>
      </dgm:t>
    </dgm:pt>
    <dgm:pt modelId="{72B65FE5-70A3-4544-A451-2D11560A5446}" type="parTrans" cxnId="{9469BABD-7B52-472A-919C-FD09352CDD3D}">
      <dgm:prSet/>
      <dgm:spPr/>
      <dgm:t>
        <a:bodyPr/>
        <a:lstStyle/>
        <a:p>
          <a:pPr algn="ctr"/>
          <a:endParaRPr lang="ru-RU"/>
        </a:p>
      </dgm:t>
    </dgm:pt>
    <dgm:pt modelId="{B17E2703-ED7C-40C1-AA5F-205C0BB9EA84}" type="pres">
      <dgm:prSet presAssocID="{227A101D-8088-4F21-A936-43AB877355D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4272FED-D994-4743-844C-5070BB732343}" type="pres">
      <dgm:prSet presAssocID="{E313B81E-1751-4C21-8155-E4E5788F26D3}" presName="comp" presStyleCnt="0"/>
      <dgm:spPr/>
      <dgm:t>
        <a:bodyPr/>
        <a:lstStyle/>
        <a:p>
          <a:endParaRPr lang="ru-RU"/>
        </a:p>
      </dgm:t>
    </dgm:pt>
    <dgm:pt modelId="{3D57390B-957B-42E2-9EEB-3D286DE16B84}" type="pres">
      <dgm:prSet presAssocID="{E313B81E-1751-4C21-8155-E4E5788F26D3}" presName="box" presStyleLbl="node1" presStyleIdx="0" presStyleCnt="8" custScaleY="120642" custLinFactNeighborY="3071"/>
      <dgm:spPr/>
      <dgm:t>
        <a:bodyPr/>
        <a:lstStyle/>
        <a:p>
          <a:endParaRPr lang="ru-RU"/>
        </a:p>
      </dgm:t>
    </dgm:pt>
    <dgm:pt modelId="{DC3D1057-3911-49DC-8B4B-4F8305BF098A}" type="pres">
      <dgm:prSet presAssocID="{E313B81E-1751-4C21-8155-E4E5788F26D3}" presName="img" presStyleLbl="fgImgPlace1" presStyleIdx="0" presStyleCnt="8" custScaleX="92777" custScaleY="126532" custLinFactNeighborX="-9319" custLinFactNeighborY="408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CE55AF3-693F-4ADA-963D-E4F57667994B}" type="pres">
      <dgm:prSet presAssocID="{E313B81E-1751-4C21-8155-E4E5788F26D3}" presName="text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C514FB-D7EB-4AA8-B2BD-147960D9F9FC}" type="pres">
      <dgm:prSet presAssocID="{A953BF2A-CE73-464D-9553-D0EF45A6271B}" presName="spacer" presStyleCnt="0"/>
      <dgm:spPr/>
      <dgm:t>
        <a:bodyPr/>
        <a:lstStyle/>
        <a:p>
          <a:endParaRPr lang="ru-RU"/>
        </a:p>
      </dgm:t>
    </dgm:pt>
    <dgm:pt modelId="{4C4B47A0-B25E-4991-B2ED-6AC55F32B923}" type="pres">
      <dgm:prSet presAssocID="{C97DEE32-CB06-4791-BCBA-64AB4E8F81A7}" presName="comp" presStyleCnt="0"/>
      <dgm:spPr/>
      <dgm:t>
        <a:bodyPr/>
        <a:lstStyle/>
        <a:p>
          <a:endParaRPr lang="ru-RU"/>
        </a:p>
      </dgm:t>
    </dgm:pt>
    <dgm:pt modelId="{D4719953-BCF8-4147-BA01-5072633CA648}" type="pres">
      <dgm:prSet presAssocID="{C97DEE32-CB06-4791-BCBA-64AB4E8F81A7}" presName="box" presStyleLbl="node1" presStyleIdx="1" presStyleCnt="8" custScaleY="105804" custLinFactNeighborX="881" custLinFactNeighborY="447"/>
      <dgm:spPr/>
      <dgm:t>
        <a:bodyPr/>
        <a:lstStyle/>
        <a:p>
          <a:endParaRPr lang="ru-RU"/>
        </a:p>
      </dgm:t>
    </dgm:pt>
    <dgm:pt modelId="{10414709-A3FF-419B-8BA0-6B96893FDF2B}" type="pres">
      <dgm:prSet presAssocID="{C97DEE32-CB06-4791-BCBA-64AB4E8F81A7}" presName="img" presStyleLbl="fgImgPlace1" presStyleIdx="1" presStyleCnt="8" custScaleX="87599" custScaleY="122038" custLinFactNeighborX="-7557" custLinFactNeighborY="-7028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3EACFEE0-BEE7-4E7A-8CB3-5254697BDBB8}" type="pres">
      <dgm:prSet presAssocID="{C97DEE32-CB06-4791-BCBA-64AB4E8F81A7}" presName="text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A85B69-F88F-4A3C-900B-DFE86B169A12}" type="pres">
      <dgm:prSet presAssocID="{09F77138-88E1-4648-8066-33468F18AA7B}" presName="spacer" presStyleCnt="0"/>
      <dgm:spPr/>
      <dgm:t>
        <a:bodyPr/>
        <a:lstStyle/>
        <a:p>
          <a:endParaRPr lang="ru-RU"/>
        </a:p>
      </dgm:t>
    </dgm:pt>
    <dgm:pt modelId="{931DB2C6-6A18-4320-B852-C2613EDB2FA8}" type="pres">
      <dgm:prSet presAssocID="{0CB101B1-31FC-4497-B774-302BD4E2A2CB}" presName="comp" presStyleCnt="0"/>
      <dgm:spPr/>
      <dgm:t>
        <a:bodyPr/>
        <a:lstStyle/>
        <a:p>
          <a:endParaRPr lang="ru-RU"/>
        </a:p>
      </dgm:t>
    </dgm:pt>
    <dgm:pt modelId="{67233FA9-89F9-43A8-9F80-99BA1DBCD9E3}" type="pres">
      <dgm:prSet presAssocID="{0CB101B1-31FC-4497-B774-302BD4E2A2CB}" presName="box" presStyleLbl="node1" presStyleIdx="2" presStyleCnt="8" custScaleY="114414" custLinFactNeighborX="881" custLinFactNeighborY="-12376"/>
      <dgm:spPr/>
      <dgm:t>
        <a:bodyPr/>
        <a:lstStyle/>
        <a:p>
          <a:endParaRPr lang="ru-RU"/>
        </a:p>
      </dgm:t>
    </dgm:pt>
    <dgm:pt modelId="{B43CAF5A-DF0E-47F1-8B84-50B2394B9328}" type="pres">
      <dgm:prSet presAssocID="{0CB101B1-31FC-4497-B774-302BD4E2A2CB}" presName="img" presStyleLbl="fgImgPlace1" presStyleIdx="2" presStyleCnt="8" custScaleX="92748" custScaleY="119704" custLinFactNeighborX="-18739" custLinFactNeighborY="-14242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D0EA491-65AE-4061-9E58-F527A96B4B18}" type="pres">
      <dgm:prSet presAssocID="{0CB101B1-31FC-4497-B774-302BD4E2A2CB}" presName="text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375768-0ECA-4AFD-96FD-19990CEB488B}" type="pres">
      <dgm:prSet presAssocID="{A20E049E-2BD9-47CC-87E7-27BD5E13D5CD}" presName="spacer" presStyleCnt="0"/>
      <dgm:spPr/>
      <dgm:t>
        <a:bodyPr/>
        <a:lstStyle/>
        <a:p>
          <a:endParaRPr lang="ru-RU"/>
        </a:p>
      </dgm:t>
    </dgm:pt>
    <dgm:pt modelId="{7D4D5190-7A99-4EE3-BF13-894BFF6BFA1A}" type="pres">
      <dgm:prSet presAssocID="{8061A499-68BB-4517-AEA3-079F9BE298A5}" presName="comp" presStyleCnt="0"/>
      <dgm:spPr/>
      <dgm:t>
        <a:bodyPr/>
        <a:lstStyle/>
        <a:p>
          <a:endParaRPr lang="ru-RU"/>
        </a:p>
      </dgm:t>
    </dgm:pt>
    <dgm:pt modelId="{681E65EC-7E48-44FF-9933-C4F2C62D5FC2}" type="pres">
      <dgm:prSet presAssocID="{8061A499-68BB-4517-AEA3-079F9BE298A5}" presName="box" presStyleLbl="node1" presStyleIdx="3" presStyleCnt="8" custLinFactY="116835" custLinFactNeighborX="9434" custLinFactNeighborY="200000"/>
      <dgm:spPr/>
      <dgm:t>
        <a:bodyPr/>
        <a:lstStyle/>
        <a:p>
          <a:endParaRPr lang="ru-RU"/>
        </a:p>
      </dgm:t>
    </dgm:pt>
    <dgm:pt modelId="{7DE197FE-AADA-44C3-8B2B-CF16D12E116A}" type="pres">
      <dgm:prSet presAssocID="{8061A499-68BB-4517-AEA3-079F9BE298A5}" presName="img" presStyleLbl="fgImgPlace1" presStyleIdx="3" presStyleCnt="8" custScaleX="87822" custScaleY="90040" custLinFactY="178203" custLinFactNeighborX="-13360" custLinFactNeighborY="200000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5C59F69-595E-4B67-B539-081BDD40D04C}" type="pres">
      <dgm:prSet presAssocID="{8061A499-68BB-4517-AEA3-079F9BE298A5}" presName="text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FA3499-CF7C-4437-BB77-60DAFC4E26ED}" type="pres">
      <dgm:prSet presAssocID="{2FF04357-4C60-47B2-ABA7-F34F2DD98536}" presName="spacer" presStyleCnt="0"/>
      <dgm:spPr/>
      <dgm:t>
        <a:bodyPr/>
        <a:lstStyle/>
        <a:p>
          <a:endParaRPr lang="ru-RU"/>
        </a:p>
      </dgm:t>
    </dgm:pt>
    <dgm:pt modelId="{712BDC1E-CA2D-4B05-B9F9-47FDD7A8558E}" type="pres">
      <dgm:prSet presAssocID="{9589BF18-EB43-46B1-B7B8-63ADBDFDC163}" presName="comp" presStyleCnt="0"/>
      <dgm:spPr/>
      <dgm:t>
        <a:bodyPr/>
        <a:lstStyle/>
        <a:p>
          <a:endParaRPr lang="ru-RU"/>
        </a:p>
      </dgm:t>
    </dgm:pt>
    <dgm:pt modelId="{F3E8F88B-0370-448B-8D0E-D54292C8691C}" type="pres">
      <dgm:prSet presAssocID="{9589BF18-EB43-46B1-B7B8-63ADBDFDC163}" presName="box" presStyleLbl="node1" presStyleIdx="4" presStyleCnt="8" custScaleY="92954" custLinFactNeighborY="10078"/>
      <dgm:spPr/>
      <dgm:t>
        <a:bodyPr/>
        <a:lstStyle/>
        <a:p>
          <a:endParaRPr lang="ru-RU"/>
        </a:p>
      </dgm:t>
    </dgm:pt>
    <dgm:pt modelId="{0EECD78B-C0A7-434E-9ADD-45852886C17A}" type="pres">
      <dgm:prSet presAssocID="{9589BF18-EB43-46B1-B7B8-63ADBDFDC163}" presName="img" presStyleLbl="fgImgPlace1" presStyleIdx="4" presStyleCnt="8" custScaleX="87599" custScaleY="99393" custLinFactNeighborX="-13471" custLinFactNeighborY="4778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090A8A9-C296-4A7F-9B52-773A003D1EB8}" type="pres">
      <dgm:prSet presAssocID="{9589BF18-EB43-46B1-B7B8-63ADBDFDC163}" presName="text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032F77-098C-4AB4-88AE-9F2D2C8772AA}" type="pres">
      <dgm:prSet presAssocID="{95ADC15E-E719-415A-A3F1-FDF2C80A9E52}" presName="spacer" presStyleCnt="0"/>
      <dgm:spPr/>
      <dgm:t>
        <a:bodyPr/>
        <a:lstStyle/>
        <a:p>
          <a:endParaRPr lang="ru-RU"/>
        </a:p>
      </dgm:t>
    </dgm:pt>
    <dgm:pt modelId="{8A66E07E-A0AF-47B7-92C7-CC6CC7F443E5}" type="pres">
      <dgm:prSet presAssocID="{0B9B2A67-3308-4738-A989-277DB42E2389}" presName="comp" presStyleCnt="0"/>
      <dgm:spPr/>
      <dgm:t>
        <a:bodyPr/>
        <a:lstStyle/>
        <a:p>
          <a:endParaRPr lang="ru-RU"/>
        </a:p>
      </dgm:t>
    </dgm:pt>
    <dgm:pt modelId="{3AE17446-860D-4EED-9858-81EAAEE74108}" type="pres">
      <dgm:prSet presAssocID="{0B9B2A67-3308-4738-A989-277DB42E2389}" presName="box" presStyleLbl="node1" presStyleIdx="5" presStyleCnt="8" custLinFactY="100000" custLinFactNeighborX="-8477" custLinFactNeighborY="103781"/>
      <dgm:spPr/>
      <dgm:t>
        <a:bodyPr/>
        <a:lstStyle/>
        <a:p>
          <a:endParaRPr lang="ru-RU"/>
        </a:p>
      </dgm:t>
    </dgm:pt>
    <dgm:pt modelId="{59208E79-B8A7-477C-B741-F3EAF6407C81}" type="pres">
      <dgm:prSet presAssocID="{0B9B2A67-3308-4738-A989-277DB42E2389}" presName="img" presStyleLbl="fgImgPlace1" presStyleIdx="5" presStyleCnt="8" custLinFactY="100000" custLinFactNeighborX="-7271" custLinFactNeighborY="157781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DB89233-6C18-422C-8D76-B2F98DAF26EC}" type="pres">
      <dgm:prSet presAssocID="{0B9B2A67-3308-4738-A989-277DB42E2389}" presName="text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709232-9FB8-4255-9181-A895BADDD6C1}" type="pres">
      <dgm:prSet presAssocID="{F45485CB-20B1-475E-B0DF-D9C24AC455BE}" presName="spacer" presStyleCnt="0"/>
      <dgm:spPr/>
      <dgm:t>
        <a:bodyPr/>
        <a:lstStyle/>
        <a:p>
          <a:endParaRPr lang="ru-RU"/>
        </a:p>
      </dgm:t>
    </dgm:pt>
    <dgm:pt modelId="{DFA610A1-31CA-4877-A569-7886975AEFA6}" type="pres">
      <dgm:prSet presAssocID="{BA090E94-8B27-4531-ACFD-055B1B3DB79D}" presName="comp" presStyleCnt="0"/>
      <dgm:spPr/>
      <dgm:t>
        <a:bodyPr/>
        <a:lstStyle/>
        <a:p>
          <a:endParaRPr lang="ru-RU"/>
        </a:p>
      </dgm:t>
    </dgm:pt>
    <dgm:pt modelId="{2FF4AF0E-1500-4BD3-8C3A-3E143A3E4058}" type="pres">
      <dgm:prSet presAssocID="{BA090E94-8B27-4531-ACFD-055B1B3DB79D}" presName="box" presStyleLbl="node1" presStyleIdx="6" presStyleCnt="8" custScaleY="121377" custLinFactY="-135102" custLinFactNeighborY="-200000"/>
      <dgm:spPr/>
      <dgm:t>
        <a:bodyPr/>
        <a:lstStyle/>
        <a:p>
          <a:endParaRPr lang="ru-RU"/>
        </a:p>
      </dgm:t>
    </dgm:pt>
    <dgm:pt modelId="{844F59AA-F0BE-4A71-B9FB-41A33D108C7D}" type="pres">
      <dgm:prSet presAssocID="{BA090E94-8B27-4531-ACFD-055B1B3DB79D}" presName="img" presStyleLbl="fgImgPlace1" presStyleIdx="6" presStyleCnt="8" custScaleX="87599" custScaleY="138548" custLinFactY="-200000" custLinFactNeighborX="-13471" custLinFactNeighborY="-219716"/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D0F5A39-751E-4D35-A16D-B71CC8C5B2E8}" type="pres">
      <dgm:prSet presAssocID="{BA090E94-8B27-4531-ACFD-055B1B3DB79D}" presName="text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4DA34F-7B98-416C-A908-6A29F0CE12EB}" type="pres">
      <dgm:prSet presAssocID="{29385BA7-84CD-47DD-AD14-392FE9FE061F}" presName="spacer" presStyleCnt="0"/>
      <dgm:spPr/>
      <dgm:t>
        <a:bodyPr/>
        <a:lstStyle/>
        <a:p>
          <a:endParaRPr lang="ru-RU"/>
        </a:p>
      </dgm:t>
    </dgm:pt>
    <dgm:pt modelId="{99922961-B3B7-481D-98FA-DA18D32303F6}" type="pres">
      <dgm:prSet presAssocID="{92A80C17-EBAF-4C75-853C-60185C6E6DCD}" presName="comp" presStyleCnt="0"/>
      <dgm:spPr/>
      <dgm:t>
        <a:bodyPr/>
        <a:lstStyle/>
        <a:p>
          <a:endParaRPr lang="ru-RU"/>
        </a:p>
      </dgm:t>
    </dgm:pt>
    <dgm:pt modelId="{AF11DD5F-ABA5-4BE8-8237-3507B0BA4660}" type="pres">
      <dgm:prSet presAssocID="{92A80C17-EBAF-4C75-853C-60185C6E6DCD}" presName="box" presStyleLbl="node1" presStyleIdx="7" presStyleCnt="8" custScaleY="69744" custLinFactY="-100000" custLinFactNeighborX="11321" custLinFactNeighborY="-128324"/>
      <dgm:spPr/>
      <dgm:t>
        <a:bodyPr/>
        <a:lstStyle/>
        <a:p>
          <a:endParaRPr lang="ru-RU"/>
        </a:p>
      </dgm:t>
    </dgm:pt>
    <dgm:pt modelId="{0B0E7E74-22FC-4D83-A5A8-B863E1A0FD16}" type="pres">
      <dgm:prSet presAssocID="{92A80C17-EBAF-4C75-853C-60185C6E6DCD}" presName="img" presStyleLbl="fgImgPlace1" presStyleIdx="7" presStyleCnt="8" custScaleX="87597" custScaleY="74946" custLinFactY="-100000" custLinFactNeighborX="-13472" custLinFactNeighborY="-18537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4584B34-AFD3-49B8-81C6-EA512B6A3149}" type="pres">
      <dgm:prSet presAssocID="{92A80C17-EBAF-4C75-853C-60185C6E6DCD}" presName="text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AC4BAA2-528D-402B-87E6-3118DFC36D03}" srcId="{227A101D-8088-4F21-A936-43AB877355D2}" destId="{C97DEE32-CB06-4791-BCBA-64AB4E8F81A7}" srcOrd="1" destOrd="0" parTransId="{B02A2E4F-7228-4C2C-B8D2-AA21D4409A13}" sibTransId="{09F77138-88E1-4648-8066-33468F18AA7B}"/>
    <dgm:cxn modelId="{5BE1CC94-A8D3-43C8-8C73-A3349F4F2C3F}" type="presOf" srcId="{C97DEE32-CB06-4791-BCBA-64AB4E8F81A7}" destId="{3EACFEE0-BEE7-4E7A-8CB3-5254697BDBB8}" srcOrd="1" destOrd="0" presId="urn:microsoft.com/office/officeart/2005/8/layout/vList4"/>
    <dgm:cxn modelId="{686FCF65-A02D-4564-AE82-6D642D5F55A5}" type="presOf" srcId="{E313B81E-1751-4C21-8155-E4E5788F26D3}" destId="{ECE55AF3-693F-4ADA-963D-E4F57667994B}" srcOrd="1" destOrd="0" presId="urn:microsoft.com/office/officeart/2005/8/layout/vList4"/>
    <dgm:cxn modelId="{AABD967A-2829-4D90-8A42-B41E4973856F}" type="presOf" srcId="{BA090E94-8B27-4531-ACFD-055B1B3DB79D}" destId="{7D0F5A39-751E-4D35-A16D-B71CC8C5B2E8}" srcOrd="1" destOrd="0" presId="urn:microsoft.com/office/officeart/2005/8/layout/vList4"/>
    <dgm:cxn modelId="{AD796273-A5D5-4972-BF0A-48AE15FB65A6}" type="presOf" srcId="{0B9B2A67-3308-4738-A989-277DB42E2389}" destId="{6DB89233-6C18-422C-8D76-B2F98DAF26EC}" srcOrd="1" destOrd="0" presId="urn:microsoft.com/office/officeart/2005/8/layout/vList4"/>
    <dgm:cxn modelId="{EC4176CC-0D54-4332-BD77-C94274568FD9}" srcId="{227A101D-8088-4F21-A936-43AB877355D2}" destId="{92A80C17-EBAF-4C75-853C-60185C6E6DCD}" srcOrd="7" destOrd="0" parTransId="{3068A6FB-EA8B-4EDE-B297-830E4A59359A}" sibTransId="{085152F4-1F84-4EDB-80AC-EDE2399913A8}"/>
    <dgm:cxn modelId="{977231F2-CA44-49BD-A0E1-5360B2B00BB0}" type="presOf" srcId="{BA090E94-8B27-4531-ACFD-055B1B3DB79D}" destId="{2FF4AF0E-1500-4BD3-8C3A-3E143A3E4058}" srcOrd="0" destOrd="0" presId="urn:microsoft.com/office/officeart/2005/8/layout/vList4"/>
    <dgm:cxn modelId="{137B02CA-0AB3-429E-9F8F-D7DCBE6167EA}" type="presOf" srcId="{92A80C17-EBAF-4C75-853C-60185C6E6DCD}" destId="{AF11DD5F-ABA5-4BE8-8237-3507B0BA4660}" srcOrd="0" destOrd="0" presId="urn:microsoft.com/office/officeart/2005/8/layout/vList4"/>
    <dgm:cxn modelId="{1B953493-F6F7-47FE-B292-8924ADD9A5A0}" srcId="{227A101D-8088-4F21-A936-43AB877355D2}" destId="{8061A499-68BB-4517-AEA3-079F9BE298A5}" srcOrd="3" destOrd="0" parTransId="{55E260D4-7E74-422F-989D-1A883D30C42B}" sibTransId="{2FF04357-4C60-47B2-ABA7-F34F2DD98536}"/>
    <dgm:cxn modelId="{88B3C375-A51F-4C96-9C49-6C7EE1333A2E}" srcId="{227A101D-8088-4F21-A936-43AB877355D2}" destId="{BA090E94-8B27-4531-ACFD-055B1B3DB79D}" srcOrd="6" destOrd="0" parTransId="{E91CA2F1-D445-458F-9CD2-C8AFD2E6E334}" sibTransId="{29385BA7-84CD-47DD-AD14-392FE9FE061F}"/>
    <dgm:cxn modelId="{86D24FC4-9D8C-4BE6-9895-AB41A41478D0}" type="presOf" srcId="{C97DEE32-CB06-4791-BCBA-64AB4E8F81A7}" destId="{D4719953-BCF8-4147-BA01-5072633CA648}" srcOrd="0" destOrd="0" presId="urn:microsoft.com/office/officeart/2005/8/layout/vList4"/>
    <dgm:cxn modelId="{3EA12B1F-0CEC-4528-A23C-64FA5B3729F5}" type="presOf" srcId="{92A80C17-EBAF-4C75-853C-60185C6E6DCD}" destId="{04584B34-AFD3-49B8-81C6-EA512B6A3149}" srcOrd="1" destOrd="0" presId="urn:microsoft.com/office/officeart/2005/8/layout/vList4"/>
    <dgm:cxn modelId="{01FCB6D7-E8EC-465B-A2B4-26E22F2182EB}" type="presOf" srcId="{0CB101B1-31FC-4497-B774-302BD4E2A2CB}" destId="{67233FA9-89F9-43A8-9F80-99BA1DBCD9E3}" srcOrd="0" destOrd="0" presId="urn:microsoft.com/office/officeart/2005/8/layout/vList4"/>
    <dgm:cxn modelId="{32043912-73CB-448B-B92A-3CAD94610B94}" type="presOf" srcId="{9589BF18-EB43-46B1-B7B8-63ADBDFDC163}" destId="{F3E8F88B-0370-448B-8D0E-D54292C8691C}" srcOrd="0" destOrd="0" presId="urn:microsoft.com/office/officeart/2005/8/layout/vList4"/>
    <dgm:cxn modelId="{4B0AC37B-C866-4EF6-924F-A0F18C29C9AE}" type="presOf" srcId="{8061A499-68BB-4517-AEA3-079F9BE298A5}" destId="{15C59F69-595E-4B67-B539-081BDD40D04C}" srcOrd="1" destOrd="0" presId="urn:microsoft.com/office/officeart/2005/8/layout/vList4"/>
    <dgm:cxn modelId="{BC9EECA3-31A3-40D6-B395-5CD9FE4B63D3}" srcId="{227A101D-8088-4F21-A936-43AB877355D2}" destId="{9589BF18-EB43-46B1-B7B8-63ADBDFDC163}" srcOrd="4" destOrd="0" parTransId="{0C08EA7C-BFFB-47BE-8AE9-56286B5A196F}" sibTransId="{95ADC15E-E719-415A-A3F1-FDF2C80A9E52}"/>
    <dgm:cxn modelId="{68B25E46-0069-416F-8FC5-A317F2D785D8}" type="presOf" srcId="{9589BF18-EB43-46B1-B7B8-63ADBDFDC163}" destId="{0090A8A9-C296-4A7F-9B52-773A003D1EB8}" srcOrd="1" destOrd="0" presId="urn:microsoft.com/office/officeart/2005/8/layout/vList4"/>
    <dgm:cxn modelId="{E5C7C694-70A4-4C23-97F6-EDA5A3D240A2}" srcId="{227A101D-8088-4F21-A936-43AB877355D2}" destId="{E313B81E-1751-4C21-8155-E4E5788F26D3}" srcOrd="0" destOrd="0" parTransId="{E23ADDFA-5A80-4A69-A248-6C133368E902}" sibTransId="{A953BF2A-CE73-464D-9553-D0EF45A6271B}"/>
    <dgm:cxn modelId="{12D9766A-BC16-4BCC-B168-A8BD57CAB74C}" type="presOf" srcId="{E313B81E-1751-4C21-8155-E4E5788F26D3}" destId="{3D57390B-957B-42E2-9EEB-3D286DE16B84}" srcOrd="0" destOrd="0" presId="urn:microsoft.com/office/officeart/2005/8/layout/vList4"/>
    <dgm:cxn modelId="{06D30062-499B-45EE-8435-9C4D39A9B99A}" type="presOf" srcId="{227A101D-8088-4F21-A936-43AB877355D2}" destId="{B17E2703-ED7C-40C1-AA5F-205C0BB9EA84}" srcOrd="0" destOrd="0" presId="urn:microsoft.com/office/officeart/2005/8/layout/vList4"/>
    <dgm:cxn modelId="{AAE36993-FAAE-49CB-88DC-E5A4AA805891}" srcId="{227A101D-8088-4F21-A936-43AB877355D2}" destId="{0B9B2A67-3308-4738-A989-277DB42E2389}" srcOrd="5" destOrd="0" parTransId="{B59CBA58-19C8-46DB-9EC7-31A700C71AA8}" sibTransId="{F45485CB-20B1-475E-B0DF-D9C24AC455BE}"/>
    <dgm:cxn modelId="{9469BABD-7B52-472A-919C-FD09352CDD3D}" srcId="{227A101D-8088-4F21-A936-43AB877355D2}" destId="{0CB101B1-31FC-4497-B774-302BD4E2A2CB}" srcOrd="2" destOrd="0" parTransId="{72B65FE5-70A3-4544-A451-2D11560A5446}" sibTransId="{A20E049E-2BD9-47CC-87E7-27BD5E13D5CD}"/>
    <dgm:cxn modelId="{F687BA28-450C-4F12-ADAB-BAE88317AEBB}" type="presOf" srcId="{0B9B2A67-3308-4738-A989-277DB42E2389}" destId="{3AE17446-860D-4EED-9858-81EAAEE74108}" srcOrd="0" destOrd="0" presId="urn:microsoft.com/office/officeart/2005/8/layout/vList4"/>
    <dgm:cxn modelId="{C1CBB9CB-F2F4-451B-AC8B-4041A43B94A9}" type="presOf" srcId="{8061A499-68BB-4517-AEA3-079F9BE298A5}" destId="{681E65EC-7E48-44FF-9933-C4F2C62D5FC2}" srcOrd="0" destOrd="0" presId="urn:microsoft.com/office/officeart/2005/8/layout/vList4"/>
    <dgm:cxn modelId="{FF009F2E-7AFE-45F9-A55D-08CECF0A57A7}" type="presOf" srcId="{0CB101B1-31FC-4497-B774-302BD4E2A2CB}" destId="{ED0EA491-65AE-4061-9E58-F527A96B4B18}" srcOrd="1" destOrd="0" presId="urn:microsoft.com/office/officeart/2005/8/layout/vList4"/>
    <dgm:cxn modelId="{0F2D3CDF-BB8C-4D2C-82D0-A4CE2C52482E}" type="presParOf" srcId="{B17E2703-ED7C-40C1-AA5F-205C0BB9EA84}" destId="{94272FED-D994-4743-844C-5070BB732343}" srcOrd="0" destOrd="0" presId="urn:microsoft.com/office/officeart/2005/8/layout/vList4"/>
    <dgm:cxn modelId="{C3298EF1-0E83-4B67-924E-41E3C0A7B290}" type="presParOf" srcId="{94272FED-D994-4743-844C-5070BB732343}" destId="{3D57390B-957B-42E2-9EEB-3D286DE16B84}" srcOrd="0" destOrd="0" presId="urn:microsoft.com/office/officeart/2005/8/layout/vList4"/>
    <dgm:cxn modelId="{08C416F4-8312-448C-817A-B33E58F7E947}" type="presParOf" srcId="{94272FED-D994-4743-844C-5070BB732343}" destId="{DC3D1057-3911-49DC-8B4B-4F8305BF098A}" srcOrd="1" destOrd="0" presId="urn:microsoft.com/office/officeart/2005/8/layout/vList4"/>
    <dgm:cxn modelId="{AF3D2BCA-0310-41EC-81C5-28B79EE0235A}" type="presParOf" srcId="{94272FED-D994-4743-844C-5070BB732343}" destId="{ECE55AF3-693F-4ADA-963D-E4F57667994B}" srcOrd="2" destOrd="0" presId="urn:microsoft.com/office/officeart/2005/8/layout/vList4"/>
    <dgm:cxn modelId="{09E49E7B-46F1-4AA0-B9AA-18FEF0F0C31F}" type="presParOf" srcId="{B17E2703-ED7C-40C1-AA5F-205C0BB9EA84}" destId="{A2C514FB-D7EB-4AA8-B2BD-147960D9F9FC}" srcOrd="1" destOrd="0" presId="urn:microsoft.com/office/officeart/2005/8/layout/vList4"/>
    <dgm:cxn modelId="{66B47C61-D57C-4020-B6F3-10AEFE7D061C}" type="presParOf" srcId="{B17E2703-ED7C-40C1-AA5F-205C0BB9EA84}" destId="{4C4B47A0-B25E-4991-B2ED-6AC55F32B923}" srcOrd="2" destOrd="0" presId="urn:microsoft.com/office/officeart/2005/8/layout/vList4"/>
    <dgm:cxn modelId="{147A313B-5582-40CA-B869-84B59EE4C9B8}" type="presParOf" srcId="{4C4B47A0-B25E-4991-B2ED-6AC55F32B923}" destId="{D4719953-BCF8-4147-BA01-5072633CA648}" srcOrd="0" destOrd="0" presId="urn:microsoft.com/office/officeart/2005/8/layout/vList4"/>
    <dgm:cxn modelId="{A24DA369-5424-44EF-8048-BCEE1F1F877C}" type="presParOf" srcId="{4C4B47A0-B25E-4991-B2ED-6AC55F32B923}" destId="{10414709-A3FF-419B-8BA0-6B96893FDF2B}" srcOrd="1" destOrd="0" presId="urn:microsoft.com/office/officeart/2005/8/layout/vList4"/>
    <dgm:cxn modelId="{BE290A06-B712-447A-AAED-6C342829FB75}" type="presParOf" srcId="{4C4B47A0-B25E-4991-B2ED-6AC55F32B923}" destId="{3EACFEE0-BEE7-4E7A-8CB3-5254697BDBB8}" srcOrd="2" destOrd="0" presId="urn:microsoft.com/office/officeart/2005/8/layout/vList4"/>
    <dgm:cxn modelId="{11EEEBFA-4A69-41B3-86B8-FD1D4E8F65A5}" type="presParOf" srcId="{B17E2703-ED7C-40C1-AA5F-205C0BB9EA84}" destId="{10A85B69-F88F-4A3C-900B-DFE86B169A12}" srcOrd="3" destOrd="0" presId="urn:microsoft.com/office/officeart/2005/8/layout/vList4"/>
    <dgm:cxn modelId="{5C489E28-BD43-4104-A813-D01F0010391F}" type="presParOf" srcId="{B17E2703-ED7C-40C1-AA5F-205C0BB9EA84}" destId="{931DB2C6-6A18-4320-B852-C2613EDB2FA8}" srcOrd="4" destOrd="0" presId="urn:microsoft.com/office/officeart/2005/8/layout/vList4"/>
    <dgm:cxn modelId="{E074F8CF-2F52-4F73-9E06-A4E7CEE3B82F}" type="presParOf" srcId="{931DB2C6-6A18-4320-B852-C2613EDB2FA8}" destId="{67233FA9-89F9-43A8-9F80-99BA1DBCD9E3}" srcOrd="0" destOrd="0" presId="urn:microsoft.com/office/officeart/2005/8/layout/vList4"/>
    <dgm:cxn modelId="{7BC0CDFA-2E03-4ADE-9026-CFA61B9067D0}" type="presParOf" srcId="{931DB2C6-6A18-4320-B852-C2613EDB2FA8}" destId="{B43CAF5A-DF0E-47F1-8B84-50B2394B9328}" srcOrd="1" destOrd="0" presId="urn:microsoft.com/office/officeart/2005/8/layout/vList4"/>
    <dgm:cxn modelId="{3A60F536-6AD7-418F-9BAC-7E3964F10AA9}" type="presParOf" srcId="{931DB2C6-6A18-4320-B852-C2613EDB2FA8}" destId="{ED0EA491-65AE-4061-9E58-F527A96B4B18}" srcOrd="2" destOrd="0" presId="urn:microsoft.com/office/officeart/2005/8/layout/vList4"/>
    <dgm:cxn modelId="{51AB5828-EF0E-47DD-B6FA-0827B0712358}" type="presParOf" srcId="{B17E2703-ED7C-40C1-AA5F-205C0BB9EA84}" destId="{5D375768-0ECA-4AFD-96FD-19990CEB488B}" srcOrd="5" destOrd="0" presId="urn:microsoft.com/office/officeart/2005/8/layout/vList4"/>
    <dgm:cxn modelId="{6C590537-C3EF-41FA-A5F0-586A139CEC69}" type="presParOf" srcId="{B17E2703-ED7C-40C1-AA5F-205C0BB9EA84}" destId="{7D4D5190-7A99-4EE3-BF13-894BFF6BFA1A}" srcOrd="6" destOrd="0" presId="urn:microsoft.com/office/officeart/2005/8/layout/vList4"/>
    <dgm:cxn modelId="{799D9E7D-3B05-4D9D-82D6-F505862EC084}" type="presParOf" srcId="{7D4D5190-7A99-4EE3-BF13-894BFF6BFA1A}" destId="{681E65EC-7E48-44FF-9933-C4F2C62D5FC2}" srcOrd="0" destOrd="0" presId="urn:microsoft.com/office/officeart/2005/8/layout/vList4"/>
    <dgm:cxn modelId="{EB9874D8-34D6-42D8-B8FF-C8D71A619C59}" type="presParOf" srcId="{7D4D5190-7A99-4EE3-BF13-894BFF6BFA1A}" destId="{7DE197FE-AADA-44C3-8B2B-CF16D12E116A}" srcOrd="1" destOrd="0" presId="urn:microsoft.com/office/officeart/2005/8/layout/vList4"/>
    <dgm:cxn modelId="{55DC4190-CB0A-4367-BF8F-2CF70FB2AD36}" type="presParOf" srcId="{7D4D5190-7A99-4EE3-BF13-894BFF6BFA1A}" destId="{15C59F69-595E-4B67-B539-081BDD40D04C}" srcOrd="2" destOrd="0" presId="urn:microsoft.com/office/officeart/2005/8/layout/vList4"/>
    <dgm:cxn modelId="{A6625770-2D74-4524-BBBF-AF8F23110659}" type="presParOf" srcId="{B17E2703-ED7C-40C1-AA5F-205C0BB9EA84}" destId="{6AFA3499-CF7C-4437-BB77-60DAFC4E26ED}" srcOrd="7" destOrd="0" presId="urn:microsoft.com/office/officeart/2005/8/layout/vList4"/>
    <dgm:cxn modelId="{7071AAB6-9404-437E-99EF-CD96EE1838E9}" type="presParOf" srcId="{B17E2703-ED7C-40C1-AA5F-205C0BB9EA84}" destId="{712BDC1E-CA2D-4B05-B9F9-47FDD7A8558E}" srcOrd="8" destOrd="0" presId="urn:microsoft.com/office/officeart/2005/8/layout/vList4"/>
    <dgm:cxn modelId="{D4DC3C3C-2F21-442E-8B58-4387A9995B6A}" type="presParOf" srcId="{712BDC1E-CA2D-4B05-B9F9-47FDD7A8558E}" destId="{F3E8F88B-0370-448B-8D0E-D54292C8691C}" srcOrd="0" destOrd="0" presId="urn:microsoft.com/office/officeart/2005/8/layout/vList4"/>
    <dgm:cxn modelId="{28D454F9-4D05-4234-B8AD-E2F390D9838D}" type="presParOf" srcId="{712BDC1E-CA2D-4B05-B9F9-47FDD7A8558E}" destId="{0EECD78B-C0A7-434E-9ADD-45852886C17A}" srcOrd="1" destOrd="0" presId="urn:microsoft.com/office/officeart/2005/8/layout/vList4"/>
    <dgm:cxn modelId="{44B2358B-51B3-4F87-907C-9B93B7B2EA9F}" type="presParOf" srcId="{712BDC1E-CA2D-4B05-B9F9-47FDD7A8558E}" destId="{0090A8A9-C296-4A7F-9B52-773A003D1EB8}" srcOrd="2" destOrd="0" presId="urn:microsoft.com/office/officeart/2005/8/layout/vList4"/>
    <dgm:cxn modelId="{FB39B7B0-ADEF-40B4-BA2A-8FF506FE6DE0}" type="presParOf" srcId="{B17E2703-ED7C-40C1-AA5F-205C0BB9EA84}" destId="{55032F77-098C-4AB4-88AE-9F2D2C8772AA}" srcOrd="9" destOrd="0" presId="urn:microsoft.com/office/officeart/2005/8/layout/vList4"/>
    <dgm:cxn modelId="{624A1172-48B4-48E8-A4FE-59ACBE313765}" type="presParOf" srcId="{B17E2703-ED7C-40C1-AA5F-205C0BB9EA84}" destId="{8A66E07E-A0AF-47B7-92C7-CC6CC7F443E5}" srcOrd="10" destOrd="0" presId="urn:microsoft.com/office/officeart/2005/8/layout/vList4"/>
    <dgm:cxn modelId="{66758489-75AB-45AB-A852-F7F5ECC98966}" type="presParOf" srcId="{8A66E07E-A0AF-47B7-92C7-CC6CC7F443E5}" destId="{3AE17446-860D-4EED-9858-81EAAEE74108}" srcOrd="0" destOrd="0" presId="urn:microsoft.com/office/officeart/2005/8/layout/vList4"/>
    <dgm:cxn modelId="{01B383F5-6A52-41DF-9681-4ECA73CCAA1F}" type="presParOf" srcId="{8A66E07E-A0AF-47B7-92C7-CC6CC7F443E5}" destId="{59208E79-B8A7-477C-B741-F3EAF6407C81}" srcOrd="1" destOrd="0" presId="urn:microsoft.com/office/officeart/2005/8/layout/vList4"/>
    <dgm:cxn modelId="{59C756A3-FAA5-4E1F-8D14-53644D28348F}" type="presParOf" srcId="{8A66E07E-A0AF-47B7-92C7-CC6CC7F443E5}" destId="{6DB89233-6C18-422C-8D76-B2F98DAF26EC}" srcOrd="2" destOrd="0" presId="urn:microsoft.com/office/officeart/2005/8/layout/vList4"/>
    <dgm:cxn modelId="{EB2860DB-9836-41FE-A782-2CC94FEC5562}" type="presParOf" srcId="{B17E2703-ED7C-40C1-AA5F-205C0BB9EA84}" destId="{E6709232-9FB8-4255-9181-A895BADDD6C1}" srcOrd="11" destOrd="0" presId="urn:microsoft.com/office/officeart/2005/8/layout/vList4"/>
    <dgm:cxn modelId="{916AB43C-4310-4681-AC35-87771092DFCB}" type="presParOf" srcId="{B17E2703-ED7C-40C1-AA5F-205C0BB9EA84}" destId="{DFA610A1-31CA-4877-A569-7886975AEFA6}" srcOrd="12" destOrd="0" presId="urn:microsoft.com/office/officeart/2005/8/layout/vList4"/>
    <dgm:cxn modelId="{9C714576-7BAD-4EE9-BF61-345D8A71A963}" type="presParOf" srcId="{DFA610A1-31CA-4877-A569-7886975AEFA6}" destId="{2FF4AF0E-1500-4BD3-8C3A-3E143A3E4058}" srcOrd="0" destOrd="0" presId="urn:microsoft.com/office/officeart/2005/8/layout/vList4"/>
    <dgm:cxn modelId="{ECAB65EC-11FA-4F73-A919-F844B8368AF1}" type="presParOf" srcId="{DFA610A1-31CA-4877-A569-7886975AEFA6}" destId="{844F59AA-F0BE-4A71-B9FB-41A33D108C7D}" srcOrd="1" destOrd="0" presId="urn:microsoft.com/office/officeart/2005/8/layout/vList4"/>
    <dgm:cxn modelId="{B5600663-AC7A-4AA5-B587-B0BCCF6AD05C}" type="presParOf" srcId="{DFA610A1-31CA-4877-A569-7886975AEFA6}" destId="{7D0F5A39-751E-4D35-A16D-B71CC8C5B2E8}" srcOrd="2" destOrd="0" presId="urn:microsoft.com/office/officeart/2005/8/layout/vList4"/>
    <dgm:cxn modelId="{27E155F4-9BBA-4EC3-AA78-236A1015ED9B}" type="presParOf" srcId="{B17E2703-ED7C-40C1-AA5F-205C0BB9EA84}" destId="{FC4DA34F-7B98-416C-A908-6A29F0CE12EB}" srcOrd="13" destOrd="0" presId="urn:microsoft.com/office/officeart/2005/8/layout/vList4"/>
    <dgm:cxn modelId="{7F8728B0-3298-4BB3-8BD3-2EB307BA1CBB}" type="presParOf" srcId="{B17E2703-ED7C-40C1-AA5F-205C0BB9EA84}" destId="{99922961-B3B7-481D-98FA-DA18D32303F6}" srcOrd="14" destOrd="0" presId="urn:microsoft.com/office/officeart/2005/8/layout/vList4"/>
    <dgm:cxn modelId="{2ABC3D93-633F-462D-89EC-1345C88D25DA}" type="presParOf" srcId="{99922961-B3B7-481D-98FA-DA18D32303F6}" destId="{AF11DD5F-ABA5-4BE8-8237-3507B0BA4660}" srcOrd="0" destOrd="0" presId="urn:microsoft.com/office/officeart/2005/8/layout/vList4"/>
    <dgm:cxn modelId="{AA9DC731-D753-4C94-8774-59C248A97D82}" type="presParOf" srcId="{99922961-B3B7-481D-98FA-DA18D32303F6}" destId="{0B0E7E74-22FC-4D83-A5A8-B863E1A0FD16}" srcOrd="1" destOrd="0" presId="urn:microsoft.com/office/officeart/2005/8/layout/vList4"/>
    <dgm:cxn modelId="{F3693A51-4B39-4BF5-8A02-51F57D52FC40}" type="presParOf" srcId="{99922961-B3B7-481D-98FA-DA18D32303F6}" destId="{04584B34-AFD3-49B8-81C6-EA512B6A3149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27A101D-8088-4F21-A936-43AB877355D2}" type="doc">
      <dgm:prSet loTypeId="urn:microsoft.com/office/officeart/2005/8/layout/vList4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68068276-3353-4C66-B853-CC5F797C3845}">
      <dgm:prSet phldrT="[Текст]" custT="1"/>
      <dgm:spPr/>
      <dgm:t>
        <a:bodyPr/>
        <a:lstStyle/>
        <a:p>
          <a:pPr algn="ctr"/>
          <a:r>
            <a:rPr lang="ru-RU" sz="14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Социальная политика</a:t>
          </a:r>
        </a:p>
        <a:p>
          <a:pPr algn="ctr"/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250,0</a:t>
          </a:r>
          <a:endParaRPr lang="ru-RU" sz="14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CAF82757-7ED5-42C9-BED9-DD03A6740F3B}" type="parTrans" cxnId="{31EE567C-073A-496A-9554-220EB16EDAAA}">
      <dgm:prSet/>
      <dgm:spPr/>
      <dgm:t>
        <a:bodyPr/>
        <a:lstStyle/>
        <a:p>
          <a:endParaRPr lang="ru-RU"/>
        </a:p>
      </dgm:t>
    </dgm:pt>
    <dgm:pt modelId="{4703BA0D-A422-491D-9631-D7CB8F56E314}" type="sibTrans" cxnId="{31EE567C-073A-496A-9554-220EB16EDAAA}">
      <dgm:prSet/>
      <dgm:spPr/>
      <dgm:t>
        <a:bodyPr/>
        <a:lstStyle/>
        <a:p>
          <a:endParaRPr lang="ru-RU"/>
        </a:p>
      </dgm:t>
    </dgm:pt>
    <dgm:pt modelId="{E313B81E-1751-4C21-8155-E4E5788F26D3}">
      <dgm:prSet phldrT="[Текст]" custT="1"/>
      <dgm:spPr/>
      <dgm:t>
        <a:bodyPr/>
        <a:lstStyle/>
        <a:p>
          <a:pPr algn="ctr"/>
          <a:r>
            <a:rPr lang="ru-RU" sz="14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Образование</a:t>
          </a:r>
        </a:p>
        <a:p>
          <a:pPr algn="ctr"/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15,0</a:t>
          </a:r>
        </a:p>
      </dgm:t>
    </dgm:pt>
    <dgm:pt modelId="{E23ADDFA-5A80-4A69-A248-6C133368E902}" type="parTrans" cxnId="{E5C7C694-70A4-4C23-97F6-EDA5A3D240A2}">
      <dgm:prSet/>
      <dgm:spPr/>
      <dgm:t>
        <a:bodyPr/>
        <a:lstStyle/>
        <a:p>
          <a:endParaRPr lang="ru-RU"/>
        </a:p>
      </dgm:t>
    </dgm:pt>
    <dgm:pt modelId="{A953BF2A-CE73-464D-9553-D0EF45A6271B}" type="sibTrans" cxnId="{E5C7C694-70A4-4C23-97F6-EDA5A3D240A2}">
      <dgm:prSet/>
      <dgm:spPr/>
      <dgm:t>
        <a:bodyPr/>
        <a:lstStyle/>
        <a:p>
          <a:endParaRPr lang="ru-RU"/>
        </a:p>
      </dgm:t>
    </dgm:pt>
    <dgm:pt modelId="{C97DEE32-CB06-4791-BCBA-64AB4E8F81A7}">
      <dgm:prSet phldrT="[Текст]" custT="1"/>
      <dgm:spPr/>
      <dgm:t>
        <a:bodyPr/>
        <a:lstStyle/>
        <a:p>
          <a:pPr algn="ctr"/>
          <a:r>
            <a:rPr lang="ru-RU" sz="14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Национальная оборона 207,3</a:t>
          </a:r>
        </a:p>
      </dgm:t>
    </dgm:pt>
    <dgm:pt modelId="{B02A2E4F-7228-4C2C-B8D2-AA21D4409A13}" type="parTrans" cxnId="{3AC4BAA2-528D-402B-87E6-3118DFC36D03}">
      <dgm:prSet/>
      <dgm:spPr/>
      <dgm:t>
        <a:bodyPr/>
        <a:lstStyle/>
        <a:p>
          <a:endParaRPr lang="ru-RU"/>
        </a:p>
      </dgm:t>
    </dgm:pt>
    <dgm:pt modelId="{09F77138-88E1-4648-8066-33468F18AA7B}" type="sibTrans" cxnId="{3AC4BAA2-528D-402B-87E6-3118DFC36D03}">
      <dgm:prSet/>
      <dgm:spPr/>
      <dgm:t>
        <a:bodyPr/>
        <a:lstStyle/>
        <a:p>
          <a:endParaRPr lang="ru-RU"/>
        </a:p>
      </dgm:t>
    </dgm:pt>
    <dgm:pt modelId="{0CB101B1-31FC-4497-B774-302BD4E2A2CB}">
      <dgm:prSet phldrT="[Текст]" custT="1"/>
      <dgm:spPr/>
      <dgm:t>
        <a:bodyPr/>
        <a:lstStyle/>
        <a:p>
          <a:pPr algn="ctr"/>
          <a:r>
            <a:rPr lang="ru-RU" sz="1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Жилищно-коммунальное хозяйство</a:t>
          </a:r>
        </a:p>
        <a:p>
          <a:pPr algn="ctr"/>
          <a:r>
            <a:rPr lang="ru-RU" sz="1400" b="1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1186,1</a:t>
          </a:r>
          <a:endParaRPr lang="ru-RU" sz="14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72B65FE5-70A3-4544-A451-2D11560A5446}" type="parTrans" cxnId="{9469BABD-7B52-472A-919C-FD09352CDD3D}">
      <dgm:prSet/>
      <dgm:spPr/>
      <dgm:t>
        <a:bodyPr/>
        <a:lstStyle/>
        <a:p>
          <a:endParaRPr lang="ru-RU"/>
        </a:p>
      </dgm:t>
    </dgm:pt>
    <dgm:pt modelId="{A20E049E-2BD9-47CC-87E7-27BD5E13D5CD}" type="sibTrans" cxnId="{9469BABD-7B52-472A-919C-FD09352CDD3D}">
      <dgm:prSet/>
      <dgm:spPr/>
      <dgm:t>
        <a:bodyPr/>
        <a:lstStyle/>
        <a:p>
          <a:endParaRPr lang="ru-RU"/>
        </a:p>
      </dgm:t>
    </dgm:pt>
    <dgm:pt modelId="{8061A499-68BB-4517-AEA3-079F9BE298A5}">
      <dgm:prSet phldrT="[Текст]" custT="1"/>
      <dgm:spPr/>
      <dgm:t>
        <a:bodyPr/>
        <a:lstStyle/>
        <a:p>
          <a:pPr algn="ctr"/>
          <a:r>
            <a:rPr lang="ru-RU" sz="1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Национальная экономика</a:t>
          </a:r>
        </a:p>
        <a:p>
          <a:pPr algn="ctr"/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8394,0</a:t>
          </a:r>
        </a:p>
      </dgm:t>
    </dgm:pt>
    <dgm:pt modelId="{55E260D4-7E74-422F-989D-1A883D30C42B}" type="parTrans" cxnId="{1B953493-F6F7-47FE-B292-8924ADD9A5A0}">
      <dgm:prSet/>
      <dgm:spPr/>
      <dgm:t>
        <a:bodyPr/>
        <a:lstStyle/>
        <a:p>
          <a:endParaRPr lang="ru-RU"/>
        </a:p>
      </dgm:t>
    </dgm:pt>
    <dgm:pt modelId="{2FF04357-4C60-47B2-ABA7-F34F2DD98536}" type="sibTrans" cxnId="{1B953493-F6F7-47FE-B292-8924ADD9A5A0}">
      <dgm:prSet/>
      <dgm:spPr/>
      <dgm:t>
        <a:bodyPr/>
        <a:lstStyle/>
        <a:p>
          <a:endParaRPr lang="ru-RU"/>
        </a:p>
      </dgm:t>
    </dgm:pt>
    <dgm:pt modelId="{61D99D17-2746-4EA0-AD49-B2201E3298AB}">
      <dgm:prSet phldrT="[Текст]" custT="1"/>
      <dgm:spPr/>
      <dgm:t>
        <a:bodyPr/>
        <a:lstStyle/>
        <a:p>
          <a:pPr algn="ctr"/>
          <a:endParaRPr lang="ru-RU" sz="1400" dirty="0" smtClean="0">
            <a:latin typeface="Arial" pitchFamily="34" charset="0"/>
            <a:cs typeface="Arial" pitchFamily="34" charset="0"/>
          </a:endParaRPr>
        </a:p>
        <a:p>
          <a:pPr algn="ctr"/>
          <a:r>
            <a:rPr lang="ru-RU" sz="1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Культура и кинематография </a:t>
          </a:r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4076,9</a:t>
          </a:r>
        </a:p>
        <a:p>
          <a:pPr algn="ctr"/>
          <a:endParaRPr lang="ru-RU" sz="1400" dirty="0">
            <a:latin typeface="Arial" pitchFamily="34" charset="0"/>
            <a:cs typeface="Arial" pitchFamily="34" charset="0"/>
          </a:endParaRPr>
        </a:p>
      </dgm:t>
    </dgm:pt>
    <dgm:pt modelId="{F346383C-8891-40C0-90C8-ECC53B07E9E8}" type="parTrans" cxnId="{2FFF13D2-4E77-4CFF-9A31-0A14F3F2418D}">
      <dgm:prSet/>
      <dgm:spPr/>
      <dgm:t>
        <a:bodyPr/>
        <a:lstStyle/>
        <a:p>
          <a:endParaRPr lang="ru-RU"/>
        </a:p>
      </dgm:t>
    </dgm:pt>
    <dgm:pt modelId="{6560EDE6-CC5A-4C9D-8A2C-2654E990D14A}" type="sibTrans" cxnId="{2FFF13D2-4E77-4CFF-9A31-0A14F3F2418D}">
      <dgm:prSet/>
      <dgm:spPr/>
      <dgm:t>
        <a:bodyPr/>
        <a:lstStyle/>
        <a:p>
          <a:endParaRPr lang="ru-RU"/>
        </a:p>
      </dgm:t>
    </dgm:pt>
    <dgm:pt modelId="{141BF6D1-B747-4420-B90A-B01610E5A286}">
      <dgm:prSet phldrT="[Текст]" custT="1"/>
      <dgm:spPr/>
      <dgm:t>
        <a:bodyPr/>
        <a:lstStyle/>
        <a:p>
          <a:pPr algn="l"/>
          <a:endParaRPr lang="ru-RU" sz="600" dirty="0" smtClean="0">
            <a:latin typeface="Arial" pitchFamily="34" charset="0"/>
            <a:cs typeface="Arial" pitchFamily="34" charset="0"/>
          </a:endParaRPr>
        </a:p>
        <a:p>
          <a:pPr algn="ctr"/>
          <a:r>
            <a:rPr lang="ru-RU" sz="9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Национальная безопасность и правоохранительная деятельность</a:t>
          </a:r>
        </a:p>
        <a:p>
          <a:pPr algn="ctr"/>
          <a:r>
            <a:rPr lang="ru-RU" sz="1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2,5</a:t>
          </a:r>
        </a:p>
        <a:p>
          <a:pPr algn="l"/>
          <a:endParaRPr lang="ru-RU" sz="600" dirty="0">
            <a:latin typeface="Arial" pitchFamily="34" charset="0"/>
            <a:cs typeface="Arial" pitchFamily="34" charset="0"/>
          </a:endParaRPr>
        </a:p>
      </dgm:t>
    </dgm:pt>
    <dgm:pt modelId="{79619245-C54B-4B27-92EC-CDD741F88906}" type="parTrans" cxnId="{1976B630-F973-461E-BDB1-0B71663BF0B1}">
      <dgm:prSet/>
      <dgm:spPr/>
      <dgm:t>
        <a:bodyPr/>
        <a:lstStyle/>
        <a:p>
          <a:endParaRPr lang="ru-RU"/>
        </a:p>
      </dgm:t>
    </dgm:pt>
    <dgm:pt modelId="{2498E522-CC6C-48DC-90B4-08EDAC32EE65}" type="sibTrans" cxnId="{1976B630-F973-461E-BDB1-0B71663BF0B1}">
      <dgm:prSet/>
      <dgm:spPr/>
      <dgm:t>
        <a:bodyPr/>
        <a:lstStyle/>
        <a:p>
          <a:endParaRPr lang="ru-RU"/>
        </a:p>
      </dgm:t>
    </dgm:pt>
    <dgm:pt modelId="{AC7F4D8F-90E7-4113-8AA7-E045A737679F}">
      <dgm:prSet phldrT="[Текст]" custT="1"/>
      <dgm:spPr/>
      <dgm:t>
        <a:bodyPr/>
        <a:lstStyle/>
        <a:p>
          <a:pPr algn="l"/>
          <a:endParaRPr lang="ru-RU" sz="600" dirty="0" smtClean="0">
            <a:latin typeface="Arial" pitchFamily="34" charset="0"/>
            <a:cs typeface="Arial" pitchFamily="34" charset="0"/>
          </a:endParaRPr>
        </a:p>
        <a:p>
          <a:pPr algn="ctr"/>
          <a:r>
            <a:rPr lang="ru-RU" sz="14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Общегосударственные вопросы</a:t>
          </a:r>
        </a:p>
        <a:p>
          <a:pPr algn="ctr"/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6205,1</a:t>
          </a:r>
        </a:p>
        <a:p>
          <a:pPr algn="l"/>
          <a:endParaRPr lang="ru-RU" sz="600" dirty="0">
            <a:latin typeface="Arial" pitchFamily="34" charset="0"/>
            <a:cs typeface="Arial" pitchFamily="34" charset="0"/>
          </a:endParaRPr>
        </a:p>
      </dgm:t>
    </dgm:pt>
    <dgm:pt modelId="{93A4DCCF-AA92-4AFF-8A3F-454A8EFC19E1}" type="sibTrans" cxnId="{84B2508D-E45B-42BD-B935-F7CAE7583505}">
      <dgm:prSet/>
      <dgm:spPr/>
      <dgm:t>
        <a:bodyPr/>
        <a:lstStyle/>
        <a:p>
          <a:endParaRPr lang="ru-RU"/>
        </a:p>
      </dgm:t>
    </dgm:pt>
    <dgm:pt modelId="{F08EFA79-F0CB-495A-9642-ED5B19949CB0}" type="parTrans" cxnId="{84B2508D-E45B-42BD-B935-F7CAE7583505}">
      <dgm:prSet/>
      <dgm:spPr/>
      <dgm:t>
        <a:bodyPr/>
        <a:lstStyle/>
        <a:p>
          <a:endParaRPr lang="ru-RU"/>
        </a:p>
      </dgm:t>
    </dgm:pt>
    <dgm:pt modelId="{B17E2703-ED7C-40C1-AA5F-205C0BB9EA84}" type="pres">
      <dgm:prSet presAssocID="{227A101D-8088-4F21-A936-43AB877355D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2FA62D0-0599-45E8-836F-576228845A69}" type="pres">
      <dgm:prSet presAssocID="{68068276-3353-4C66-B853-CC5F797C3845}" presName="comp" presStyleCnt="0"/>
      <dgm:spPr/>
      <dgm:t>
        <a:bodyPr/>
        <a:lstStyle/>
        <a:p>
          <a:endParaRPr lang="ru-RU"/>
        </a:p>
      </dgm:t>
    </dgm:pt>
    <dgm:pt modelId="{1331ED41-3DD3-4EE3-8258-251B37A8AA34}" type="pres">
      <dgm:prSet presAssocID="{68068276-3353-4C66-B853-CC5F797C3845}" presName="box" presStyleLbl="node1" presStyleIdx="0" presStyleCnt="8" custLinFactNeighborX="6849" custLinFactNeighborY="0"/>
      <dgm:spPr/>
      <dgm:t>
        <a:bodyPr/>
        <a:lstStyle/>
        <a:p>
          <a:endParaRPr lang="ru-RU"/>
        </a:p>
      </dgm:t>
    </dgm:pt>
    <dgm:pt modelId="{8742C5EE-2DD0-46E4-AB75-87A4D25F8D62}" type="pres">
      <dgm:prSet presAssocID="{68068276-3353-4C66-B853-CC5F797C3845}" presName="img" presStyleLbl="fgImgPlace1" presStyleIdx="0" presStyleCnt="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5312841-41DD-44DE-9A9C-3DB5A027B561}" type="pres">
      <dgm:prSet presAssocID="{68068276-3353-4C66-B853-CC5F797C3845}" presName="text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6298ED-D5A6-459E-9653-B88A0D7DE72D}" type="pres">
      <dgm:prSet presAssocID="{4703BA0D-A422-491D-9631-D7CB8F56E314}" presName="spacer" presStyleCnt="0"/>
      <dgm:spPr/>
      <dgm:t>
        <a:bodyPr/>
        <a:lstStyle/>
        <a:p>
          <a:endParaRPr lang="ru-RU"/>
        </a:p>
      </dgm:t>
    </dgm:pt>
    <dgm:pt modelId="{94272FED-D994-4743-844C-5070BB732343}" type="pres">
      <dgm:prSet presAssocID="{E313B81E-1751-4C21-8155-E4E5788F26D3}" presName="comp" presStyleCnt="0"/>
      <dgm:spPr/>
      <dgm:t>
        <a:bodyPr/>
        <a:lstStyle/>
        <a:p>
          <a:endParaRPr lang="ru-RU"/>
        </a:p>
      </dgm:t>
    </dgm:pt>
    <dgm:pt modelId="{3D57390B-957B-42E2-9EEB-3D286DE16B84}" type="pres">
      <dgm:prSet presAssocID="{E313B81E-1751-4C21-8155-E4E5788F26D3}" presName="box" presStyleLbl="node1" presStyleIdx="1" presStyleCnt="8" custLinFactNeighborX="21569" custLinFactNeighborY="1217"/>
      <dgm:spPr/>
      <dgm:t>
        <a:bodyPr/>
        <a:lstStyle/>
        <a:p>
          <a:endParaRPr lang="ru-RU"/>
        </a:p>
      </dgm:t>
    </dgm:pt>
    <dgm:pt modelId="{DC3D1057-3911-49DC-8B4B-4F8305BF098A}" type="pres">
      <dgm:prSet presAssocID="{E313B81E-1751-4C21-8155-E4E5788F26D3}" presName="img" presStyleLbl="fgImgPlace1" presStyleIdx="1" presStyleCnt="8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CE55AF3-693F-4ADA-963D-E4F57667994B}" type="pres">
      <dgm:prSet presAssocID="{E313B81E-1751-4C21-8155-E4E5788F26D3}" presName="text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C514FB-D7EB-4AA8-B2BD-147960D9F9FC}" type="pres">
      <dgm:prSet presAssocID="{A953BF2A-CE73-464D-9553-D0EF45A6271B}" presName="spacer" presStyleCnt="0"/>
      <dgm:spPr/>
      <dgm:t>
        <a:bodyPr/>
        <a:lstStyle/>
        <a:p>
          <a:endParaRPr lang="ru-RU"/>
        </a:p>
      </dgm:t>
    </dgm:pt>
    <dgm:pt modelId="{4C4B47A0-B25E-4991-B2ED-6AC55F32B923}" type="pres">
      <dgm:prSet presAssocID="{C97DEE32-CB06-4791-BCBA-64AB4E8F81A7}" presName="comp" presStyleCnt="0"/>
      <dgm:spPr/>
      <dgm:t>
        <a:bodyPr/>
        <a:lstStyle/>
        <a:p>
          <a:endParaRPr lang="ru-RU"/>
        </a:p>
      </dgm:t>
    </dgm:pt>
    <dgm:pt modelId="{D4719953-BCF8-4147-BA01-5072633CA648}" type="pres">
      <dgm:prSet presAssocID="{C97DEE32-CB06-4791-BCBA-64AB4E8F81A7}" presName="box" presStyleLbl="node1" presStyleIdx="2" presStyleCnt="8"/>
      <dgm:spPr/>
      <dgm:t>
        <a:bodyPr/>
        <a:lstStyle/>
        <a:p>
          <a:endParaRPr lang="ru-RU"/>
        </a:p>
      </dgm:t>
    </dgm:pt>
    <dgm:pt modelId="{10414709-A3FF-419B-8BA0-6B96893FDF2B}" type="pres">
      <dgm:prSet presAssocID="{C97DEE32-CB06-4791-BCBA-64AB4E8F81A7}" presName="img" presStyleLbl="fgImgPlace1" presStyleIdx="2" presStyleCnt="8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3EACFEE0-BEE7-4E7A-8CB3-5254697BDBB8}" type="pres">
      <dgm:prSet presAssocID="{C97DEE32-CB06-4791-BCBA-64AB4E8F81A7}" presName="text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A85B69-F88F-4A3C-900B-DFE86B169A12}" type="pres">
      <dgm:prSet presAssocID="{09F77138-88E1-4648-8066-33468F18AA7B}" presName="spacer" presStyleCnt="0"/>
      <dgm:spPr/>
      <dgm:t>
        <a:bodyPr/>
        <a:lstStyle/>
        <a:p>
          <a:endParaRPr lang="ru-RU"/>
        </a:p>
      </dgm:t>
    </dgm:pt>
    <dgm:pt modelId="{931DB2C6-6A18-4320-B852-C2613EDB2FA8}" type="pres">
      <dgm:prSet presAssocID="{0CB101B1-31FC-4497-B774-302BD4E2A2CB}" presName="comp" presStyleCnt="0"/>
      <dgm:spPr/>
      <dgm:t>
        <a:bodyPr/>
        <a:lstStyle/>
        <a:p>
          <a:endParaRPr lang="ru-RU"/>
        </a:p>
      </dgm:t>
    </dgm:pt>
    <dgm:pt modelId="{67233FA9-89F9-43A8-9F80-99BA1DBCD9E3}" type="pres">
      <dgm:prSet presAssocID="{0CB101B1-31FC-4497-B774-302BD4E2A2CB}" presName="box" presStyleLbl="node1" presStyleIdx="3" presStyleCnt="8" custScaleY="130245"/>
      <dgm:spPr/>
      <dgm:t>
        <a:bodyPr/>
        <a:lstStyle/>
        <a:p>
          <a:endParaRPr lang="ru-RU"/>
        </a:p>
      </dgm:t>
    </dgm:pt>
    <dgm:pt modelId="{B43CAF5A-DF0E-47F1-8B84-50B2394B9328}" type="pres">
      <dgm:prSet presAssocID="{0CB101B1-31FC-4497-B774-302BD4E2A2CB}" presName="img" presStyleLbl="fgImgPlace1" presStyleIdx="3" presStyleCnt="8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D0EA491-65AE-4061-9E58-F527A96B4B18}" type="pres">
      <dgm:prSet presAssocID="{0CB101B1-31FC-4497-B774-302BD4E2A2CB}" presName="text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375768-0ECA-4AFD-96FD-19990CEB488B}" type="pres">
      <dgm:prSet presAssocID="{A20E049E-2BD9-47CC-87E7-27BD5E13D5CD}" presName="spacer" presStyleCnt="0"/>
      <dgm:spPr/>
      <dgm:t>
        <a:bodyPr/>
        <a:lstStyle/>
        <a:p>
          <a:endParaRPr lang="ru-RU"/>
        </a:p>
      </dgm:t>
    </dgm:pt>
    <dgm:pt modelId="{7D4D5190-7A99-4EE3-BF13-894BFF6BFA1A}" type="pres">
      <dgm:prSet presAssocID="{8061A499-68BB-4517-AEA3-079F9BE298A5}" presName="comp" presStyleCnt="0"/>
      <dgm:spPr/>
      <dgm:t>
        <a:bodyPr/>
        <a:lstStyle/>
        <a:p>
          <a:endParaRPr lang="ru-RU"/>
        </a:p>
      </dgm:t>
    </dgm:pt>
    <dgm:pt modelId="{681E65EC-7E48-44FF-9933-C4F2C62D5FC2}" type="pres">
      <dgm:prSet presAssocID="{8061A499-68BB-4517-AEA3-079F9BE298A5}" presName="box" presStyleLbl="node1" presStyleIdx="4" presStyleCnt="8" custLinFactNeighborX="15686" custLinFactNeighborY="16332"/>
      <dgm:spPr/>
      <dgm:t>
        <a:bodyPr/>
        <a:lstStyle/>
        <a:p>
          <a:endParaRPr lang="ru-RU"/>
        </a:p>
      </dgm:t>
    </dgm:pt>
    <dgm:pt modelId="{7DE197FE-AADA-44C3-8B2B-CF16D12E116A}" type="pres">
      <dgm:prSet presAssocID="{8061A499-68BB-4517-AEA3-079F9BE298A5}" presName="img" presStyleLbl="fgImgPlace1" presStyleIdx="4" presStyleCnt="8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5C59F69-595E-4B67-B539-081BDD40D04C}" type="pres">
      <dgm:prSet presAssocID="{8061A499-68BB-4517-AEA3-079F9BE298A5}" presName="text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FA3499-CF7C-4437-BB77-60DAFC4E26ED}" type="pres">
      <dgm:prSet presAssocID="{2FF04357-4C60-47B2-ABA7-F34F2DD98536}" presName="spacer" presStyleCnt="0"/>
      <dgm:spPr/>
      <dgm:t>
        <a:bodyPr/>
        <a:lstStyle/>
        <a:p>
          <a:endParaRPr lang="ru-RU"/>
        </a:p>
      </dgm:t>
    </dgm:pt>
    <dgm:pt modelId="{E9C9C0DB-7628-4918-95C6-35F53D811906}" type="pres">
      <dgm:prSet presAssocID="{61D99D17-2746-4EA0-AD49-B2201E3298AB}" presName="comp" presStyleCnt="0"/>
      <dgm:spPr/>
      <dgm:t>
        <a:bodyPr/>
        <a:lstStyle/>
        <a:p>
          <a:endParaRPr lang="ru-RU"/>
        </a:p>
      </dgm:t>
    </dgm:pt>
    <dgm:pt modelId="{0CE79A18-16FB-4FBF-9129-D4AB1E2AEE32}" type="pres">
      <dgm:prSet presAssocID="{61D99D17-2746-4EA0-AD49-B2201E3298AB}" presName="box" presStyleLbl="node1" presStyleIdx="5" presStyleCnt="8" custScaleY="87019" custLinFactNeighborX="-33333" custLinFactNeighborY="3355"/>
      <dgm:spPr/>
      <dgm:t>
        <a:bodyPr/>
        <a:lstStyle/>
        <a:p>
          <a:endParaRPr lang="ru-RU"/>
        </a:p>
      </dgm:t>
    </dgm:pt>
    <dgm:pt modelId="{3A722FFA-D144-4D82-A948-F625B32E43B9}" type="pres">
      <dgm:prSet presAssocID="{61D99D17-2746-4EA0-AD49-B2201E3298AB}" presName="img" presStyleLbl="fgImgPlace1" presStyleIdx="5" presStyleCnt="8" custScaleY="97926" custLinFactNeighborX="2752" custLinFactNeighborY="-865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CE6E21C-486E-4E7A-97E6-FE3F941B762A}" type="pres">
      <dgm:prSet presAssocID="{61D99D17-2746-4EA0-AD49-B2201E3298AB}" presName="text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9457FF-7929-4F23-8944-59CC37CB2C59}" type="pres">
      <dgm:prSet presAssocID="{6560EDE6-CC5A-4C9D-8A2C-2654E990D14A}" presName="spacer" presStyleCnt="0"/>
      <dgm:spPr/>
    </dgm:pt>
    <dgm:pt modelId="{2350E0CA-57BF-4684-AC36-EDD559365B77}" type="pres">
      <dgm:prSet presAssocID="{AC7F4D8F-90E7-4113-8AA7-E045A737679F}" presName="comp" presStyleCnt="0"/>
      <dgm:spPr/>
    </dgm:pt>
    <dgm:pt modelId="{97CE86EA-7C7C-4024-815D-E3E95FDCC209}" type="pres">
      <dgm:prSet presAssocID="{AC7F4D8F-90E7-4113-8AA7-E045A737679F}" presName="box" presStyleLbl="node1" presStyleIdx="6" presStyleCnt="8" custScaleY="87019" custLinFactNeighborX="-33333" custLinFactNeighborY="3355"/>
      <dgm:spPr/>
      <dgm:t>
        <a:bodyPr/>
        <a:lstStyle/>
        <a:p>
          <a:endParaRPr lang="ru-RU"/>
        </a:p>
      </dgm:t>
    </dgm:pt>
    <dgm:pt modelId="{41A6BF44-B293-4BA2-8863-2523825655CA}" type="pres">
      <dgm:prSet presAssocID="{AC7F4D8F-90E7-4113-8AA7-E045A737679F}" presName="img" presStyleLbl="fgImgPlace1" presStyleIdx="6" presStyleCnt="8" custScaleY="97926"/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2259407-01D8-4452-BE62-306D911EF64E}" type="pres">
      <dgm:prSet presAssocID="{AC7F4D8F-90E7-4113-8AA7-E045A737679F}" presName="text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0962F8-55C1-4AA6-ACF6-305ACA7F0FF2}" type="pres">
      <dgm:prSet presAssocID="{93A4DCCF-AA92-4AFF-8A3F-454A8EFC19E1}" presName="spacer" presStyleCnt="0"/>
      <dgm:spPr/>
    </dgm:pt>
    <dgm:pt modelId="{93412BED-D256-4B5C-85BD-072070082E6B}" type="pres">
      <dgm:prSet presAssocID="{141BF6D1-B747-4420-B90A-B01610E5A286}" presName="comp" presStyleCnt="0"/>
      <dgm:spPr/>
    </dgm:pt>
    <dgm:pt modelId="{DEBA809D-4656-4DD0-9969-B0E981E358F5}" type="pres">
      <dgm:prSet presAssocID="{141BF6D1-B747-4420-B90A-B01610E5A286}" presName="box" presStyleLbl="node1" presStyleIdx="7" presStyleCnt="8" custScaleY="87019" custLinFactNeighborX="-33333" custLinFactNeighborY="3355"/>
      <dgm:spPr/>
      <dgm:t>
        <a:bodyPr/>
        <a:lstStyle/>
        <a:p>
          <a:endParaRPr lang="ru-RU"/>
        </a:p>
      </dgm:t>
    </dgm:pt>
    <dgm:pt modelId="{49B16435-6F80-4C40-803F-8DBCEBE6B20D}" type="pres">
      <dgm:prSet presAssocID="{141BF6D1-B747-4420-B90A-B01610E5A286}" presName="img" presStyleLbl="fgImgPlace1" presStyleIdx="7" presStyleCnt="8" custScaleY="97926"/>
      <dgm:spPr>
        <a:blipFill rotWithShape="0">
          <a:blip xmlns:r="http://schemas.openxmlformats.org/officeDocument/2006/relationships" r:embed="rId8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20B3464C-EA00-4F3B-BC5A-8653599F0510}" type="pres">
      <dgm:prSet presAssocID="{141BF6D1-B747-4420-B90A-B01610E5A286}" presName="text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7E074C1-1B9F-4D6D-8A0B-1E430FF73CF8}" type="presOf" srcId="{C97DEE32-CB06-4791-BCBA-64AB4E8F81A7}" destId="{3EACFEE0-BEE7-4E7A-8CB3-5254697BDBB8}" srcOrd="1" destOrd="0" presId="urn:microsoft.com/office/officeart/2005/8/layout/vList4"/>
    <dgm:cxn modelId="{84B2508D-E45B-42BD-B935-F7CAE7583505}" srcId="{227A101D-8088-4F21-A936-43AB877355D2}" destId="{AC7F4D8F-90E7-4113-8AA7-E045A737679F}" srcOrd="6" destOrd="0" parTransId="{F08EFA79-F0CB-495A-9642-ED5B19949CB0}" sibTransId="{93A4DCCF-AA92-4AFF-8A3F-454A8EFC19E1}"/>
    <dgm:cxn modelId="{CF96AFAD-3612-4EFD-8E6A-C7198F3DDEBC}" type="presOf" srcId="{0CB101B1-31FC-4497-B774-302BD4E2A2CB}" destId="{ED0EA491-65AE-4061-9E58-F527A96B4B18}" srcOrd="1" destOrd="0" presId="urn:microsoft.com/office/officeart/2005/8/layout/vList4"/>
    <dgm:cxn modelId="{99B9EB67-C25C-4875-8894-79CA374BE811}" type="presOf" srcId="{8061A499-68BB-4517-AEA3-079F9BE298A5}" destId="{681E65EC-7E48-44FF-9933-C4F2C62D5FC2}" srcOrd="0" destOrd="0" presId="urn:microsoft.com/office/officeart/2005/8/layout/vList4"/>
    <dgm:cxn modelId="{C515E950-0752-47AB-8C05-3E6D221A23AF}" type="presOf" srcId="{141BF6D1-B747-4420-B90A-B01610E5A286}" destId="{20B3464C-EA00-4F3B-BC5A-8653599F0510}" srcOrd="1" destOrd="0" presId="urn:microsoft.com/office/officeart/2005/8/layout/vList4"/>
    <dgm:cxn modelId="{BAA27C9C-2E59-417E-BE30-648AD2CA1D0D}" type="presOf" srcId="{68068276-3353-4C66-B853-CC5F797C3845}" destId="{1331ED41-3DD3-4EE3-8258-251B37A8AA34}" srcOrd="0" destOrd="0" presId="urn:microsoft.com/office/officeart/2005/8/layout/vList4"/>
    <dgm:cxn modelId="{31EE567C-073A-496A-9554-220EB16EDAAA}" srcId="{227A101D-8088-4F21-A936-43AB877355D2}" destId="{68068276-3353-4C66-B853-CC5F797C3845}" srcOrd="0" destOrd="0" parTransId="{CAF82757-7ED5-42C9-BED9-DD03A6740F3B}" sibTransId="{4703BA0D-A422-491D-9631-D7CB8F56E314}"/>
    <dgm:cxn modelId="{1748BEC6-7FB7-49F1-83F5-E53ABFC3F9DB}" type="presOf" srcId="{AC7F4D8F-90E7-4113-8AA7-E045A737679F}" destId="{97CE86EA-7C7C-4024-815D-E3E95FDCC209}" srcOrd="0" destOrd="0" presId="urn:microsoft.com/office/officeart/2005/8/layout/vList4"/>
    <dgm:cxn modelId="{3AC4BAA2-528D-402B-87E6-3118DFC36D03}" srcId="{227A101D-8088-4F21-A936-43AB877355D2}" destId="{C97DEE32-CB06-4791-BCBA-64AB4E8F81A7}" srcOrd="2" destOrd="0" parTransId="{B02A2E4F-7228-4C2C-B8D2-AA21D4409A13}" sibTransId="{09F77138-88E1-4648-8066-33468F18AA7B}"/>
    <dgm:cxn modelId="{2FFF13D2-4E77-4CFF-9A31-0A14F3F2418D}" srcId="{227A101D-8088-4F21-A936-43AB877355D2}" destId="{61D99D17-2746-4EA0-AD49-B2201E3298AB}" srcOrd="5" destOrd="0" parTransId="{F346383C-8891-40C0-90C8-ECC53B07E9E8}" sibTransId="{6560EDE6-CC5A-4C9D-8A2C-2654E990D14A}"/>
    <dgm:cxn modelId="{1976B630-F973-461E-BDB1-0B71663BF0B1}" srcId="{227A101D-8088-4F21-A936-43AB877355D2}" destId="{141BF6D1-B747-4420-B90A-B01610E5A286}" srcOrd="7" destOrd="0" parTransId="{79619245-C54B-4B27-92EC-CDD741F88906}" sibTransId="{2498E522-CC6C-48DC-90B4-08EDAC32EE65}"/>
    <dgm:cxn modelId="{C1CB1188-FA54-4FA7-916F-EAD5C7770E89}" type="presOf" srcId="{E313B81E-1751-4C21-8155-E4E5788F26D3}" destId="{3D57390B-957B-42E2-9EEB-3D286DE16B84}" srcOrd="0" destOrd="0" presId="urn:microsoft.com/office/officeart/2005/8/layout/vList4"/>
    <dgm:cxn modelId="{271FD91A-C238-4A50-A768-DE83C650921F}" type="presOf" srcId="{61D99D17-2746-4EA0-AD49-B2201E3298AB}" destId="{0CE79A18-16FB-4FBF-9129-D4AB1E2AEE32}" srcOrd="0" destOrd="0" presId="urn:microsoft.com/office/officeart/2005/8/layout/vList4"/>
    <dgm:cxn modelId="{E5C7C694-70A4-4C23-97F6-EDA5A3D240A2}" srcId="{227A101D-8088-4F21-A936-43AB877355D2}" destId="{E313B81E-1751-4C21-8155-E4E5788F26D3}" srcOrd="1" destOrd="0" parTransId="{E23ADDFA-5A80-4A69-A248-6C133368E902}" sibTransId="{A953BF2A-CE73-464D-9553-D0EF45A6271B}"/>
    <dgm:cxn modelId="{1B953493-F6F7-47FE-B292-8924ADD9A5A0}" srcId="{227A101D-8088-4F21-A936-43AB877355D2}" destId="{8061A499-68BB-4517-AEA3-079F9BE298A5}" srcOrd="4" destOrd="0" parTransId="{55E260D4-7E74-422F-989D-1A883D30C42B}" sibTransId="{2FF04357-4C60-47B2-ABA7-F34F2DD98536}"/>
    <dgm:cxn modelId="{03852EAC-F1D0-4622-9B39-F30E34CD8553}" type="presOf" srcId="{C97DEE32-CB06-4791-BCBA-64AB4E8F81A7}" destId="{D4719953-BCF8-4147-BA01-5072633CA648}" srcOrd="0" destOrd="0" presId="urn:microsoft.com/office/officeart/2005/8/layout/vList4"/>
    <dgm:cxn modelId="{22B0BDDE-9F88-40E3-92C0-95A21FBC0DFB}" type="presOf" srcId="{E313B81E-1751-4C21-8155-E4E5788F26D3}" destId="{ECE55AF3-693F-4ADA-963D-E4F57667994B}" srcOrd="1" destOrd="0" presId="urn:microsoft.com/office/officeart/2005/8/layout/vList4"/>
    <dgm:cxn modelId="{7E784635-465F-44E3-AA2F-8658038E040B}" type="presOf" srcId="{8061A499-68BB-4517-AEA3-079F9BE298A5}" destId="{15C59F69-595E-4B67-B539-081BDD40D04C}" srcOrd="1" destOrd="0" presId="urn:microsoft.com/office/officeart/2005/8/layout/vList4"/>
    <dgm:cxn modelId="{97895F70-F512-4FAC-B427-F8448F4A03F4}" type="presOf" srcId="{0CB101B1-31FC-4497-B774-302BD4E2A2CB}" destId="{67233FA9-89F9-43A8-9F80-99BA1DBCD9E3}" srcOrd="0" destOrd="0" presId="urn:microsoft.com/office/officeart/2005/8/layout/vList4"/>
    <dgm:cxn modelId="{92DE88B5-AA87-4656-8341-E629182F621B}" type="presOf" srcId="{68068276-3353-4C66-B853-CC5F797C3845}" destId="{55312841-41DD-44DE-9A9C-3DB5A027B561}" srcOrd="1" destOrd="0" presId="urn:microsoft.com/office/officeart/2005/8/layout/vList4"/>
    <dgm:cxn modelId="{9C6853F0-A8E9-4B10-A9BA-C824F1D8AC2D}" type="presOf" srcId="{141BF6D1-B747-4420-B90A-B01610E5A286}" destId="{DEBA809D-4656-4DD0-9969-B0E981E358F5}" srcOrd="0" destOrd="0" presId="urn:microsoft.com/office/officeart/2005/8/layout/vList4"/>
    <dgm:cxn modelId="{9469BABD-7B52-472A-919C-FD09352CDD3D}" srcId="{227A101D-8088-4F21-A936-43AB877355D2}" destId="{0CB101B1-31FC-4497-B774-302BD4E2A2CB}" srcOrd="3" destOrd="0" parTransId="{72B65FE5-70A3-4544-A451-2D11560A5446}" sibTransId="{A20E049E-2BD9-47CC-87E7-27BD5E13D5CD}"/>
    <dgm:cxn modelId="{14773E7B-0C9C-4223-9DF5-C47E8BC8189B}" type="presOf" srcId="{AC7F4D8F-90E7-4113-8AA7-E045A737679F}" destId="{D2259407-01D8-4452-BE62-306D911EF64E}" srcOrd="1" destOrd="0" presId="urn:microsoft.com/office/officeart/2005/8/layout/vList4"/>
    <dgm:cxn modelId="{5BB48CD0-53E5-461C-9DDB-B7375F671B27}" type="presOf" srcId="{61D99D17-2746-4EA0-AD49-B2201E3298AB}" destId="{4CE6E21C-486E-4E7A-97E6-FE3F941B762A}" srcOrd="1" destOrd="0" presId="urn:microsoft.com/office/officeart/2005/8/layout/vList4"/>
    <dgm:cxn modelId="{5D35DB28-5D3C-4448-8034-61B0BA05D87F}" type="presOf" srcId="{227A101D-8088-4F21-A936-43AB877355D2}" destId="{B17E2703-ED7C-40C1-AA5F-205C0BB9EA84}" srcOrd="0" destOrd="0" presId="urn:microsoft.com/office/officeart/2005/8/layout/vList4"/>
    <dgm:cxn modelId="{C144162E-AE20-46EA-8EE1-4212686E859A}" type="presParOf" srcId="{B17E2703-ED7C-40C1-AA5F-205C0BB9EA84}" destId="{72FA62D0-0599-45E8-836F-576228845A69}" srcOrd="0" destOrd="0" presId="urn:microsoft.com/office/officeart/2005/8/layout/vList4"/>
    <dgm:cxn modelId="{88270682-ABA5-44D1-AA56-BAA630EE3478}" type="presParOf" srcId="{72FA62D0-0599-45E8-836F-576228845A69}" destId="{1331ED41-3DD3-4EE3-8258-251B37A8AA34}" srcOrd="0" destOrd="0" presId="urn:microsoft.com/office/officeart/2005/8/layout/vList4"/>
    <dgm:cxn modelId="{E1D19AA3-494C-42D4-8090-040F0C3A1E63}" type="presParOf" srcId="{72FA62D0-0599-45E8-836F-576228845A69}" destId="{8742C5EE-2DD0-46E4-AB75-87A4D25F8D62}" srcOrd="1" destOrd="0" presId="urn:microsoft.com/office/officeart/2005/8/layout/vList4"/>
    <dgm:cxn modelId="{947E0587-F0B1-4FF4-BBCC-7FB177976841}" type="presParOf" srcId="{72FA62D0-0599-45E8-836F-576228845A69}" destId="{55312841-41DD-44DE-9A9C-3DB5A027B561}" srcOrd="2" destOrd="0" presId="urn:microsoft.com/office/officeart/2005/8/layout/vList4"/>
    <dgm:cxn modelId="{5ACB297A-E745-4F3E-9247-62ECDF56971E}" type="presParOf" srcId="{B17E2703-ED7C-40C1-AA5F-205C0BB9EA84}" destId="{F66298ED-D5A6-459E-9653-B88A0D7DE72D}" srcOrd="1" destOrd="0" presId="urn:microsoft.com/office/officeart/2005/8/layout/vList4"/>
    <dgm:cxn modelId="{D2784D25-D24B-4F8B-99F3-03E37825AC7E}" type="presParOf" srcId="{B17E2703-ED7C-40C1-AA5F-205C0BB9EA84}" destId="{94272FED-D994-4743-844C-5070BB732343}" srcOrd="2" destOrd="0" presId="urn:microsoft.com/office/officeart/2005/8/layout/vList4"/>
    <dgm:cxn modelId="{F0DE994B-CB88-4DFA-97D0-5D8744A5972E}" type="presParOf" srcId="{94272FED-D994-4743-844C-5070BB732343}" destId="{3D57390B-957B-42E2-9EEB-3D286DE16B84}" srcOrd="0" destOrd="0" presId="urn:microsoft.com/office/officeart/2005/8/layout/vList4"/>
    <dgm:cxn modelId="{21851699-3C28-4789-9103-FF3FFF01DF39}" type="presParOf" srcId="{94272FED-D994-4743-844C-5070BB732343}" destId="{DC3D1057-3911-49DC-8B4B-4F8305BF098A}" srcOrd="1" destOrd="0" presId="urn:microsoft.com/office/officeart/2005/8/layout/vList4"/>
    <dgm:cxn modelId="{F3715227-0412-42E0-B685-6461C03F2DC9}" type="presParOf" srcId="{94272FED-D994-4743-844C-5070BB732343}" destId="{ECE55AF3-693F-4ADA-963D-E4F57667994B}" srcOrd="2" destOrd="0" presId="urn:microsoft.com/office/officeart/2005/8/layout/vList4"/>
    <dgm:cxn modelId="{F853298F-AD0D-4D9B-B966-B298F0EEB093}" type="presParOf" srcId="{B17E2703-ED7C-40C1-AA5F-205C0BB9EA84}" destId="{A2C514FB-D7EB-4AA8-B2BD-147960D9F9FC}" srcOrd="3" destOrd="0" presId="urn:microsoft.com/office/officeart/2005/8/layout/vList4"/>
    <dgm:cxn modelId="{48BB1877-EA4F-4BCC-8FE4-EE228478E21B}" type="presParOf" srcId="{B17E2703-ED7C-40C1-AA5F-205C0BB9EA84}" destId="{4C4B47A0-B25E-4991-B2ED-6AC55F32B923}" srcOrd="4" destOrd="0" presId="urn:microsoft.com/office/officeart/2005/8/layout/vList4"/>
    <dgm:cxn modelId="{9748ACEC-FB75-41A1-AE5E-8F6C0663A6AC}" type="presParOf" srcId="{4C4B47A0-B25E-4991-B2ED-6AC55F32B923}" destId="{D4719953-BCF8-4147-BA01-5072633CA648}" srcOrd="0" destOrd="0" presId="urn:microsoft.com/office/officeart/2005/8/layout/vList4"/>
    <dgm:cxn modelId="{37891C92-27E0-438A-B020-02E472041BA2}" type="presParOf" srcId="{4C4B47A0-B25E-4991-B2ED-6AC55F32B923}" destId="{10414709-A3FF-419B-8BA0-6B96893FDF2B}" srcOrd="1" destOrd="0" presId="urn:microsoft.com/office/officeart/2005/8/layout/vList4"/>
    <dgm:cxn modelId="{D802EE6F-DB9D-43FA-BF69-D377F4EC1255}" type="presParOf" srcId="{4C4B47A0-B25E-4991-B2ED-6AC55F32B923}" destId="{3EACFEE0-BEE7-4E7A-8CB3-5254697BDBB8}" srcOrd="2" destOrd="0" presId="urn:microsoft.com/office/officeart/2005/8/layout/vList4"/>
    <dgm:cxn modelId="{76ED1AEE-E1A7-49B4-94D8-1D960D0DD88E}" type="presParOf" srcId="{B17E2703-ED7C-40C1-AA5F-205C0BB9EA84}" destId="{10A85B69-F88F-4A3C-900B-DFE86B169A12}" srcOrd="5" destOrd="0" presId="urn:microsoft.com/office/officeart/2005/8/layout/vList4"/>
    <dgm:cxn modelId="{D8198283-C277-4BD1-A1DF-57447762AE22}" type="presParOf" srcId="{B17E2703-ED7C-40C1-AA5F-205C0BB9EA84}" destId="{931DB2C6-6A18-4320-B852-C2613EDB2FA8}" srcOrd="6" destOrd="0" presId="urn:microsoft.com/office/officeart/2005/8/layout/vList4"/>
    <dgm:cxn modelId="{40DD30C9-D9A4-4219-8BD2-797A88A4D9B6}" type="presParOf" srcId="{931DB2C6-6A18-4320-B852-C2613EDB2FA8}" destId="{67233FA9-89F9-43A8-9F80-99BA1DBCD9E3}" srcOrd="0" destOrd="0" presId="urn:microsoft.com/office/officeart/2005/8/layout/vList4"/>
    <dgm:cxn modelId="{36776BE8-A558-408A-916B-2A8231861CEB}" type="presParOf" srcId="{931DB2C6-6A18-4320-B852-C2613EDB2FA8}" destId="{B43CAF5A-DF0E-47F1-8B84-50B2394B9328}" srcOrd="1" destOrd="0" presId="urn:microsoft.com/office/officeart/2005/8/layout/vList4"/>
    <dgm:cxn modelId="{D9A1D8F4-C2B5-4E55-830D-87AC8F7AD5A1}" type="presParOf" srcId="{931DB2C6-6A18-4320-B852-C2613EDB2FA8}" destId="{ED0EA491-65AE-4061-9E58-F527A96B4B18}" srcOrd="2" destOrd="0" presId="urn:microsoft.com/office/officeart/2005/8/layout/vList4"/>
    <dgm:cxn modelId="{DD8DC037-833C-4D6F-94EA-14BCD3FC4153}" type="presParOf" srcId="{B17E2703-ED7C-40C1-AA5F-205C0BB9EA84}" destId="{5D375768-0ECA-4AFD-96FD-19990CEB488B}" srcOrd="7" destOrd="0" presId="urn:microsoft.com/office/officeart/2005/8/layout/vList4"/>
    <dgm:cxn modelId="{4F9D7AC6-67F5-4386-B71D-72A976BA63F7}" type="presParOf" srcId="{B17E2703-ED7C-40C1-AA5F-205C0BB9EA84}" destId="{7D4D5190-7A99-4EE3-BF13-894BFF6BFA1A}" srcOrd="8" destOrd="0" presId="urn:microsoft.com/office/officeart/2005/8/layout/vList4"/>
    <dgm:cxn modelId="{213AF165-D7FF-4525-9E5E-A902865A78D5}" type="presParOf" srcId="{7D4D5190-7A99-4EE3-BF13-894BFF6BFA1A}" destId="{681E65EC-7E48-44FF-9933-C4F2C62D5FC2}" srcOrd="0" destOrd="0" presId="urn:microsoft.com/office/officeart/2005/8/layout/vList4"/>
    <dgm:cxn modelId="{CEAF7813-4906-40DB-92F8-CF45DB57FD47}" type="presParOf" srcId="{7D4D5190-7A99-4EE3-BF13-894BFF6BFA1A}" destId="{7DE197FE-AADA-44C3-8B2B-CF16D12E116A}" srcOrd="1" destOrd="0" presId="urn:microsoft.com/office/officeart/2005/8/layout/vList4"/>
    <dgm:cxn modelId="{0B66F380-67CD-4ADC-B19A-AC356E0C9018}" type="presParOf" srcId="{7D4D5190-7A99-4EE3-BF13-894BFF6BFA1A}" destId="{15C59F69-595E-4B67-B539-081BDD40D04C}" srcOrd="2" destOrd="0" presId="urn:microsoft.com/office/officeart/2005/8/layout/vList4"/>
    <dgm:cxn modelId="{D340860F-C177-48C8-872B-F4F42794D59B}" type="presParOf" srcId="{B17E2703-ED7C-40C1-AA5F-205C0BB9EA84}" destId="{6AFA3499-CF7C-4437-BB77-60DAFC4E26ED}" srcOrd="9" destOrd="0" presId="urn:microsoft.com/office/officeart/2005/8/layout/vList4"/>
    <dgm:cxn modelId="{14433620-87E3-4827-9195-D24F6FBFD010}" type="presParOf" srcId="{B17E2703-ED7C-40C1-AA5F-205C0BB9EA84}" destId="{E9C9C0DB-7628-4918-95C6-35F53D811906}" srcOrd="10" destOrd="0" presId="urn:microsoft.com/office/officeart/2005/8/layout/vList4"/>
    <dgm:cxn modelId="{276AE664-E67E-462E-9A88-69CA9DFA01DD}" type="presParOf" srcId="{E9C9C0DB-7628-4918-95C6-35F53D811906}" destId="{0CE79A18-16FB-4FBF-9129-D4AB1E2AEE32}" srcOrd="0" destOrd="0" presId="urn:microsoft.com/office/officeart/2005/8/layout/vList4"/>
    <dgm:cxn modelId="{39FA4DEC-249A-43E8-8B5D-1DEDF7E25BC8}" type="presParOf" srcId="{E9C9C0DB-7628-4918-95C6-35F53D811906}" destId="{3A722FFA-D144-4D82-A948-F625B32E43B9}" srcOrd="1" destOrd="0" presId="urn:microsoft.com/office/officeart/2005/8/layout/vList4"/>
    <dgm:cxn modelId="{CB863AC3-701F-48A0-8619-4D80D1B88CC9}" type="presParOf" srcId="{E9C9C0DB-7628-4918-95C6-35F53D811906}" destId="{4CE6E21C-486E-4E7A-97E6-FE3F941B762A}" srcOrd="2" destOrd="0" presId="urn:microsoft.com/office/officeart/2005/8/layout/vList4"/>
    <dgm:cxn modelId="{328B8F69-D26D-46AA-97C2-6E7D64941490}" type="presParOf" srcId="{B17E2703-ED7C-40C1-AA5F-205C0BB9EA84}" destId="{DA9457FF-7929-4F23-8944-59CC37CB2C59}" srcOrd="11" destOrd="0" presId="urn:microsoft.com/office/officeart/2005/8/layout/vList4"/>
    <dgm:cxn modelId="{42EB6D76-EFC6-463F-ADF2-EE7963B7290C}" type="presParOf" srcId="{B17E2703-ED7C-40C1-AA5F-205C0BB9EA84}" destId="{2350E0CA-57BF-4684-AC36-EDD559365B77}" srcOrd="12" destOrd="0" presId="urn:microsoft.com/office/officeart/2005/8/layout/vList4"/>
    <dgm:cxn modelId="{F6244EA1-F27C-4B37-8D94-0568ECFA94A4}" type="presParOf" srcId="{2350E0CA-57BF-4684-AC36-EDD559365B77}" destId="{97CE86EA-7C7C-4024-815D-E3E95FDCC209}" srcOrd="0" destOrd="0" presId="urn:microsoft.com/office/officeart/2005/8/layout/vList4"/>
    <dgm:cxn modelId="{04CEF719-45D7-4202-A216-7E9CAD7D9EFD}" type="presParOf" srcId="{2350E0CA-57BF-4684-AC36-EDD559365B77}" destId="{41A6BF44-B293-4BA2-8863-2523825655CA}" srcOrd="1" destOrd="0" presId="urn:microsoft.com/office/officeart/2005/8/layout/vList4"/>
    <dgm:cxn modelId="{69819D4B-77BD-4D84-8D28-A9FB69A950D4}" type="presParOf" srcId="{2350E0CA-57BF-4684-AC36-EDD559365B77}" destId="{D2259407-01D8-4452-BE62-306D911EF64E}" srcOrd="2" destOrd="0" presId="urn:microsoft.com/office/officeart/2005/8/layout/vList4"/>
    <dgm:cxn modelId="{8C0FC38A-DE57-477E-91B9-9E793C9EF4EC}" type="presParOf" srcId="{B17E2703-ED7C-40C1-AA5F-205C0BB9EA84}" destId="{C20962F8-55C1-4AA6-ACF6-305ACA7F0FF2}" srcOrd="13" destOrd="0" presId="urn:microsoft.com/office/officeart/2005/8/layout/vList4"/>
    <dgm:cxn modelId="{1B95B638-D6D0-4979-B7DB-ECF87C24B7C4}" type="presParOf" srcId="{B17E2703-ED7C-40C1-AA5F-205C0BB9EA84}" destId="{93412BED-D256-4B5C-85BD-072070082E6B}" srcOrd="14" destOrd="0" presId="urn:microsoft.com/office/officeart/2005/8/layout/vList4"/>
    <dgm:cxn modelId="{D780AB64-603F-41CA-8FF7-A5DDBA4773A9}" type="presParOf" srcId="{93412BED-D256-4B5C-85BD-072070082E6B}" destId="{DEBA809D-4656-4DD0-9969-B0E981E358F5}" srcOrd="0" destOrd="0" presId="urn:microsoft.com/office/officeart/2005/8/layout/vList4"/>
    <dgm:cxn modelId="{F540F39D-34E7-462A-A501-5DDABE136B74}" type="presParOf" srcId="{93412BED-D256-4B5C-85BD-072070082E6B}" destId="{49B16435-6F80-4C40-803F-8DBCEBE6B20D}" srcOrd="1" destOrd="0" presId="urn:microsoft.com/office/officeart/2005/8/layout/vList4"/>
    <dgm:cxn modelId="{1270E1A6-4E35-458F-87AA-9107FAAF5D26}" type="presParOf" srcId="{93412BED-D256-4B5C-85BD-072070082E6B}" destId="{20B3464C-EA00-4F3B-BC5A-8653599F0510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106739E-2F3B-4B4D-A193-9ECF6642E2A1}" type="doc">
      <dgm:prSet loTypeId="urn:microsoft.com/office/officeart/2005/8/layout/chevron1" loCatId="process" qsTypeId="urn:microsoft.com/office/officeart/2005/8/quickstyle/3d7" qsCatId="3D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3236DD03-6F59-447F-B493-B8BB4713AF08}">
      <dgm:prSet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 sz="1800" b="1" kern="12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  <a:ea typeface="+mn-ea"/>
              <a:cs typeface="+mn-cs"/>
            </a:rPr>
            <a:t>Предложенный на рассмотрение Собрания депутатов Криворожского сельского поселения бюджета Криворожского сельского поселения Миллеровского района на 2018 год и на плановый период 2019 и 2020 годов создаст дополнительные условия для выполнения поставленных Президентом России, Губернатором области, Главой Миллеровского района, Главой Администрации Криворожского сельского поселения  приоритетных задач</a:t>
          </a:r>
          <a:endParaRPr lang="ru-RU" sz="1800" b="1" kern="1200" dirty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briola" pitchFamily="82" charset="0"/>
            <a:ea typeface="+mn-ea"/>
            <a:cs typeface="+mn-cs"/>
          </a:endParaRPr>
        </a:p>
      </dgm:t>
    </dgm:pt>
    <dgm:pt modelId="{6CB0D2DE-FF09-4CA3-8CDD-C92A692AD7F5}" type="parTrans" cxnId="{6D456A7D-C510-4D9B-8994-5179BC25BE53}">
      <dgm:prSet/>
      <dgm:spPr/>
      <dgm:t>
        <a:bodyPr/>
        <a:lstStyle/>
        <a:p>
          <a:endParaRPr lang="ru-RU"/>
        </a:p>
      </dgm:t>
    </dgm:pt>
    <dgm:pt modelId="{2010BD2F-91CF-437B-BE3D-7E626B614706}" type="sibTrans" cxnId="{6D456A7D-C510-4D9B-8994-5179BC25BE53}">
      <dgm:prSet/>
      <dgm:spPr/>
      <dgm:t>
        <a:bodyPr/>
        <a:lstStyle/>
        <a:p>
          <a:endParaRPr lang="ru-RU"/>
        </a:p>
      </dgm:t>
    </dgm:pt>
    <dgm:pt modelId="{A7F772A5-65DC-46AF-B29E-C756F4858BD1}" type="pres">
      <dgm:prSet presAssocID="{B106739E-2F3B-4B4D-A193-9ECF6642E2A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29FB36E-F919-44F2-9F57-F9E72F54E23F}" type="pres">
      <dgm:prSet presAssocID="{3236DD03-6F59-447F-B493-B8BB4713AF08}" presName="parTxOnly" presStyleLbl="node1" presStyleIdx="0" presStyleCnt="1" custScaleY="103052" custLinFactNeighborX="1721" custLinFactNeighborY="566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0A75932-05D4-43F8-9695-69517AABDBE2}" type="presOf" srcId="{3236DD03-6F59-447F-B493-B8BB4713AF08}" destId="{C29FB36E-F919-44F2-9F57-F9E72F54E23F}" srcOrd="0" destOrd="0" presId="urn:microsoft.com/office/officeart/2005/8/layout/chevron1"/>
    <dgm:cxn modelId="{C784955A-B693-49A1-944E-EC9EA89E341E}" type="presOf" srcId="{B106739E-2F3B-4B4D-A193-9ECF6642E2A1}" destId="{A7F772A5-65DC-46AF-B29E-C756F4858BD1}" srcOrd="0" destOrd="0" presId="urn:microsoft.com/office/officeart/2005/8/layout/chevron1"/>
    <dgm:cxn modelId="{6D456A7D-C510-4D9B-8994-5179BC25BE53}" srcId="{B106739E-2F3B-4B4D-A193-9ECF6642E2A1}" destId="{3236DD03-6F59-447F-B493-B8BB4713AF08}" srcOrd="0" destOrd="0" parTransId="{6CB0D2DE-FF09-4CA3-8CDD-C92A692AD7F5}" sibTransId="{2010BD2F-91CF-437B-BE3D-7E626B614706}"/>
    <dgm:cxn modelId="{F7774ED4-ACD7-468F-932E-E1CDF14812B0}" type="presParOf" srcId="{A7F772A5-65DC-46AF-B29E-C756F4858BD1}" destId="{C29FB36E-F919-44F2-9F57-F9E72F54E23F}" srcOrd="0" destOrd="0" presId="urn:microsoft.com/office/officeart/2005/8/layout/chevron1"/>
  </dgm:cxnLst>
  <dgm:bg>
    <a:noFill/>
    <a:effectLst>
      <a:softEdge rad="127000"/>
    </a:effectLst>
  </dgm:bg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73F7537-DE83-45D9-AFD1-908328D4D97E}">
      <dsp:nvSpPr>
        <dsp:cNvPr id="0" name=""/>
        <dsp:cNvSpPr/>
      </dsp:nvSpPr>
      <dsp:spPr>
        <a:xfrm>
          <a:off x="857219" y="0"/>
          <a:ext cx="1626610" cy="2911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FFFF00"/>
              </a:solidFill>
              <a:latin typeface="+mn-lt"/>
            </a:rPr>
            <a:t>Рост собственных доходов</a:t>
          </a:r>
          <a:endParaRPr lang="ru-RU" sz="2000" b="1" kern="1200" dirty="0">
            <a:solidFill>
              <a:srgbClr val="FFFF00"/>
            </a:solidFill>
            <a:latin typeface="+mn-lt"/>
            <a:cs typeface="Times New Roman" pitchFamily="18" charset="0"/>
          </a:endParaRPr>
        </a:p>
      </dsp:txBody>
      <dsp:txXfrm>
        <a:off x="857219" y="1164748"/>
        <a:ext cx="1626610" cy="1164748"/>
      </dsp:txXfrm>
    </dsp:sp>
    <dsp:sp modelId="{79E796B1-3ABE-4958-A470-95B84B3BA8FB}">
      <dsp:nvSpPr>
        <dsp:cNvPr id="0" name=""/>
        <dsp:cNvSpPr/>
      </dsp:nvSpPr>
      <dsp:spPr>
        <a:xfrm>
          <a:off x="1214417" y="213740"/>
          <a:ext cx="811900" cy="80081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B5A3FF-8112-48C6-9524-2594DAB99429}">
      <dsp:nvSpPr>
        <dsp:cNvPr id="0" name=""/>
        <dsp:cNvSpPr/>
      </dsp:nvSpPr>
      <dsp:spPr>
        <a:xfrm>
          <a:off x="2571739" y="0"/>
          <a:ext cx="1763863" cy="2911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FF0000"/>
              </a:solidFill>
              <a:latin typeface="+mn-lt"/>
            </a:rPr>
            <a:t>Стимулирование инвестиционной активности</a:t>
          </a:r>
          <a:endParaRPr lang="ru-RU" sz="1800" kern="1200" dirty="0">
            <a:solidFill>
              <a:srgbClr val="FF0000"/>
            </a:solidFill>
            <a:latin typeface="+mn-lt"/>
          </a:endParaRPr>
        </a:p>
      </dsp:txBody>
      <dsp:txXfrm>
        <a:off x="2571739" y="1164748"/>
        <a:ext cx="1763863" cy="1164748"/>
      </dsp:txXfrm>
    </dsp:sp>
    <dsp:sp modelId="{E6379D24-0F7F-4C89-AA74-40B94EA75227}">
      <dsp:nvSpPr>
        <dsp:cNvPr id="0" name=""/>
        <dsp:cNvSpPr/>
      </dsp:nvSpPr>
      <dsp:spPr>
        <a:xfrm>
          <a:off x="3071803" y="213740"/>
          <a:ext cx="774442" cy="800817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E9E240-14D8-48CE-A8EF-4C26DD964D0B}">
      <dsp:nvSpPr>
        <dsp:cNvPr id="0" name=""/>
        <dsp:cNvSpPr/>
      </dsp:nvSpPr>
      <dsp:spPr>
        <a:xfrm>
          <a:off x="4500569" y="0"/>
          <a:ext cx="1788590" cy="2911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CCFF33"/>
              </a:solidFill>
              <a:latin typeface="+mn-lt"/>
            </a:rPr>
            <a:t>Эффективность и приоритизация бюджетных расходов</a:t>
          </a:r>
          <a:endParaRPr lang="ru-RU" sz="1600" kern="1200" dirty="0">
            <a:solidFill>
              <a:srgbClr val="CCFF33"/>
            </a:solidFill>
            <a:latin typeface="+mn-lt"/>
          </a:endParaRPr>
        </a:p>
      </dsp:txBody>
      <dsp:txXfrm>
        <a:off x="4500569" y="1164748"/>
        <a:ext cx="1788590" cy="1164748"/>
      </dsp:txXfrm>
    </dsp:sp>
    <dsp:sp modelId="{801EDB75-7215-4290-9F39-D09130BB9918}">
      <dsp:nvSpPr>
        <dsp:cNvPr id="0" name=""/>
        <dsp:cNvSpPr/>
      </dsp:nvSpPr>
      <dsp:spPr>
        <a:xfrm>
          <a:off x="4929188" y="142306"/>
          <a:ext cx="826202" cy="800817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78DB59-7954-4C0C-87F3-CB7FD0770C2A}">
      <dsp:nvSpPr>
        <dsp:cNvPr id="0" name=""/>
        <dsp:cNvSpPr/>
      </dsp:nvSpPr>
      <dsp:spPr>
        <a:xfrm>
          <a:off x="6512100" y="0"/>
          <a:ext cx="1626610" cy="2911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latin typeface="+mn-lt"/>
            </a:rPr>
            <a:t>Сбалансированность местных бюджетов</a:t>
          </a:r>
          <a:endParaRPr lang="ru-RU" sz="1400" b="1" kern="1200" dirty="0">
            <a:solidFill>
              <a:srgbClr val="FFFF00"/>
            </a:solidFill>
            <a:latin typeface="+mn-lt"/>
            <a:cs typeface="Times New Roman" pitchFamily="18" charset="0"/>
          </a:endParaRPr>
        </a:p>
      </dsp:txBody>
      <dsp:txXfrm>
        <a:off x="6512100" y="1164748"/>
        <a:ext cx="1626610" cy="1164748"/>
      </dsp:txXfrm>
    </dsp:sp>
    <dsp:sp modelId="{E9CFEC7E-9205-4ED5-A92D-78A25CBA61EB}">
      <dsp:nvSpPr>
        <dsp:cNvPr id="0" name=""/>
        <dsp:cNvSpPr/>
      </dsp:nvSpPr>
      <dsp:spPr>
        <a:xfrm>
          <a:off x="6858013" y="142306"/>
          <a:ext cx="969653" cy="969653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32C0C5-E5AF-4E5E-918C-A1BB430E7228}">
      <dsp:nvSpPr>
        <dsp:cNvPr id="0" name=""/>
        <dsp:cNvSpPr/>
      </dsp:nvSpPr>
      <dsp:spPr>
        <a:xfrm flipH="1" flipV="1">
          <a:off x="2588573" y="96359"/>
          <a:ext cx="83361" cy="45005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9D480C1-C8E8-4CE7-8873-41C175F67275}">
      <dsp:nvSpPr>
        <dsp:cNvPr id="0" name=""/>
        <dsp:cNvSpPr/>
      </dsp:nvSpPr>
      <dsp:spPr>
        <a:xfrm rot="5400000">
          <a:off x="-100567" y="201589"/>
          <a:ext cx="1429530" cy="1026350"/>
        </a:xfrm>
        <a:prstGeom prst="bevel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i="1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-100567" y="201589"/>
        <a:ext cx="1429530" cy="1026350"/>
      </dsp:txXfrm>
    </dsp:sp>
    <dsp:sp modelId="{CA80EEC5-8180-463D-AB43-E20FC1CCE0B0}">
      <dsp:nvSpPr>
        <dsp:cNvPr id="0" name=""/>
        <dsp:cNvSpPr/>
      </dsp:nvSpPr>
      <dsp:spPr>
        <a:xfrm rot="5400000">
          <a:off x="4442315" y="-3289284"/>
          <a:ext cx="1299889" cy="7878458"/>
        </a:xfrm>
        <a:prstGeom prst="round2SameRect">
          <a:avLst/>
        </a:prstGeom>
        <a:solidFill>
          <a:srgbClr val="90C5D8">
            <a:alpha val="89804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i="1" kern="1200" dirty="0" smtClean="0">
              <a:solidFill>
                <a:srgbClr val="FF0000"/>
              </a:solidFill>
            </a:rPr>
            <a:t>План мероприятий по росту доходного потенциала Криворожского сельского поселения Миллеровского района, оптимизации расходов бюджета Криворожского сельского поселения Миллеровского района  и сокращению муниципального долга Криворожского сельского поселения Миллеровского района до 2024 года»</a:t>
          </a:r>
          <a:r>
            <a:rPr lang="ru-RU" sz="1400" b="1" i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утвержденный распоряжением от </a:t>
          </a:r>
          <a:r>
            <a:rPr lang="ru-RU" sz="1400" b="1" i="1" kern="1200" dirty="0" smtClean="0">
              <a:solidFill>
                <a:srgbClr val="FF0000"/>
              </a:solidFill>
            </a:rPr>
            <a:t>31.05.2019 № 43 </a:t>
          </a:r>
          <a:endParaRPr lang="ru-RU" sz="1400" b="1" i="1" kern="1200" dirty="0">
            <a:solidFill>
              <a:srgbClr val="FF0000"/>
            </a:solidFill>
          </a:endParaRPr>
        </a:p>
      </dsp:txBody>
      <dsp:txXfrm rot="5400000">
        <a:off x="4442315" y="-3289284"/>
        <a:ext cx="1299889" cy="7878458"/>
      </dsp:txXfrm>
    </dsp:sp>
    <dsp:sp modelId="{9B6A0A72-3C0F-4B82-A7E6-2BA4A15A1DC4}">
      <dsp:nvSpPr>
        <dsp:cNvPr id="0" name=""/>
        <dsp:cNvSpPr/>
      </dsp:nvSpPr>
      <dsp:spPr>
        <a:xfrm rot="5400000">
          <a:off x="-118099" y="1838380"/>
          <a:ext cx="1466215" cy="1026350"/>
        </a:xfrm>
        <a:prstGeom prst="bevel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400" b="1" i="1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-118099" y="1838380"/>
        <a:ext cx="1466215" cy="1026350"/>
      </dsp:txXfrm>
    </dsp:sp>
    <dsp:sp modelId="{9A9BA3CA-42DC-4E24-BA14-1B2C342C1B46}">
      <dsp:nvSpPr>
        <dsp:cNvPr id="0" name=""/>
        <dsp:cNvSpPr/>
      </dsp:nvSpPr>
      <dsp:spPr>
        <a:xfrm rot="5400000">
          <a:off x="4395109" y="-1666521"/>
          <a:ext cx="1356414" cy="7926358"/>
        </a:xfrm>
        <a:prstGeom prst="round2SameRect">
          <a:avLst/>
        </a:prstGeom>
        <a:solidFill>
          <a:srgbClr val="99FF66">
            <a:alpha val="89804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i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Проведение взвешенной долговой политики</a:t>
          </a:r>
          <a:endParaRPr lang="ru-RU" sz="1600" kern="1200" dirty="0">
            <a:solidFill>
              <a:srgbClr val="FF0000"/>
            </a:solidFill>
          </a:endParaRPr>
        </a:p>
      </dsp:txBody>
      <dsp:txXfrm rot="5400000">
        <a:off x="4395109" y="-1666521"/>
        <a:ext cx="1356414" cy="7926358"/>
      </dsp:txXfrm>
    </dsp:sp>
    <dsp:sp modelId="{B59BF440-36E6-48B3-BC75-E6445956244C}">
      <dsp:nvSpPr>
        <dsp:cNvPr id="0" name=""/>
        <dsp:cNvSpPr/>
      </dsp:nvSpPr>
      <dsp:spPr>
        <a:xfrm rot="5400000">
          <a:off x="-268349" y="3501958"/>
          <a:ext cx="1766716" cy="1026350"/>
        </a:xfrm>
        <a:prstGeom prst="bevel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i="1" kern="1200" dirty="0" smtClean="0">
            <a:latin typeface="Times New Roman" pitchFamily="18" charset="0"/>
            <a:cs typeface="Times New Roman" pitchFamily="18" charset="0"/>
          </a:endParaRPr>
        </a:p>
      </dsp:txBody>
      <dsp:txXfrm rot="5400000">
        <a:off x="-268349" y="3501958"/>
        <a:ext cx="1766716" cy="1026350"/>
      </dsp:txXfrm>
    </dsp:sp>
    <dsp:sp modelId="{6F6C7F8D-CA85-4C86-A8B9-DE0E49DC8118}">
      <dsp:nvSpPr>
        <dsp:cNvPr id="0" name=""/>
        <dsp:cNvSpPr/>
      </dsp:nvSpPr>
      <dsp:spPr>
        <a:xfrm rot="5400000">
          <a:off x="4238693" y="106230"/>
          <a:ext cx="1703368" cy="7892235"/>
        </a:xfrm>
        <a:prstGeom prst="round2SameRect">
          <a:avLst/>
        </a:prstGeom>
        <a:solidFill>
          <a:srgbClr val="CCFF33">
            <a:alpha val="89804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b="1" i="1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i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Контроль за качеством и своевременным принятием бюджетов сельских поселений</a:t>
          </a:r>
          <a:endParaRPr lang="ru-RU" sz="1800" kern="1200" dirty="0">
            <a:solidFill>
              <a:srgbClr val="0070C0"/>
            </a:solidFill>
          </a:endParaRPr>
        </a:p>
      </dsp:txBody>
      <dsp:txXfrm rot="5400000">
        <a:off x="4238693" y="106230"/>
        <a:ext cx="1703368" cy="7892235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D57390B-957B-42E2-9EEB-3D286DE16B84}">
      <dsp:nvSpPr>
        <dsp:cNvPr id="0" name=""/>
        <dsp:cNvSpPr/>
      </dsp:nvSpPr>
      <dsp:spPr>
        <a:xfrm>
          <a:off x="0" y="17042"/>
          <a:ext cx="3816424" cy="6695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+mj-lt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Налог на доходы физических лиц </a:t>
          </a:r>
          <a:r>
            <a:rPr lang="ru-RU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988,9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+mj-lt"/>
          </a:endParaRPr>
        </a:p>
      </dsp:txBody>
      <dsp:txXfrm>
        <a:off x="818780" y="17042"/>
        <a:ext cx="2997643" cy="669513"/>
      </dsp:txXfrm>
    </dsp:sp>
    <dsp:sp modelId="{DC3D1057-3911-49DC-8B4B-4F8305BF098A}">
      <dsp:nvSpPr>
        <dsp:cNvPr id="0" name=""/>
        <dsp:cNvSpPr/>
      </dsp:nvSpPr>
      <dsp:spPr>
        <a:xfrm>
          <a:off x="11931" y="72008"/>
          <a:ext cx="708152" cy="56176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719953-BCF8-4147-BA01-5072633CA648}">
      <dsp:nvSpPr>
        <dsp:cNvPr id="0" name=""/>
        <dsp:cNvSpPr/>
      </dsp:nvSpPr>
      <dsp:spPr>
        <a:xfrm>
          <a:off x="0" y="727490"/>
          <a:ext cx="3816424" cy="5871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Налог на имущество физических  лиц доход </a:t>
          </a:r>
          <a:r>
            <a:rPr lang="ru-RU" sz="12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163,0</a:t>
          </a:r>
        </a:p>
      </dsp:txBody>
      <dsp:txXfrm>
        <a:off x="818780" y="727490"/>
        <a:ext cx="2997643" cy="587168"/>
      </dsp:txXfrm>
    </dsp:sp>
    <dsp:sp modelId="{10414709-A3FF-419B-8BA0-6B96893FDF2B}">
      <dsp:nvSpPr>
        <dsp:cNvPr id="0" name=""/>
        <dsp:cNvSpPr/>
      </dsp:nvSpPr>
      <dsp:spPr>
        <a:xfrm>
          <a:off x="45141" y="716487"/>
          <a:ext cx="668629" cy="54180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233FA9-89F9-43A8-9F80-99BA1DBCD9E3}">
      <dsp:nvSpPr>
        <dsp:cNvPr id="0" name=""/>
        <dsp:cNvSpPr/>
      </dsp:nvSpPr>
      <dsp:spPr>
        <a:xfrm>
          <a:off x="0" y="1298992"/>
          <a:ext cx="3816424" cy="6349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Земельный налог 4650,9</a:t>
          </a:r>
        </a:p>
      </dsp:txBody>
      <dsp:txXfrm>
        <a:off x="818780" y="1298992"/>
        <a:ext cx="2997643" cy="634950"/>
      </dsp:txXfrm>
    </dsp:sp>
    <dsp:sp modelId="{B43CAF5A-DF0E-47F1-8B84-50B2394B9328}">
      <dsp:nvSpPr>
        <dsp:cNvPr id="0" name=""/>
        <dsp:cNvSpPr/>
      </dsp:nvSpPr>
      <dsp:spPr>
        <a:xfrm>
          <a:off x="0" y="1356196"/>
          <a:ext cx="707931" cy="53144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1E65EC-7E48-44FF-9933-C4F2C62D5FC2}">
      <dsp:nvSpPr>
        <dsp:cNvPr id="0" name=""/>
        <dsp:cNvSpPr/>
      </dsp:nvSpPr>
      <dsp:spPr>
        <a:xfrm>
          <a:off x="0" y="3816426"/>
          <a:ext cx="3816424" cy="5549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Безвозмездные поступления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12640,3</a:t>
          </a:r>
          <a:endParaRPr lang="ru-RU" sz="16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818780" y="3816426"/>
        <a:ext cx="2997643" cy="554959"/>
      </dsp:txXfrm>
    </dsp:sp>
    <dsp:sp modelId="{7DE197FE-AADA-44C3-8B2B-CF16D12E116A}">
      <dsp:nvSpPr>
        <dsp:cNvPr id="0" name=""/>
        <dsp:cNvSpPr/>
      </dsp:nvSpPr>
      <dsp:spPr>
        <a:xfrm>
          <a:off x="0" y="3814824"/>
          <a:ext cx="670331" cy="39974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E8F88B-0370-448B-8D0E-D54292C8691C}">
      <dsp:nvSpPr>
        <dsp:cNvPr id="0" name=""/>
        <dsp:cNvSpPr/>
      </dsp:nvSpPr>
      <dsp:spPr>
        <a:xfrm>
          <a:off x="0" y="2724505"/>
          <a:ext cx="3816424" cy="5158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6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Государственная пошлина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37,8</a:t>
          </a:r>
        </a:p>
      </dsp:txBody>
      <dsp:txXfrm>
        <a:off x="818780" y="2724505"/>
        <a:ext cx="2997643" cy="515856"/>
      </dsp:txXfrm>
    </dsp:sp>
    <dsp:sp modelId="{0EECD78B-C0A7-434E-9ADD-45852886C17A}">
      <dsp:nvSpPr>
        <dsp:cNvPr id="0" name=""/>
        <dsp:cNvSpPr/>
      </dsp:nvSpPr>
      <dsp:spPr>
        <a:xfrm>
          <a:off x="1" y="2727081"/>
          <a:ext cx="668629" cy="44127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E17446-860D-4EED-9858-81EAAEE74108}">
      <dsp:nvSpPr>
        <dsp:cNvPr id="0" name=""/>
        <dsp:cNvSpPr/>
      </dsp:nvSpPr>
      <dsp:spPr>
        <a:xfrm>
          <a:off x="0" y="4370830"/>
          <a:ext cx="3816424" cy="5549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Штрафы 23,6</a:t>
          </a:r>
        </a:p>
      </dsp:txBody>
      <dsp:txXfrm>
        <a:off x="818780" y="4370830"/>
        <a:ext cx="2997643" cy="554959"/>
      </dsp:txXfrm>
    </dsp:sp>
    <dsp:sp modelId="{59208E79-B8A7-477C-B741-F3EAF6407C81}">
      <dsp:nvSpPr>
        <dsp:cNvPr id="0" name=""/>
        <dsp:cNvSpPr/>
      </dsp:nvSpPr>
      <dsp:spPr>
        <a:xfrm>
          <a:off x="0" y="4439888"/>
          <a:ext cx="763284" cy="44396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F4AF0E-1500-4BD3-8C3A-3E143A3E4058}">
      <dsp:nvSpPr>
        <dsp:cNvPr id="0" name=""/>
        <dsp:cNvSpPr/>
      </dsp:nvSpPr>
      <dsp:spPr>
        <a:xfrm>
          <a:off x="0" y="1990704"/>
          <a:ext cx="3816424" cy="6735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Единый сельскохозяйственный налог 1081,7</a:t>
          </a:r>
          <a:endParaRPr lang="ru-RU" sz="1600" b="1" kern="1200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818780" y="1990704"/>
        <a:ext cx="2997643" cy="673592"/>
      </dsp:txXfrm>
    </dsp:sp>
    <dsp:sp modelId="{844F59AA-F0BE-4A71-B9FB-41A33D108C7D}">
      <dsp:nvSpPr>
        <dsp:cNvPr id="0" name=""/>
        <dsp:cNvSpPr/>
      </dsp:nvSpPr>
      <dsp:spPr>
        <a:xfrm>
          <a:off x="1" y="2016224"/>
          <a:ext cx="668629" cy="61510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7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11DD5F-ABA5-4BE8-8237-3507B0BA4660}">
      <dsp:nvSpPr>
        <dsp:cNvPr id="0" name=""/>
        <dsp:cNvSpPr/>
      </dsp:nvSpPr>
      <dsp:spPr>
        <a:xfrm>
          <a:off x="0" y="3312367"/>
          <a:ext cx="3816424" cy="3870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Доходы, получаемые в виде арендной платы    913,7</a:t>
          </a:r>
          <a:endParaRPr lang="ru-RU" sz="1200" b="1" kern="1200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818780" y="3312367"/>
        <a:ext cx="2997643" cy="387050"/>
      </dsp:txXfrm>
    </dsp:sp>
    <dsp:sp modelId="{0B0E7E74-22FC-4D83-A5A8-B863E1A0FD16}">
      <dsp:nvSpPr>
        <dsp:cNvPr id="0" name=""/>
        <dsp:cNvSpPr/>
      </dsp:nvSpPr>
      <dsp:spPr>
        <a:xfrm>
          <a:off x="1" y="3339671"/>
          <a:ext cx="668614" cy="33273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331ED41-3DD3-4EE3-8258-251B37A8AA34}">
      <dsp:nvSpPr>
        <dsp:cNvPr id="0" name=""/>
        <dsp:cNvSpPr/>
      </dsp:nvSpPr>
      <dsp:spPr>
        <a:xfrm>
          <a:off x="0" y="0"/>
          <a:ext cx="3672408" cy="5767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Социальная политика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250,0</a:t>
          </a:r>
          <a:endParaRPr lang="ru-RU" sz="14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792160" y="0"/>
        <a:ext cx="2880247" cy="576793"/>
      </dsp:txXfrm>
    </dsp:sp>
    <dsp:sp modelId="{8742C5EE-2DD0-46E4-AB75-87A4D25F8D62}">
      <dsp:nvSpPr>
        <dsp:cNvPr id="0" name=""/>
        <dsp:cNvSpPr/>
      </dsp:nvSpPr>
      <dsp:spPr>
        <a:xfrm>
          <a:off x="57679" y="57679"/>
          <a:ext cx="734481" cy="46143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57390B-957B-42E2-9EEB-3D286DE16B84}">
      <dsp:nvSpPr>
        <dsp:cNvPr id="0" name=""/>
        <dsp:cNvSpPr/>
      </dsp:nvSpPr>
      <dsp:spPr>
        <a:xfrm>
          <a:off x="0" y="641492"/>
          <a:ext cx="3672408" cy="5767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Образование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15,0</a:t>
          </a:r>
        </a:p>
      </dsp:txBody>
      <dsp:txXfrm>
        <a:off x="792160" y="641492"/>
        <a:ext cx="2880247" cy="576793"/>
      </dsp:txXfrm>
    </dsp:sp>
    <dsp:sp modelId="{DC3D1057-3911-49DC-8B4B-4F8305BF098A}">
      <dsp:nvSpPr>
        <dsp:cNvPr id="0" name=""/>
        <dsp:cNvSpPr/>
      </dsp:nvSpPr>
      <dsp:spPr>
        <a:xfrm>
          <a:off x="57679" y="692152"/>
          <a:ext cx="734481" cy="46143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719953-BCF8-4147-BA01-5072633CA648}">
      <dsp:nvSpPr>
        <dsp:cNvPr id="0" name=""/>
        <dsp:cNvSpPr/>
      </dsp:nvSpPr>
      <dsp:spPr>
        <a:xfrm>
          <a:off x="0" y="1268945"/>
          <a:ext cx="3672408" cy="5767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Национальная оборона 207,3</a:t>
          </a:r>
        </a:p>
      </dsp:txBody>
      <dsp:txXfrm>
        <a:off x="792160" y="1268945"/>
        <a:ext cx="2880247" cy="576793"/>
      </dsp:txXfrm>
    </dsp:sp>
    <dsp:sp modelId="{10414709-A3FF-419B-8BA0-6B96893FDF2B}">
      <dsp:nvSpPr>
        <dsp:cNvPr id="0" name=""/>
        <dsp:cNvSpPr/>
      </dsp:nvSpPr>
      <dsp:spPr>
        <a:xfrm>
          <a:off x="57679" y="1326625"/>
          <a:ext cx="734481" cy="46143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233FA9-89F9-43A8-9F80-99BA1DBCD9E3}">
      <dsp:nvSpPr>
        <dsp:cNvPr id="0" name=""/>
        <dsp:cNvSpPr/>
      </dsp:nvSpPr>
      <dsp:spPr>
        <a:xfrm>
          <a:off x="0" y="1903418"/>
          <a:ext cx="3672408" cy="7512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Жилищно-коммунальное хозяйство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1186,1</a:t>
          </a:r>
          <a:endParaRPr lang="ru-RU" sz="14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792160" y="1903418"/>
        <a:ext cx="2880247" cy="751244"/>
      </dsp:txXfrm>
    </dsp:sp>
    <dsp:sp modelId="{B43CAF5A-DF0E-47F1-8B84-50B2394B9328}">
      <dsp:nvSpPr>
        <dsp:cNvPr id="0" name=""/>
        <dsp:cNvSpPr/>
      </dsp:nvSpPr>
      <dsp:spPr>
        <a:xfrm>
          <a:off x="57679" y="2048323"/>
          <a:ext cx="734481" cy="46143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1E65EC-7E48-44FF-9933-C4F2C62D5FC2}">
      <dsp:nvSpPr>
        <dsp:cNvPr id="0" name=""/>
        <dsp:cNvSpPr/>
      </dsp:nvSpPr>
      <dsp:spPr>
        <a:xfrm>
          <a:off x="0" y="2806544"/>
          <a:ext cx="3672408" cy="5767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6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Национальная экономика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8394,0</a:t>
          </a:r>
        </a:p>
      </dsp:txBody>
      <dsp:txXfrm>
        <a:off x="792160" y="2806544"/>
        <a:ext cx="2880247" cy="576793"/>
      </dsp:txXfrm>
    </dsp:sp>
    <dsp:sp modelId="{7DE197FE-AADA-44C3-8B2B-CF16D12E116A}">
      <dsp:nvSpPr>
        <dsp:cNvPr id="0" name=""/>
        <dsp:cNvSpPr/>
      </dsp:nvSpPr>
      <dsp:spPr>
        <a:xfrm>
          <a:off x="57679" y="2770022"/>
          <a:ext cx="734481" cy="46143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E79A18-16FB-4FBF-9129-D4AB1E2AEE32}">
      <dsp:nvSpPr>
        <dsp:cNvPr id="0" name=""/>
        <dsp:cNvSpPr/>
      </dsp:nvSpPr>
      <dsp:spPr>
        <a:xfrm>
          <a:off x="0" y="3366167"/>
          <a:ext cx="3672408" cy="50191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Arial" pitchFamily="34" charset="0"/>
            <a:cs typeface="Arial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Культура и кинематография </a:t>
          </a:r>
          <a:r>
            <a:rPr lang="ru-RU" sz="1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4076,9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>
            <a:latin typeface="Arial" pitchFamily="34" charset="0"/>
            <a:cs typeface="Arial" pitchFamily="34" charset="0"/>
          </a:endParaRPr>
        </a:p>
      </dsp:txBody>
      <dsp:txXfrm>
        <a:off x="792160" y="3366167"/>
        <a:ext cx="2880247" cy="501919"/>
      </dsp:txXfrm>
    </dsp:sp>
    <dsp:sp modelId="{3A722FFA-D144-4D82-A948-F625B32E43B9}">
      <dsp:nvSpPr>
        <dsp:cNvPr id="0" name=""/>
        <dsp:cNvSpPr/>
      </dsp:nvSpPr>
      <dsp:spPr>
        <a:xfrm>
          <a:off x="77892" y="3367852"/>
          <a:ext cx="734481" cy="45186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CE86EA-7C7C-4024-815D-E3E95FDCC209}">
      <dsp:nvSpPr>
        <dsp:cNvPr id="0" name=""/>
        <dsp:cNvSpPr/>
      </dsp:nvSpPr>
      <dsp:spPr>
        <a:xfrm>
          <a:off x="0" y="3925766"/>
          <a:ext cx="3672408" cy="50191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 dirty="0" smtClean="0">
            <a:latin typeface="Arial" pitchFamily="34" charset="0"/>
            <a:cs typeface="Arial" pitchFamily="34" charset="0"/>
          </a:endParaRPr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Общегосударственные вопросы</a:t>
          </a:r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6205,1</a:t>
          </a:r>
        </a:p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 dirty="0">
            <a:latin typeface="Arial" pitchFamily="34" charset="0"/>
            <a:cs typeface="Arial" pitchFamily="34" charset="0"/>
          </a:endParaRPr>
        </a:p>
      </dsp:txBody>
      <dsp:txXfrm>
        <a:off x="792160" y="3925766"/>
        <a:ext cx="2880247" cy="501919"/>
      </dsp:txXfrm>
    </dsp:sp>
    <dsp:sp modelId="{41A6BF44-B293-4BA2-8863-2523825655CA}">
      <dsp:nvSpPr>
        <dsp:cNvPr id="0" name=""/>
        <dsp:cNvSpPr/>
      </dsp:nvSpPr>
      <dsp:spPr>
        <a:xfrm>
          <a:off x="57679" y="3931442"/>
          <a:ext cx="734481" cy="45186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7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BA809D-4656-4DD0-9969-B0E981E358F5}">
      <dsp:nvSpPr>
        <dsp:cNvPr id="0" name=""/>
        <dsp:cNvSpPr/>
      </dsp:nvSpPr>
      <dsp:spPr>
        <a:xfrm>
          <a:off x="0" y="4466632"/>
          <a:ext cx="3672408" cy="50191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 dirty="0" smtClean="0">
            <a:latin typeface="Arial" pitchFamily="34" charset="0"/>
            <a:cs typeface="Arial" pitchFamily="34" charset="0"/>
          </a:endParaRPr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Национальная безопасность и правоохранительная деятельность</a:t>
          </a:r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2,5</a:t>
          </a:r>
        </a:p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 dirty="0">
            <a:latin typeface="Arial" pitchFamily="34" charset="0"/>
            <a:cs typeface="Arial" pitchFamily="34" charset="0"/>
          </a:endParaRPr>
        </a:p>
      </dsp:txBody>
      <dsp:txXfrm>
        <a:off x="792160" y="4466632"/>
        <a:ext cx="2880247" cy="501919"/>
      </dsp:txXfrm>
    </dsp:sp>
    <dsp:sp modelId="{49B16435-6F80-4C40-803F-8DBCEBE6B20D}">
      <dsp:nvSpPr>
        <dsp:cNvPr id="0" name=""/>
        <dsp:cNvSpPr/>
      </dsp:nvSpPr>
      <dsp:spPr>
        <a:xfrm>
          <a:off x="57679" y="4491042"/>
          <a:ext cx="734481" cy="45186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8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29FB36E-F919-44F2-9F57-F9E72F54E23F}">
      <dsp:nvSpPr>
        <dsp:cNvPr id="0" name=""/>
        <dsp:cNvSpPr/>
      </dsp:nvSpPr>
      <dsp:spPr>
        <a:xfrm>
          <a:off x="0" y="288173"/>
          <a:ext cx="8136903" cy="3354096"/>
        </a:xfrm>
        <a:prstGeom prst="chevron">
          <a:avLst/>
        </a:prstGeom>
        <a:gradFill rotWithShape="1">
          <a:gsLst>
            <a:gs pos="0">
              <a:schemeClr val="accent4">
                <a:tint val="43000"/>
                <a:satMod val="165000"/>
              </a:schemeClr>
            </a:gs>
            <a:gs pos="55000">
              <a:schemeClr val="accent4">
                <a:tint val="83000"/>
                <a:satMod val="155000"/>
              </a:schemeClr>
            </a:gs>
            <a:gs pos="100000">
              <a:schemeClr val="accent4"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extrusionH="50600" contourW="12700" prstMaterial="dkEdge">
          <a:bevelT w="25400" h="38100" prst="convex"/>
          <a:contourClr>
            <a:schemeClr val="accent4">
              <a:satMod val="115000"/>
            </a:schemeClr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  <a:ea typeface="+mn-ea"/>
              <a:cs typeface="+mn-cs"/>
            </a:rPr>
            <a:t>Предложенный на рассмотрение Собрания депутатов Криворожского сельского поселения бюджета Криворожского сельского поселения Миллеровского района на 2018 год и на плановый период 2019 и 2020 годов создаст дополнительные условия для выполнения поставленных Президентом России, Губернатором области, Главой Миллеровского района, Главой Администрации Криворожского сельского поселения  приоритетных задач</a:t>
          </a:r>
          <a:endParaRPr lang="ru-RU" sz="1800" b="1" kern="1200" dirty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briola" pitchFamily="82" charset="0"/>
            <a:ea typeface="+mn-ea"/>
            <a:cs typeface="+mn-cs"/>
          </a:endParaRPr>
        </a:p>
      </dsp:txBody>
      <dsp:txXfrm>
        <a:off x="0" y="288173"/>
        <a:ext cx="8136903" cy="33540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4" name="Line 35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0" y="-2204864"/>
          <a:ext cx="0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19050">
          <a:solidFill>
            <a:srgbClr val="333399"/>
          </a:solidFill>
          <a:prstDash val="lgDash"/>
          <a:round/>
          <a:headEnd/>
          <a:tailEnd type="stealth" w="med" len="med"/>
        </a:ln>
        <a:effectLst xmlns:a="http://schemas.openxmlformats.org/drawingml/2006/main"/>
      </cdr:spPr>
      <cdr:txBody>
        <a:bodyPr xmlns:a="http://schemas.openxmlformats.org/drawingml/2006/main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0.43576</cdr:x>
      <cdr:y>0.88488</cdr:y>
    </cdr:from>
    <cdr:to>
      <cdr:x>0.51786</cdr:x>
      <cdr:y>0.94093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171006" y="4357718"/>
          <a:ext cx="785818" cy="2760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525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1C43F3F-7A0D-4E80-B2D1-B7727BA61617}" type="datetime1">
              <a:rPr lang="ru-RU"/>
              <a:pPr>
                <a:defRPr/>
              </a:pPr>
              <a:t>18.11.2020</a:t>
            </a:fld>
            <a:endParaRPr lang="ru-RU" dirty="0"/>
          </a:p>
        </p:txBody>
      </p:sp>
      <p:sp>
        <p:nvSpPr>
          <p:cNvPr id="137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37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525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011175E-E1BD-4FB8-80D5-5DE56E1FAE9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525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A09E055-51D2-44B5-BB8A-3F74EDCFADB4}" type="datetime1">
              <a:rPr lang="ru-RU"/>
              <a:pPr>
                <a:defRPr/>
              </a:pPr>
              <a:t>18.11.2020</a:t>
            </a:fld>
            <a:endParaRPr lang="ru-RU" dirty="0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248" y="4861441"/>
            <a:ext cx="5681980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525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F09A586-B2C8-4A12-BA8E-0E156BDB000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2A71F3-84B0-4915-9628-AB10C4428D8D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76865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2A71F3-84B0-4915-9628-AB10C4428D8D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768656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C7320-9D90-4350-8044-A3B7AF404B44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C7320-9D90-4350-8044-A3B7AF404B44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09A586-B2C8-4A12-BA8E-0E156BDB000C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FC7441-E0B3-439C-8325-54F8CA5C5BB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D585D3-CF7E-42CC-A34B-39C88C2BF35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94513" y="214313"/>
            <a:ext cx="1817687" cy="60944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39863" y="214313"/>
            <a:ext cx="5302250" cy="60944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68708C-360A-4A37-BDF8-74EAE3AC490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A11F5507-8E77-4E8D-A81F-2F975A48664B}" type="datetime1">
              <a:rPr lang="ru-RU" smtClean="0"/>
              <a:pPr>
                <a:defRPr/>
              </a:pPr>
              <a:t>18.11.2020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F7A6D5-027F-4DB0-9A16-72A98B5135F7}" type="datetime1">
              <a:rPr lang="ru-RU" smtClean="0"/>
              <a:pPr>
                <a:defRPr/>
              </a:pPr>
              <a:t>18.11.2020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3CAAF5-8045-44A7-B24C-CCEF5557D627}" type="datetime1">
              <a:rPr lang="ru-RU" smtClean="0"/>
              <a:pPr>
                <a:defRPr/>
              </a:pPr>
              <a:t>18.11.2020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35280B-5B00-44BF-B243-C37C248B0055}" type="datetime1">
              <a:rPr lang="ru-RU" smtClean="0"/>
              <a:pPr>
                <a:defRPr/>
              </a:pPr>
              <a:t>18.11.2020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46B022DC-AB95-42E8-B74C-2BF8C53F84E4}" type="datetime1">
              <a:rPr lang="ru-RU" smtClean="0"/>
              <a:pPr>
                <a:defRPr/>
              </a:pPr>
              <a:t>18.11.2020</a:t>
            </a:fld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DBE90372-45E1-445F-BA15-5FFFCD8B6401}" type="datetime1">
              <a:rPr lang="ru-RU" smtClean="0"/>
              <a:pPr>
                <a:defRPr/>
              </a:pPr>
              <a:t>18.11.2020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B0498F-6C31-421D-BA6E-9E04BCDF72C7}" type="datetime1">
              <a:rPr lang="ru-RU" smtClean="0"/>
              <a:pPr>
                <a:defRPr/>
              </a:pPr>
              <a:t>18.11.2020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508C30-FE1B-41A3-B56E-D729D39FF96A}" type="datetime1">
              <a:rPr lang="ru-RU" smtClean="0"/>
              <a:pPr>
                <a:defRPr/>
              </a:pPr>
              <a:t>18.11.2020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CF373-D2D7-4B41-B251-126AAF6FD19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1510CD-BA21-428B-BBCB-8EACF56A2920}" type="datetime1">
              <a:rPr lang="ru-RU" smtClean="0"/>
              <a:pPr>
                <a:defRPr/>
              </a:pPr>
              <a:t>18.11.2020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66FF29-F562-434C-A2D5-1A0991CE9EF9}" type="datetime1">
              <a:rPr lang="ru-RU" smtClean="0"/>
              <a:pPr>
                <a:defRPr/>
              </a:pPr>
              <a:t>18.11.2020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EF8119-C6F5-4106-8ECF-22D54F684B9B}" type="datetime1">
              <a:rPr lang="ru-RU" smtClean="0"/>
              <a:pPr>
                <a:defRPr/>
              </a:pPr>
              <a:t>18.11.2020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AA90EDF4-DD20-4DCF-B072-AD6FCF01C45E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18.11.2020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B2FA0F-FF47-451C-B87B-620190FDCF6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18.11.2020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74D41A-3A0D-413C-9EF9-6CA93514A03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18.11.2020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7C8E7C-0361-4305-A587-A5116F97FAB7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18.11.2020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5FCAD9E-4683-4811-AE3A-049D2791325F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18.11.2020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55D3CCD1-9326-4A02-BDB6-FE0C93390EF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18.11.2020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65E16B-CEAE-4E87-AF93-2693D21954C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18.11.2020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BD7355-850B-4754-BAD4-CAFF4DD43AF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7B3599-3657-4A23-859D-E0EF92DC4F9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18.11.2020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3AAE42-29CA-4A96-BBE2-BE8B1CE4010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18.11.2020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A3277F-35ED-4052-9210-A16970609FD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18.11.2020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5A0C3C-0287-49BC-8075-26406B54F45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18.11.2020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498F7-B7EE-461A-B5C1-5BD47CA1553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18.11.2020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6AA00EB-120E-4A73-BF49-F2FF72C562F6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5B473-999B-4FA7-9E65-B12FCABB75E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18.11.2020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97F8C-7B70-469F-99BD-22916FD5926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EF813-B8F0-4DB6-877F-B9BFA9DEE65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18.11.2020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EF5C8-DA30-4A4F-8BEB-F6AD1DBF843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D24EA-A5EE-44FC-8109-203593FB0CB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18.11.2020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80F2B-8F70-47D5-B4A4-39A6E29FEE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2DC0CA8-4552-4DBA-83EF-D5FE054F3EA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18.11.2020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306A56E-A333-4C61-8E08-8611FFD624D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798106-BE66-4603-8AB4-C630BA99F0A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18.11.2020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80F07-01D7-46F6-93BF-7E85D5443A7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9863" y="1709738"/>
            <a:ext cx="3559175" cy="4598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51438" y="1709738"/>
            <a:ext cx="3560762" cy="4598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95A042-1C1C-4EB5-BC3E-11C3658785D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0E73E-393A-4B9B-AB30-D385CE0F713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18.11.2020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1510F-C643-4AA0-8380-EABBD49AD4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3FBD0E-FCE8-463A-8858-F1741EC2A107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18.11.2020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E658A-C51F-4CE5-A014-80C429963A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4ACB9-6B1B-4733-8D06-528C1D05A3B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18.11.2020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2272D-6230-46C0-B6E2-18597520D0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765F6-082A-467E-91F0-594766DC446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18.11.2020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E0319-4005-4E71-8877-6514BCDA0A7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977E83-EA08-4D9D-AACC-0F2A089A074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18.11.2020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4BF5A-CDCA-4ABB-802A-443D3237E0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922DEC-130C-4521-AE93-8C8A5B1220C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18.11.2020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6AA00EB-120E-4A73-BF49-F2FF72C562F6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0793A-56C9-498E-A70F-38D3F5D1C8B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18.11.2020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97F8C-7B70-469F-99BD-22916FD5926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9FD61-6BB8-4979-A4C0-776DD6C03323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18.11.2020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EF5C8-DA30-4A4F-8BEB-F6AD1DBF843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2DC33-0CC9-41FC-92E7-2441844BA9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18.11.2020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80F2B-8F70-47D5-B4A4-39A6E29FEE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CAA3DCE-A4F2-4A93-A30A-37FDDE2FA2C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18.11.2020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306A56E-A333-4C61-8E08-8611FFD624D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DB968D-4D6C-45D9-9298-414BFE4F797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515BB7-4990-4FF4-9EF0-9916C24EB1FA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18.11.2020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80F07-01D7-46F6-93BF-7E85D5443A7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15890-CD32-4330-B054-6E98C7CE1C8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18.11.2020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1510F-C643-4AA0-8380-EABBD49AD4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A75F8-9409-4318-97A3-6291DFC8907F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18.11.2020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E658A-C51F-4CE5-A014-80C429963A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6A337-3633-4B12-8BEB-5DA97BD342D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18.11.2020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2272D-6230-46C0-B6E2-18597520D0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6C16A-535B-4ABC-A105-7658BD06305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18.11.2020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E0319-4005-4E71-8877-6514BCDA0A7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7EF45-CC39-46E4-8B1E-F5CB0DE02963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18.11.2020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4BF5A-CDCA-4ABB-802A-443D3237E0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D1AF90-C082-4DC6-A0D4-C9C3EE8A1B6C}" type="datetime1">
              <a:rPr lang="ru-RU" smtClean="0"/>
              <a:pPr>
                <a:defRPr/>
              </a:pPr>
              <a:t>18.11.2020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DBC50C-F025-4D88-9684-3B96976DEF0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68B5F-9977-4F3C-82F2-812503EC125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CEBCAC-853C-43A3-916F-6ACF39FF2F2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33A1F7-9AAC-4179-A222-1F88C2C9506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CCCCFF"/>
            </a:gs>
            <a:gs pos="100000">
              <a:srgbClr val="F0F8FF"/>
            </a:gs>
          </a:gsLst>
          <a:path path="rect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39863" y="214313"/>
            <a:ext cx="72723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39863" y="1709738"/>
            <a:ext cx="7272337" cy="459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29650" y="6237288"/>
            <a:ext cx="576263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0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algn="l" eaLnBrk="1" latinLnBrk="0" hangingPunct="1"/>
            <a:fld id="{5A149361-940F-4DE4-A267-7C86AF4F4F9D}" type="datetime1">
              <a:rPr lang="ru-RU" sz="800" smtClean="0">
                <a:solidFill>
                  <a:schemeClr val="accent2"/>
                </a:solidFill>
              </a:rPr>
              <a:pPr algn="l" eaLnBrk="1" latinLnBrk="0" hangingPunct="1"/>
              <a:t>18.11.2020</a:t>
            </a:fld>
            <a:endParaRPr lang="en-US" sz="800" dirty="0">
              <a:solidFill>
                <a:schemeClr val="accent2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algn="r" eaLnBrk="1" latinLnBrk="0" hangingPunct="1"/>
            <a:endParaRPr kumimoji="0" lang="en-US" sz="800" dirty="0">
              <a:solidFill>
                <a:schemeClr val="accent2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FA026FC8-E8C6-4B3E-BF1D-DACF36C04D91}" type="datetime1">
              <a:rPr lang="ru-RU" smtClean="0">
                <a:solidFill>
                  <a:srgbClr val="C0504D"/>
                </a:solidFill>
              </a:rPr>
              <a:pPr/>
              <a:t>18.11.2020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63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64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fld id="{84F73A47-0D46-4241-BFFF-87763C757D7A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18.11.2020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CA0BB7F5-791E-4F5A-B069-A20C241651E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63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64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fld id="{2E7B9F55-912A-4666-8831-141DED8881E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18.11.2020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CA0BB7F5-791E-4F5A-B069-A20C241651E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6" r:id="rId1"/>
    <p:sldLayoutId id="2147484067" r:id="rId2"/>
    <p:sldLayoutId id="2147484068" r:id="rId3"/>
    <p:sldLayoutId id="2147484069" r:id="rId4"/>
    <p:sldLayoutId id="2147484070" r:id="rId5"/>
    <p:sldLayoutId id="2147484071" r:id="rId6"/>
    <p:sldLayoutId id="2147484072" r:id="rId7"/>
    <p:sldLayoutId id="2147484073" r:id="rId8"/>
    <p:sldLayoutId id="2147484074" r:id="rId9"/>
    <p:sldLayoutId id="2147484075" r:id="rId10"/>
    <p:sldLayoutId id="2147484076" r:id="rId11"/>
    <p:sldLayoutId id="2147484077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5.png"/><Relationship Id="rId5" Type="http://schemas.openxmlformats.org/officeDocument/2006/relationships/chart" Target="../charts/chart1.xml"/><Relationship Id="rId4" Type="http://schemas.openxmlformats.org/officeDocument/2006/relationships/hyperlink" Target="&#1073;&#1102;&#1076;&#1078;&#1077;&#1090;%20&#1076;&#1083;&#1103;%20&#1075;&#1088;&#1072;&#1078;&#1076;&#1072;&#1085;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8.xml"/><Relationship Id="rId5" Type="http://schemas.openxmlformats.org/officeDocument/2006/relationships/image" Target="../media/image5.png"/><Relationship Id="rId4" Type="http://schemas.openxmlformats.org/officeDocument/2006/relationships/chart" Target="../charts/char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5.xml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6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0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millerovo.jpg"/>
          <p:cNvPicPr>
            <a:picLocks noChangeAspect="1"/>
          </p:cNvPicPr>
          <p:nvPr/>
        </p:nvPicPr>
        <p:blipFill>
          <a:blip r:embed="rId2" cstate="print"/>
          <a:srcRect l="5660" b="14804"/>
          <a:stretch>
            <a:fillRect/>
          </a:stretch>
        </p:blipFill>
        <p:spPr>
          <a:xfrm>
            <a:off x="2627784" y="476672"/>
            <a:ext cx="4009596" cy="2808312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552" y="980728"/>
            <a:ext cx="8458200" cy="1470025"/>
          </a:xfrm>
        </p:spPr>
        <p:txBody>
          <a:bodyPr>
            <a:normAutofit fontScale="9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1" hangingPunct="1">
              <a:defRPr/>
            </a:pPr>
            <a:r>
              <a:rPr lang="ru-RU" sz="24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Криворожское сельское поселение</a:t>
            </a: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endParaRPr lang="ru-RU" sz="4500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789040"/>
            <a:ext cx="8964488" cy="3068960"/>
          </a:xfrm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>
            <a:normAutofit fontScale="85000" lnSpcReduction="2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/>
            <a:endParaRPr lang="ru-RU" sz="2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 eaLnBrk="1" hangingPunct="1"/>
            <a:r>
              <a:rPr lang="ru-RU" sz="3300" b="1" dirty="0" smtClean="0">
                <a:ln w="11430"/>
                <a:solidFill>
                  <a:srgbClr val="99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3300" b="1" dirty="0" smtClean="0">
                <a:ln w="11430"/>
                <a:solidFill>
                  <a:srgbClr val="99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Проект </a:t>
            </a:r>
            <a:r>
              <a:rPr lang="ru-RU" sz="3300" b="1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б</a:t>
            </a:r>
            <a:r>
              <a:rPr lang="ru-RU" sz="3300" b="1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юджета </a:t>
            </a:r>
            <a:r>
              <a:rPr lang="ru-RU" sz="3300" b="1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Криворожского сельского поселения Миллеровского района</a:t>
            </a:r>
          </a:p>
          <a:p>
            <a:pPr algn="ctr" eaLnBrk="1" hangingPunct="1"/>
            <a:r>
              <a:rPr lang="ru-RU" sz="33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на 2021 год и на плановый период </a:t>
            </a:r>
          </a:p>
          <a:p>
            <a:pPr algn="ctr" eaLnBrk="1" hangingPunct="1"/>
            <a:r>
              <a:rPr lang="ru-RU" sz="33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2022 и 2023 годов</a:t>
            </a:r>
          </a:p>
          <a:p>
            <a:pPr algn="ctr" eaLnBrk="1" hangingPunct="1"/>
            <a:endParaRPr lang="ru-RU" sz="33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  <a:p>
            <a:pPr algn="ctr" eaLnBrk="1" hangingPunct="1"/>
            <a:r>
              <a:rPr lang="ru-RU" sz="1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(материалы подготовлены с учетом приказа Минфина России от 22.09.2015 № 145н </a:t>
            </a:r>
          </a:p>
          <a:p>
            <a:pPr algn="ctr" eaLnBrk="1" hangingPunct="1"/>
            <a:r>
              <a:rPr lang="ru-RU" sz="1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«Об утверждении методических рекомендаций по представлению бюджетов субъектов Российской Федерации и местных бюджетов и отчетов об их исполнении в доступной для граждан форме»)</a:t>
            </a:r>
          </a:p>
        </p:txBody>
      </p:sp>
      <p:pic>
        <p:nvPicPr>
          <p:cNvPr id="11268" name="Picture 4" descr="Безымянный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356103" y="104435"/>
            <a:ext cx="503802" cy="662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043608" y="2780928"/>
            <a:ext cx="7161576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4008" lvl="0" algn="ctr" fontAlgn="auto">
              <a:spcBef>
                <a:spcPts val="300"/>
              </a:spcBef>
              <a:spcAft>
                <a:spcPts val="0"/>
              </a:spcAft>
              <a:buClr>
                <a:srgbClr val="9BBB59"/>
              </a:buClr>
              <a:defRPr/>
            </a:pPr>
            <a:r>
              <a:rPr lang="en-US" sz="3300" b="1" dirty="0" smtClean="0">
                <a:ln w="11430"/>
                <a:solidFill>
                  <a:srgbClr val="99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~ </a:t>
            </a:r>
            <a:r>
              <a:rPr lang="ru-RU" sz="3300" b="1" dirty="0" smtClean="0">
                <a:ln w="11430"/>
                <a:solidFill>
                  <a:srgbClr val="99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БЮДЖЕТ  ДЛЯ  ГРАЖДАН</a:t>
            </a:r>
            <a:r>
              <a:rPr lang="en-US" sz="3300" b="1" dirty="0" smtClean="0">
                <a:ln w="11430"/>
                <a:solidFill>
                  <a:srgbClr val="99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 ~</a:t>
            </a:r>
            <a:endParaRPr lang="ru-RU" sz="3300" b="1" dirty="0" smtClean="0">
              <a:ln w="11430"/>
              <a:solidFill>
                <a:srgbClr val="99FF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 descr="30746344-savings-finances-economy-and-home-concept-close-up-of-man--Stock-Phot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0" y="620688"/>
            <a:ext cx="3384376" cy="1991342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3317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36712"/>
            <a:ext cx="8928100" cy="379413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Динамика </a:t>
            </a:r>
            <a:r>
              <a:rPr lang="ru-RU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доходов </a:t>
            </a: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проекта бюджета </a:t>
            </a: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Криворожского сельского поселения Миллеровского района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.</a:t>
            </a:r>
            <a:endParaRPr lang="ru-RU" sz="2000" b="1" i="1" dirty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+mn-lt"/>
            </a:endParaRPr>
          </a:p>
        </p:txBody>
      </p:sp>
      <p:graphicFrame>
        <p:nvGraphicFramePr>
          <p:cNvPr id="40" name="Object 2">
            <a:hlinkClick r:id="rId4" action="ppaction://hlinkfile"/>
          </p:cNvPr>
          <p:cNvGraphicFramePr>
            <a:graphicFrameLocks noGrp="1" noChangeAspect="1"/>
          </p:cNvGraphicFramePr>
          <p:nvPr>
            <p:ph sz="half" idx="1"/>
          </p:nvPr>
        </p:nvGraphicFramePr>
        <p:xfrm>
          <a:off x="-527700" y="1357298"/>
          <a:ext cx="9571688" cy="4924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31780" name="Rectangle 4"/>
          <p:cNvSpPr>
            <a:spLocks noChangeArrowheads="1"/>
          </p:cNvSpPr>
          <p:nvPr/>
        </p:nvSpPr>
        <p:spPr bwMode="auto">
          <a:xfrm>
            <a:off x="611560" y="1916832"/>
            <a:ext cx="1259781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300" b="1" dirty="0" smtClean="0">
                <a:solidFill>
                  <a:prstClr val="black"/>
                </a:solidFill>
              </a:rPr>
              <a:t>тыс. </a:t>
            </a:r>
            <a:r>
              <a:rPr lang="ru-RU" sz="130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796136" y="260648"/>
            <a:ext cx="30243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Криворожского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3" name="Picture 5" descr="Безымянный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5539370" y="188640"/>
            <a:ext cx="218454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 Box 19"/>
          <p:cNvSpPr txBox="1">
            <a:spLocks noChangeArrowheads="1"/>
          </p:cNvSpPr>
          <p:nvPr/>
        </p:nvSpPr>
        <p:spPr bwMode="auto">
          <a:xfrm rot="10506310">
            <a:off x="6072198" y="3929066"/>
            <a:ext cx="11430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b="1" dirty="0" smtClean="0"/>
              <a:t>      </a:t>
            </a:r>
            <a:endParaRPr lang="ru-RU" dirty="0" smtClean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>
          <a:xfrm>
            <a:off x="8382000" y="0"/>
            <a:ext cx="762000" cy="365760"/>
          </a:xfrm>
        </p:spPr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http://boombob.ru/img/picture/Jul/11/628598eac12e820c51ef0bfeb2637a3f/2.jpg"/>
          <p:cNvPicPr>
            <a:picLocks noChangeAspect="1" noChangeArrowheads="1"/>
          </p:cNvPicPr>
          <p:nvPr/>
        </p:nvPicPr>
        <p:blipFill>
          <a:blip r:embed="rId3" cstate="print">
            <a:lum bright="2000"/>
          </a:blip>
          <a:stretch>
            <a:fillRect/>
          </a:stretch>
        </p:blipFill>
        <p:spPr bwMode="auto">
          <a:xfrm>
            <a:off x="323528" y="112298"/>
            <a:ext cx="8640960" cy="2524614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3368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620688"/>
            <a:ext cx="7416824" cy="136815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Динамика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проекта бюджета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Криворожского сельского поселения Миллеровского района,                </a:t>
            </a:r>
            <a:endParaRPr lang="ru-RU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1" name="Object 2"/>
          <p:cNvGraphicFramePr>
            <a:graphicFrameLocks noGrp="1" noChangeAspect="1"/>
          </p:cNvGraphicFramePr>
          <p:nvPr>
            <p:ph sz="half" idx="1"/>
          </p:nvPr>
        </p:nvGraphicFramePr>
        <p:xfrm>
          <a:off x="-324544" y="1772816"/>
          <a:ext cx="9809828" cy="47280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36900" name="Rectangle 4"/>
          <p:cNvSpPr>
            <a:spLocks noChangeArrowheads="1"/>
          </p:cNvSpPr>
          <p:nvPr/>
        </p:nvSpPr>
        <p:spPr bwMode="auto">
          <a:xfrm>
            <a:off x="323528" y="1988840"/>
            <a:ext cx="1368151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300" b="1" dirty="0" smtClean="0">
                <a:solidFill>
                  <a:prstClr val="black"/>
                </a:solidFill>
              </a:rPr>
              <a:t>тыс. </a:t>
            </a:r>
            <a:r>
              <a:rPr lang="ru-RU" sz="130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796136" y="260648"/>
            <a:ext cx="29523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Криворожского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4" name="Picture 5" descr="Безымянный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5539370" y="188640"/>
            <a:ext cx="218454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76672"/>
            <a:ext cx="9144000" cy="109537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Расходы проекта бюджета Криворожского сельского поселения Миллеровского района в 2020 году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5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11 206,2 тыс. рублей</a:t>
            </a:r>
            <a:endParaRPr lang="ru-RU" sz="20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10" name="Object 5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50800" y="1556792"/>
          <a:ext cx="8985696" cy="5394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1" name="Picture 5" descr="Безымянный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537181" y="188640"/>
            <a:ext cx="222833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5796136" y="260648"/>
            <a:ext cx="30243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Криворожского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E8EEE-9704-4CC1-BA08-1780DAC4FD53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660232" y="1052736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 smtClean="0"/>
              <a:t>тыс. рублей</a:t>
            </a:r>
            <a:endParaRPr lang="ru-RU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67544" y="548680"/>
            <a:ext cx="8352928" cy="792088"/>
          </a:xfrm>
        </p:spPr>
        <p:txBody>
          <a:bodyPr>
            <a:noAutofit/>
          </a:bodyPr>
          <a:lstStyle/>
          <a:p>
            <a:pPr marL="85725" algn="ctr">
              <a:defRPr/>
            </a:pPr>
            <a:r>
              <a:rPr lang="ru-RU" sz="1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Объемы межбюджетных </a:t>
            </a:r>
            <a:r>
              <a:rPr lang="ru-RU" sz="16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трансфертов проекту бюджета </a:t>
            </a:r>
            <a:r>
              <a:rPr lang="ru-RU" sz="1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Криворожского сельского поселения Миллеровского района на 2021-2023 годы </a:t>
            </a:r>
            <a:endParaRPr lang="ru-RU" sz="16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graphicFrame>
        <p:nvGraphicFramePr>
          <p:cNvPr id="12" name="Содержимое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133281517"/>
              </p:ext>
            </p:extLst>
          </p:nvPr>
        </p:nvGraphicFramePr>
        <p:xfrm>
          <a:off x="467544" y="1340768"/>
          <a:ext cx="8208912" cy="381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4112"/>
                <a:gridCol w="1738358"/>
                <a:gridCol w="1834934"/>
                <a:gridCol w="1931508"/>
              </a:tblGrid>
              <a:tr h="64807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Наименование показателей</a:t>
                      </a:r>
                      <a:endParaRPr kumimoji="0" lang="ru-RU" sz="1800" b="1" i="0" u="none" strike="noStrike" kern="1200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2021 год</a:t>
                      </a:r>
                      <a:endParaRPr kumimoji="0" lang="ru-RU" sz="1600" b="1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2022 год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2023 год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647250"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CC00"/>
                          </a:solidFill>
                          <a:latin typeface="Arial" pitchFamily="34" charset="0"/>
                          <a:cs typeface="Arial" pitchFamily="34" charset="0"/>
                        </a:rPr>
                        <a:t>Итого</a:t>
                      </a:r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CC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CC00"/>
                          </a:solidFill>
                          <a:latin typeface="Arial" pitchFamily="34" charset="0"/>
                          <a:cs typeface="Arial" pitchFamily="34" charset="0"/>
                        </a:rPr>
                        <a:t>12640,3</a:t>
                      </a:r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CC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CC00"/>
                          </a:solidFill>
                          <a:latin typeface="Arial" pitchFamily="34" charset="0"/>
                          <a:cs typeface="Arial" pitchFamily="34" charset="0"/>
                        </a:rPr>
                        <a:t>3766,3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CC00"/>
                          </a:solidFill>
                          <a:latin typeface="Arial" pitchFamily="34" charset="0"/>
                          <a:cs typeface="Arial" pitchFamily="34" charset="0"/>
                        </a:rPr>
                        <a:t>3546,3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43150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в том числе: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588409">
                <a:tc>
                  <a:txBody>
                    <a:bodyPr/>
                    <a:lstStyle/>
                    <a:p>
                      <a:pPr marL="108000" algn="l" fontAlgn="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Дотации 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20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4131,4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3546,1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3546,1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588409">
                <a:tc>
                  <a:txBody>
                    <a:bodyPr/>
                    <a:lstStyle/>
                    <a:p>
                      <a:pPr marL="108000" algn="l" fontAlgn="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Субвенции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20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207,5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220,2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0,2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588409">
                <a:tc>
                  <a:txBody>
                    <a:bodyPr/>
                    <a:lstStyle/>
                    <a:p>
                      <a:pPr marL="108000" algn="l" fontAlgn="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Иные межбюджетные трансферты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20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8301,4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796136" y="260648"/>
            <a:ext cx="295232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Криворожское сельское поселение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5" descr="Безымянный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539370" y="188640"/>
            <a:ext cx="218454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Заголовок 7"/>
          <p:cNvSpPr txBox="1">
            <a:spLocks/>
          </p:cNvSpPr>
          <p:nvPr/>
        </p:nvSpPr>
        <p:spPr bwMode="auto">
          <a:xfrm>
            <a:off x="7775848" y="1052736"/>
            <a:ext cx="1368152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defRPr/>
            </a:pPr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Arial" pitchFamily="34" charset="0"/>
              </a:rPr>
              <a:t>тыс. рублей</a:t>
            </a:r>
            <a:endParaRPr lang="ru-RU" sz="1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528" y="6453336"/>
            <a:ext cx="8640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2E0CA-C96C-438D-A70A-838A9D6F490E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pic>
        <p:nvPicPr>
          <p:cNvPr id="1026" name="Picture 2" descr="D:\Мои документы\Для слайдов\remont-metinves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5157192"/>
            <a:ext cx="2160240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D:\Мои документы\Для слайдов\докто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27784" y="5157192"/>
            <a:ext cx="2088232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D:\Мои документы\Для слайдов\инвал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6016" y="5157192"/>
            <a:ext cx="2088232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D:\Мои документы\Для слайдов\сельхозтов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04248" y="5229200"/>
            <a:ext cx="2016224" cy="1440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здание с подсветко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620688"/>
            <a:ext cx="7620000" cy="5676900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5" name="Picture 5" descr="Безымянный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539371" y="188640"/>
            <a:ext cx="218454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796136" y="260648"/>
            <a:ext cx="295232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Криворожское </a:t>
            </a:r>
            <a:r>
              <a:rPr lang="ru-RU" sz="900" b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сельское поселение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869670496"/>
              </p:ext>
            </p:extLst>
          </p:nvPr>
        </p:nvGraphicFramePr>
        <p:xfrm>
          <a:off x="899592" y="3459138"/>
          <a:ext cx="8136904" cy="36422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2E0CA-C96C-438D-A70A-838A9D6F490E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95736" y="3284984"/>
            <a:ext cx="4752528" cy="3901827"/>
          </a:xfrm>
          <a:prstGeom prst="ellipse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5" name="Picture 5" descr="Безымянный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539371" y="188640"/>
            <a:ext cx="218454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796136" y="260648"/>
            <a:ext cx="309634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Криворожское сельское поселение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39552" y="692696"/>
            <a:ext cx="2520280" cy="288032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Указ Президента Российской Федерации от 07.05.2018 г. №204 «О национальных целях и стратегических задачах развития Российской Федерации на период до 2024 года»  </a:t>
            </a:r>
          </a:p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300192" y="692696"/>
            <a:ext cx="2304256" cy="2880320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Основные </a:t>
            </a:r>
            <a:r>
              <a:rPr lang="ru-RU" sz="1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направления бюджетной и налоговой политики Криворожского сельского поселения </a:t>
            </a:r>
          </a:p>
          <a:p>
            <a:pPr lvl="0" algn="ctr"/>
            <a:r>
              <a:rPr lang="ru-RU" sz="1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на 2021-2023 годы </a:t>
            </a:r>
          </a:p>
          <a:p>
            <a:pPr lvl="0" algn="ctr"/>
            <a:r>
              <a:rPr lang="ru-RU" sz="1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(Постановление Криворожского сельского поселение  от 26.10.2020 </a:t>
            </a:r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№ 103</a:t>
            </a:r>
            <a:endParaRPr lang="ru-RU" sz="14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algn="ctr"/>
            <a:endParaRPr lang="ru-RU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39552" y="3717032"/>
            <a:ext cx="2520280" cy="288032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4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Муниципальные программы Криворожского сельского поселения Миллеровского района</a:t>
            </a:r>
            <a:endParaRPr lang="ru-RU" sz="1400" b="1" i="1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084168" y="3717032"/>
            <a:ext cx="2520280" cy="288032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Проект областного закона «Об областном бюджете на 2021 год и на плановый период 2022 и 2023 годов»</a:t>
            </a:r>
            <a:endParaRPr lang="ru-RU" sz="1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Двойная стрелка влево/вправо 15"/>
          <p:cNvSpPr/>
          <p:nvPr/>
        </p:nvSpPr>
        <p:spPr>
          <a:xfrm>
            <a:off x="107504" y="2924944"/>
            <a:ext cx="9036496" cy="1296144"/>
          </a:xfrm>
          <a:prstGeom prst="left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ru-RU" sz="20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Основа </a:t>
            </a:r>
            <a:r>
              <a:rPr lang="ru-RU" sz="20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формирования проекта </a:t>
            </a:r>
            <a:r>
              <a:rPr lang="ru-RU" sz="20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бюджета  Криворожского сельского поселения Миллеровского района</a:t>
            </a:r>
            <a:br>
              <a:rPr lang="ru-RU" sz="20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</a:br>
            <a:r>
              <a:rPr lang="ru-RU" sz="20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на 2020 год и на плановый период 2021 и 2022годов</a:t>
            </a:r>
          </a:p>
          <a:p>
            <a:endParaRPr lang="ru-RU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>
          <a:xfrm>
            <a:off x="8208288" y="0"/>
            <a:ext cx="935712" cy="354894"/>
          </a:xfrm>
        </p:spPr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251520" y="548680"/>
            <a:ext cx="85689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Особенности</a:t>
            </a:r>
            <a:r>
              <a:rPr lang="ru-RU" sz="1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53D2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составления </a:t>
            </a:r>
            <a:r>
              <a:rPr lang="ru-RU" sz="1600" b="1" dirty="0" smtClean="0">
                <a:solidFill>
                  <a:srgbClr val="53D2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проекта </a:t>
            </a:r>
            <a: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бюджета Криворожского сельского поселения Миллеровского района </a:t>
            </a:r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2021 год и на плановый период 2022 и 2023 годов</a:t>
            </a:r>
            <a:endParaRPr lang="ru-RU" sz="16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l" rotWithShape="0">
                  <a:schemeClr val="tx1">
                    <a:lumMod val="95000"/>
                    <a:lumOff val="5000"/>
                  </a:schemeClr>
                </a:outerShdw>
              </a:effectLst>
            </a:endParaRPr>
          </a:p>
        </p:txBody>
      </p:sp>
      <p:sp>
        <p:nvSpPr>
          <p:cNvPr id="25" name="Rectangle 10"/>
          <p:cNvSpPr>
            <a:spLocks noChangeArrowheads="1"/>
          </p:cNvSpPr>
          <p:nvPr/>
        </p:nvSpPr>
        <p:spPr bwMode="gray">
          <a:xfrm>
            <a:off x="-252536" y="1484784"/>
            <a:ext cx="8424936" cy="648072"/>
          </a:xfrm>
          <a:prstGeom prst="rect">
            <a:avLst/>
          </a:prstGeom>
          <a:gradFill rotWithShape="1">
            <a:gsLst>
              <a:gs pos="0">
                <a:srgbClr val="93B1FD">
                  <a:gamma/>
                  <a:tint val="0"/>
                  <a:invGamma/>
                  <a:alpha val="0"/>
                </a:srgbClr>
              </a:gs>
              <a:gs pos="100000">
                <a:srgbClr val="93B1FD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2" name="Rectangle 17"/>
          <p:cNvSpPr>
            <a:spLocks noChangeArrowheads="1"/>
          </p:cNvSpPr>
          <p:nvPr/>
        </p:nvSpPr>
        <p:spPr bwMode="gray">
          <a:xfrm>
            <a:off x="0" y="2204864"/>
            <a:ext cx="7380312" cy="936104"/>
          </a:xfrm>
          <a:prstGeom prst="rect">
            <a:avLst/>
          </a:prstGeom>
          <a:gradFill rotWithShape="1">
            <a:gsLst>
              <a:gs pos="0">
                <a:srgbClr val="99CC00">
                  <a:gamma/>
                  <a:tint val="0"/>
                  <a:invGamma/>
                  <a:alpha val="0"/>
                </a:srgbClr>
              </a:gs>
              <a:gs pos="100000">
                <a:srgbClr val="99CC00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r>
              <a:rPr lang="ru-RU" dirty="0" smtClean="0"/>
              <a:t> </a:t>
            </a:r>
            <a:endParaRPr lang="en-US" dirty="0"/>
          </a:p>
        </p:txBody>
      </p:sp>
      <p:sp>
        <p:nvSpPr>
          <p:cNvPr id="38" name="Text Box 32"/>
          <p:cNvSpPr txBox="1">
            <a:spLocks noChangeArrowheads="1"/>
          </p:cNvSpPr>
          <p:nvPr/>
        </p:nvSpPr>
        <p:spPr bwMode="auto">
          <a:xfrm>
            <a:off x="539552" y="2132856"/>
            <a:ext cx="684076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Уточнение объема безвозмездных поступлений ко 2-му чтению бюджета в соответствии с проекта областного закона «Об областном бюджете на 2021 год и на плановый период 2022 и 2023 годов»</a:t>
            </a:r>
          </a:p>
        </p:txBody>
      </p:sp>
      <p:sp>
        <p:nvSpPr>
          <p:cNvPr id="39" name="Rectangle 4"/>
          <p:cNvSpPr>
            <a:spLocks noChangeArrowheads="1"/>
          </p:cNvSpPr>
          <p:nvPr/>
        </p:nvSpPr>
        <p:spPr bwMode="gray">
          <a:xfrm>
            <a:off x="0" y="3143248"/>
            <a:ext cx="7704856" cy="1217866"/>
          </a:xfrm>
          <a:prstGeom prst="rect">
            <a:avLst/>
          </a:prstGeom>
          <a:gradFill rotWithShape="1">
            <a:gsLst>
              <a:gs pos="0">
                <a:srgbClr val="FF9900">
                  <a:gamma/>
                  <a:tint val="0"/>
                  <a:invGamma/>
                  <a:alpha val="0"/>
                </a:srgbClr>
              </a:gs>
              <a:gs pos="100000">
                <a:srgbClr val="FF9900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33" name="Picture 5" descr="Безымянный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539370" y="188640"/>
            <a:ext cx="218454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TextBox 33"/>
          <p:cNvSpPr txBox="1"/>
          <p:nvPr/>
        </p:nvSpPr>
        <p:spPr>
          <a:xfrm>
            <a:off x="5796136" y="260648"/>
            <a:ext cx="29523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Криворожского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Номер слайда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35" name="Text Box 31"/>
          <p:cNvSpPr txBox="1">
            <a:spLocks noChangeArrowheads="1"/>
          </p:cNvSpPr>
          <p:nvPr/>
        </p:nvSpPr>
        <p:spPr bwMode="auto">
          <a:xfrm>
            <a:off x="539552" y="1484784"/>
            <a:ext cx="698477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Доходы бюджета сформированы с учетом изменений, внесенных в бюджетное и налоговое законодательство</a:t>
            </a:r>
          </a:p>
        </p:txBody>
      </p:sp>
      <p:pic>
        <p:nvPicPr>
          <p:cNvPr id="31" name="Рисунок 30" descr="37816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8148" y="1214422"/>
            <a:ext cx="1152128" cy="864097"/>
          </a:xfrm>
          <a:prstGeom prst="rect">
            <a:avLst/>
          </a:prstGeom>
        </p:spPr>
      </p:pic>
      <p:pic>
        <p:nvPicPr>
          <p:cNvPr id="46" name="Рисунок 45" descr="37816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75849" y="2143116"/>
            <a:ext cx="1368151" cy="1152128"/>
          </a:xfrm>
          <a:prstGeom prst="rect">
            <a:avLst/>
          </a:prstGeom>
        </p:spPr>
      </p:pic>
      <p:pic>
        <p:nvPicPr>
          <p:cNvPr id="47" name="Рисунок 46" descr="378168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01024" y="3500438"/>
            <a:ext cx="936104" cy="576064"/>
          </a:xfrm>
          <a:prstGeom prst="rect">
            <a:avLst/>
          </a:prstGeom>
        </p:spPr>
      </p:pic>
      <p:pic>
        <p:nvPicPr>
          <p:cNvPr id="48" name="Рисунок 47" descr="378168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919865" y="4286256"/>
            <a:ext cx="1224135" cy="936104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00034" y="3214686"/>
            <a:ext cx="71305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Параметры бюджета сформированы в соответствии с Планом мероприятий по росту доходного потенциала Криворожского сельского поселения, Плана мероприятий по оптимизации расходов Криворожского сельского поселения</a:t>
            </a:r>
            <a:endParaRPr lang="en-US" sz="16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28596" y="4357694"/>
            <a:ext cx="7488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Соблюдение условий в соответствии с заключенными соглашениями по предоставлению из областного бюджета дотаций на выравнивание бюджетной обеспеченности и бюджетных кредитов </a:t>
            </a:r>
            <a:endParaRPr lang="en-US" sz="16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  <a:alpha val="48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908720"/>
            <a:ext cx="9144000" cy="432048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направления бюджетной и налоговой политики Миллеровского района на 2021-2023 годы </a:t>
            </a: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5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5" descr="Безымянный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539371" y="188640"/>
            <a:ext cx="218454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796136" y="260648"/>
            <a:ext cx="29523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Криворожского сельского 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259632" y="1412776"/>
            <a:ext cx="6480720" cy="9144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99FF66"/>
                </a:solidFill>
                <a:latin typeface="Monotype Corsiva" pitchFamily="66" charset="0"/>
              </a:rPr>
              <a:t>Утверждены постановлением Администрации Криворожского сельского поселения от 26.1 0.2020 №103</a:t>
            </a:r>
            <a:endParaRPr lang="ru-RU" sz="2400" b="1" dirty="0">
              <a:solidFill>
                <a:srgbClr val="99FF66"/>
              </a:solidFill>
              <a:latin typeface="Monotype Corsiva" pitchFamily="66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79512" y="2636912"/>
            <a:ext cx="2808312" cy="144016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FFFF00"/>
                </a:solidFill>
              </a:rPr>
              <a:t>Стратегия </a:t>
            </a:r>
            <a:r>
              <a:rPr lang="ru-RU" sz="1400" b="1" dirty="0" smtClean="0">
                <a:solidFill>
                  <a:srgbClr val="FFFF00"/>
                </a:solidFill>
              </a:rPr>
              <a:t>социально-экономического развития Криворожского сельского поселения на период до 2024 года</a:t>
            </a:r>
            <a:endParaRPr lang="ru-RU" sz="1400" b="1" dirty="0">
              <a:solidFill>
                <a:srgbClr val="FFFF00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860032" y="2420888"/>
            <a:ext cx="3960440" cy="2016224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6213" indent="-176213">
              <a:buFont typeface="Arial" pitchFamily="34" charset="0"/>
              <a:buChar char="•"/>
            </a:pPr>
            <a:r>
              <a:rPr lang="ru-RU" b="1" dirty="0" smtClean="0"/>
              <a:t>  </a:t>
            </a:r>
            <a:r>
              <a:rPr lang="ru-RU" b="1" dirty="0" smtClean="0">
                <a:solidFill>
                  <a:srgbClr val="FF0000"/>
                </a:solidFill>
              </a:rPr>
              <a:t>Сбалансированность бюджета Криворожского сельского поселения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ru-RU" b="1" dirty="0" smtClean="0"/>
              <a:t>  </a:t>
            </a:r>
            <a:r>
              <a:rPr lang="ru-RU" b="1" dirty="0" smtClean="0">
                <a:solidFill>
                  <a:srgbClr val="FFFF00"/>
                </a:solidFill>
              </a:rPr>
              <a:t>Устойчивость бюджетной системы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15" name="Стрелка вправо 14"/>
          <p:cNvSpPr/>
          <p:nvPr/>
        </p:nvSpPr>
        <p:spPr>
          <a:xfrm>
            <a:off x="3059832" y="2780928"/>
            <a:ext cx="1872208" cy="1152128"/>
          </a:xfrm>
          <a:prstGeom prst="rightArrow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0000"/>
                </a:solidFill>
                <a:latin typeface="Constantia" pitchFamily="18" charset="0"/>
              </a:rPr>
              <a:t>Приоритетные цели</a:t>
            </a:r>
            <a:endParaRPr lang="ru-RU" sz="1400" dirty="0">
              <a:solidFill>
                <a:srgbClr val="FF0000"/>
              </a:solidFill>
              <a:latin typeface="Constantia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95536" y="4869160"/>
            <a:ext cx="8136904" cy="17281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2075" indent="-92075">
              <a:buFont typeface="Arial" pitchFamily="34" charset="0"/>
              <a:buChar char="•"/>
            </a:pPr>
            <a:r>
              <a:rPr lang="ru-RU" b="1" i="1" dirty="0" smtClean="0">
                <a:solidFill>
                  <a:srgbClr val="00B0F0"/>
                </a:solidFill>
              </a:rPr>
              <a:t>Реализация Указов Президента РФ</a:t>
            </a:r>
          </a:p>
          <a:p>
            <a:pPr marL="92075" indent="-92075">
              <a:buFont typeface="Arial" pitchFamily="34" charset="0"/>
              <a:buChar char="•"/>
            </a:pP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Достижение целей социально-экономического развития Миллеровского района</a:t>
            </a:r>
            <a:endParaRPr lang="ru-RU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71472" y="4500570"/>
            <a:ext cx="5472608" cy="576064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Ключевые задачи</a:t>
            </a:r>
            <a:endParaRPr lang="ru-RU" sz="28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2058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908720"/>
            <a:ext cx="9144000" cy="432048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  <a:cs typeface="Times New Roman" pitchFamily="18" charset="0"/>
              </a:rPr>
              <a:t>Основные приоритеты Криворожского сельского поселения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  <a:cs typeface="Times New Roman" pitchFamily="18" charset="0"/>
              </a:rPr>
            </a:br>
            <a:endParaRPr lang="ru-RU" sz="3200" b="1" dirty="0">
              <a:solidFill>
                <a:srgbClr val="FF000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5" name="Picture 5" descr="Безымянны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188640"/>
            <a:ext cx="280988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796136" y="260648"/>
            <a:ext cx="284321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Криворожского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graphicFrame>
        <p:nvGraphicFramePr>
          <p:cNvPr id="11" name="Схема 10"/>
          <p:cNvGraphicFramePr/>
          <p:nvPr/>
        </p:nvGraphicFramePr>
        <p:xfrm>
          <a:off x="0" y="3501008"/>
          <a:ext cx="9144000" cy="2911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0" y="2852936"/>
            <a:ext cx="9144000" cy="43204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normalizeH="0" baseline="0" noProof="0" dirty="0" smtClean="0">
                <a:ln w="1905"/>
                <a:solidFill>
                  <a:schemeClr val="accent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Пути реализации бюджетной политики</a:t>
            </a:r>
            <a:endParaRPr kumimoji="0" lang="ru-RU" sz="3200" b="1" i="0" u="none" strike="noStrike" kern="1200" normalizeH="0" baseline="0" noProof="0" dirty="0">
              <a:ln w="1905"/>
              <a:solidFill>
                <a:schemeClr val="accent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43608" y="1628800"/>
            <a:ext cx="7416824" cy="9144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</a:rPr>
              <a:t>Обеспечение социального благополучия населения</a:t>
            </a:r>
            <a:endParaRPr lang="ru-RU" sz="2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2058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2E0CA-C96C-438D-A70A-838A9D6F490E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pic>
        <p:nvPicPr>
          <p:cNvPr id="6" name="Picture 5" descr="Безымянный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539371" y="188640"/>
            <a:ext cx="218454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796136" y="260648"/>
            <a:ext cx="29523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Криворожского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0" name="Схема 29"/>
          <p:cNvGraphicFramePr/>
          <p:nvPr/>
        </p:nvGraphicFramePr>
        <p:xfrm>
          <a:off x="107504" y="1484784"/>
          <a:ext cx="9036496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0" y="692696"/>
            <a:ext cx="9144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+mj-lt"/>
              </a:rPr>
              <a:t>Меры, принимаемые для обеспечения сбалансированности </a:t>
            </a:r>
            <a:r>
              <a:rPr lang="ru-RU" sz="16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+mj-lt"/>
              </a:rPr>
              <a:t>проекта  </a:t>
            </a:r>
            <a:r>
              <a:rPr lang="ru-RU" sz="16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+mj-lt"/>
              </a:rPr>
              <a:t>бюджета Криворожского сельского поселения Миллеровского района </a:t>
            </a:r>
            <a:endParaRPr lang="ru-RU" sz="16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+mj-lt"/>
              <a:cs typeface="+mn-cs"/>
            </a:endParaRPr>
          </a:p>
        </p:txBody>
      </p:sp>
      <p:pic>
        <p:nvPicPr>
          <p:cNvPr id="9" name="Рисунок 8" descr="800px-Checkbox-red.svg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23528" y="1988840"/>
            <a:ext cx="675694" cy="450181"/>
          </a:xfrm>
          <a:prstGeom prst="rect">
            <a:avLst/>
          </a:prstGeom>
        </p:spPr>
      </p:pic>
      <p:pic>
        <p:nvPicPr>
          <p:cNvPr id="10" name="Рисунок 9" descr="800px-Checkbox-red.svg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23528" y="3284984"/>
            <a:ext cx="675694" cy="450181"/>
          </a:xfrm>
          <a:prstGeom prst="rect">
            <a:avLst/>
          </a:prstGeom>
        </p:spPr>
      </p:pic>
      <p:pic>
        <p:nvPicPr>
          <p:cNvPr id="12" name="Рисунок 11" descr="800px-Checkbox-red.svg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23528" y="5877272"/>
            <a:ext cx="675694" cy="4501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K:\425\БЮДЖЕТ 2016-2018\Публичные слушания\Картинки\карта 2.jpg"/>
          <p:cNvPicPr>
            <a:picLocks noChangeAspect="1" noChangeArrowheads="1"/>
          </p:cNvPicPr>
          <p:nvPr/>
        </p:nvPicPr>
        <p:blipFill>
          <a:blip r:embed="rId2" cstate="print">
            <a:lum bright="10000" contrast="-30000"/>
          </a:blip>
          <a:srcRect/>
          <a:stretch>
            <a:fillRect/>
          </a:stretch>
        </p:blipFill>
        <p:spPr bwMode="auto">
          <a:xfrm>
            <a:off x="3735001" y="692696"/>
            <a:ext cx="5157479" cy="6165304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92696"/>
            <a:ext cx="9036496" cy="792088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Основные характеристики проекта </a:t>
            </a:r>
            <a:r>
              <a:rPr lang="ru-RU" sz="2000" b="1" dirty="0" smtClean="0">
                <a:solidFill>
                  <a:srgbClr val="99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бюджета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Криворожского сельского поселения Миллеровского </a:t>
            </a:r>
            <a:r>
              <a:rPr 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района на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2021 год и на плановый период 2022 и 2023 годов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5" name="Picture 5" descr="Безымянный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539371" y="188640"/>
            <a:ext cx="218454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796136" y="260648"/>
            <a:ext cx="30243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Адмимнистрация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Криворожского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251520" y="980728"/>
            <a:ext cx="12241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467546" y="1772816"/>
          <a:ext cx="8280919" cy="4769462"/>
        </p:xfrm>
        <a:graphic>
          <a:graphicData uri="http://schemas.openxmlformats.org/drawingml/2006/table">
            <a:tbl>
              <a:tblPr/>
              <a:tblGrid>
                <a:gridCol w="2571850"/>
                <a:gridCol w="2095581"/>
                <a:gridCol w="1739011"/>
                <a:gridCol w="1874477"/>
              </a:tblGrid>
              <a:tr h="903502">
                <a:tc>
                  <a:txBody>
                    <a:bodyPr/>
                    <a:lstStyle/>
                    <a:p>
                      <a:pPr indent="-68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Показатель</a:t>
                      </a:r>
                      <a:endParaRPr lang="ru-RU" sz="1800" dirty="0">
                        <a:solidFill>
                          <a:srgbClr val="0070C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Проект</a:t>
                      </a:r>
                      <a:r>
                        <a:rPr lang="ru-RU" sz="1800" b="1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б</a:t>
                      </a: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юджет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2021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Проект</a:t>
                      </a:r>
                      <a:r>
                        <a:rPr lang="ru-RU" sz="1800" b="1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б</a:t>
                      </a: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юджет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2022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Проект</a:t>
                      </a:r>
                      <a:r>
                        <a:rPr lang="ru-RU" sz="1800" b="1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б</a:t>
                      </a: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юджет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2023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438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</a:t>
                      </a: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Доходы, всего</a:t>
                      </a:r>
                      <a:endParaRPr lang="ru-RU" sz="200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20336,9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11603,6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11505,0</a:t>
                      </a:r>
                      <a:endParaRPr kumimoji="0" lang="ru-RU" sz="2000" b="1" kern="120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332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b="1" i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Налоговые</a:t>
                      </a:r>
                      <a:r>
                        <a:rPr lang="ru-RU" sz="2000" b="1" i="1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и неналоговые доходы</a:t>
                      </a:r>
                      <a:endParaRPr lang="ru-RU" sz="2000" b="1" i="1" dirty="0"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7696,6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7837,3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7958,7</a:t>
                      </a:r>
                      <a:endParaRPr kumimoji="0" lang="ru-RU" sz="2000" b="1" kern="120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065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b="1" i="1" dirty="0" smtClean="0">
                          <a:solidFill>
                            <a:srgbClr val="95358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Безвозмездные поступления</a:t>
                      </a:r>
                      <a:endParaRPr lang="ru-RU" sz="2000" b="1" i="1" dirty="0">
                        <a:solidFill>
                          <a:srgbClr val="95358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95358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12640,3</a:t>
                      </a:r>
                      <a:endParaRPr kumimoji="0" lang="ru-RU" sz="2000" b="1" kern="1200" dirty="0">
                        <a:solidFill>
                          <a:srgbClr val="95358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95358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3766,3</a:t>
                      </a:r>
                      <a:endParaRPr kumimoji="0" lang="ru-RU" sz="2000" b="1" kern="1200" dirty="0">
                        <a:solidFill>
                          <a:srgbClr val="95358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95358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3546,3</a:t>
                      </a:r>
                      <a:endParaRPr kumimoji="0" lang="ru-RU" sz="2000" b="1" kern="1200" dirty="0">
                        <a:solidFill>
                          <a:srgbClr val="95358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799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II</a:t>
                      </a:r>
                      <a:r>
                        <a:rPr lang="ru-RU" sz="2000" b="1" dirty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Расходы, всего</a:t>
                      </a:r>
                      <a:endParaRPr lang="ru-RU" sz="20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20336,9</a:t>
                      </a:r>
                      <a:endParaRPr kumimoji="0" lang="ru-RU" sz="2000" b="1" kern="12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11710,2</a:t>
                      </a:r>
                      <a:endParaRPr kumimoji="0" lang="ru-RU" sz="2000" b="1" kern="12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11718,6</a:t>
                      </a:r>
                      <a:endParaRPr kumimoji="0" lang="ru-RU" sz="2000" b="1" kern="12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266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III</a:t>
                      </a:r>
                      <a:r>
                        <a:rPr lang="ru-RU" sz="20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</a:t>
                      </a:r>
                      <a:r>
                        <a:rPr lang="ru-RU" sz="20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Дефицит,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Профицит</a:t>
                      </a:r>
                      <a:endParaRPr lang="ru-RU" sz="20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2000" b="1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-106,6</a:t>
                      </a:r>
                      <a:endParaRPr kumimoji="0" lang="ru-RU" sz="2000" b="1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-213,6</a:t>
                      </a:r>
                      <a:endParaRPr kumimoji="0" lang="ru-RU" sz="2000" b="1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7524328" y="1556792"/>
            <a:ext cx="129614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ru-RU" sz="1200" b="1" dirty="0" smtClean="0">
                <a:solidFill>
                  <a:prstClr val="black"/>
                </a:solidFill>
              </a:rPr>
              <a:t>тыс. </a:t>
            </a:r>
            <a:r>
              <a:rPr lang="ru-RU" sz="120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7429520" y="0"/>
            <a:ext cx="762000" cy="365760"/>
          </a:xfrm>
        </p:spPr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K:\425\БЮДЖЕТ 2016-2018\Публичные слушания\Картинки\карта 2.jpg"/>
          <p:cNvPicPr>
            <a:picLocks noChangeAspect="1" noChangeArrowheads="1"/>
          </p:cNvPicPr>
          <p:nvPr/>
        </p:nvPicPr>
        <p:blipFill>
          <a:blip r:embed="rId2" cstate="print">
            <a:lum bright="11000" contrast="8000"/>
          </a:blip>
          <a:srcRect/>
          <a:stretch>
            <a:fillRect/>
          </a:stretch>
        </p:blipFill>
        <p:spPr bwMode="auto">
          <a:xfrm>
            <a:off x="3735001" y="620688"/>
            <a:ext cx="5157479" cy="6237312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792088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</a:t>
            </a:r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характеристики проекта 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бюджета Криворожского сельского поселения Миллеровского района </a:t>
            </a:r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2021-2023 годы</a:t>
            </a:r>
            <a:endParaRPr lang="ru-RU" sz="2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5" descr="Безымянный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539371" y="188640"/>
            <a:ext cx="218454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796136" y="260648"/>
            <a:ext cx="29523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Криворожского сельского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поселенияа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251520" y="980728"/>
            <a:ext cx="12241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285720" y="1772816"/>
          <a:ext cx="8571261" cy="4978869"/>
        </p:xfrm>
        <a:graphic>
          <a:graphicData uri="http://schemas.openxmlformats.org/drawingml/2006/table">
            <a:tbl>
              <a:tblPr/>
              <a:tblGrid>
                <a:gridCol w="2378574"/>
                <a:gridCol w="2088232"/>
                <a:gridCol w="1850937"/>
                <a:gridCol w="2253518"/>
              </a:tblGrid>
              <a:tr h="320258">
                <a:tc rowSpan="2">
                  <a:txBody>
                    <a:bodyPr/>
                    <a:lstStyle/>
                    <a:p>
                      <a:pPr indent="-68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Показатель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B0F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Бюджет</a:t>
                      </a:r>
                      <a:r>
                        <a:rPr kumimoji="0" lang="ru-RU" sz="1600" b="1" kern="1200" baseline="0" dirty="0" smtClean="0">
                          <a:solidFill>
                            <a:srgbClr val="00B0F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Криворожского сельского поселения</a:t>
                      </a:r>
                      <a:endParaRPr kumimoji="0" lang="ru-RU" sz="1600" b="1" kern="1200" dirty="0">
                        <a:solidFill>
                          <a:srgbClr val="00B0F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43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2021 год</a:t>
                      </a:r>
                      <a:endParaRPr kumimoji="0" lang="ru-RU" sz="16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2022 год</a:t>
                      </a: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2023 год</a:t>
                      </a: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345">
                <a:tc>
                  <a:txBody>
                    <a:bodyPr/>
                    <a:lstStyle/>
                    <a:p>
                      <a:pPr marL="400050" indent="-400050" algn="l">
                        <a:spcAft>
                          <a:spcPts val="0"/>
                        </a:spcAft>
                        <a:buAutoNum type="romanUcPeriod"/>
                      </a:pP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Доходы</a:t>
                      </a:r>
                      <a:r>
                        <a:rPr lang="ru-RU" sz="1800" b="1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всего</a:t>
                      </a:r>
                    </a:p>
                    <a:p>
                      <a:pPr marL="400050" indent="-400050" algn="l">
                        <a:spcAft>
                          <a:spcPts val="0"/>
                        </a:spcAft>
                        <a:buAutoNum type="romanUcPeriod"/>
                      </a:pPr>
                      <a:endParaRPr lang="ru-RU" sz="1800" dirty="0">
                        <a:solidFill>
                          <a:srgbClr val="0070C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20336,9</a:t>
                      </a:r>
                      <a:endParaRPr kumimoji="0" lang="ru-RU" sz="1800" b="1" kern="12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11603,6</a:t>
                      </a:r>
                      <a:endParaRPr kumimoji="0" lang="ru-RU" sz="1800" b="1" kern="12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10505,0</a:t>
                      </a:r>
                      <a:endParaRPr kumimoji="0" lang="ru-RU" sz="1800" b="1" kern="12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52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из них: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endParaRPr kumimoji="0" lang="ru-RU" sz="18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endParaRPr kumimoji="0" lang="ru-RU" sz="18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endParaRPr kumimoji="0" lang="ru-RU" sz="18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36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Налоговые и неналоговые доходы</a:t>
                      </a:r>
                      <a:endParaRPr lang="ru-RU" sz="1600" b="1" dirty="0">
                        <a:solidFill>
                          <a:srgbClr val="00B05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7696,6</a:t>
                      </a:r>
                      <a:endParaRPr kumimoji="0" lang="ru-RU" sz="16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7837,3</a:t>
                      </a:r>
                      <a:endParaRPr kumimoji="0" lang="ru-RU" sz="16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7958,7</a:t>
                      </a:r>
                      <a:endParaRPr kumimoji="0" lang="ru-RU" sz="16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711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Безвозмездные поступления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12640,3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3766,3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3546,1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59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дотация</a:t>
                      </a:r>
                      <a:endParaRPr lang="ru-RU" sz="1600" b="1" i="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4131,4</a:t>
                      </a:r>
                      <a:endParaRPr kumimoji="0" lang="ru-RU" sz="1600" b="1" i="0" kern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3546,1</a:t>
                      </a:r>
                      <a:endParaRPr kumimoji="0" lang="ru-RU" sz="1600" b="1" i="0" kern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3546,1</a:t>
                      </a:r>
                      <a:endParaRPr kumimoji="0" lang="ru-RU" sz="1600" b="1" i="0" kern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59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solidFill>
                            <a:srgbClr val="00B0F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субсидии</a:t>
                      </a:r>
                      <a:endParaRPr lang="ru-RU" sz="1600" b="1" i="0" dirty="0">
                        <a:solidFill>
                          <a:srgbClr val="00B0F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00B0F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1600" b="1" i="0" kern="1200" dirty="0">
                        <a:solidFill>
                          <a:srgbClr val="00B0F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00B0F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1600" b="1" i="0" kern="1200" dirty="0">
                        <a:solidFill>
                          <a:srgbClr val="00B0F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00B0F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1600" b="1" i="0" kern="1200" dirty="0">
                        <a:solidFill>
                          <a:srgbClr val="00B0F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59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субвенции</a:t>
                      </a:r>
                      <a:endParaRPr lang="ru-RU" sz="1600" b="1" i="0" dirty="0"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203,5</a:t>
                      </a:r>
                      <a:endParaRPr kumimoji="0" lang="ru-RU" sz="1600" b="1" i="0" kern="12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220,2</a:t>
                      </a:r>
                      <a:endParaRPr kumimoji="0" lang="ru-RU" sz="1600" b="1" i="0" kern="12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220,0</a:t>
                      </a:r>
                      <a:endParaRPr kumimoji="0" lang="ru-RU" sz="1600" b="1" i="0" kern="12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59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иные межбюджетные трансферты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8301,4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56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II</a:t>
                      </a:r>
                      <a:r>
                        <a:rPr lang="ru-RU" sz="18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Расходы, </a:t>
                      </a: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всего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C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20336,9</a:t>
                      </a:r>
                      <a:endParaRPr kumimoji="0" lang="ru-RU" sz="1800" b="1" kern="1200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11710,2</a:t>
                      </a:r>
                      <a:endParaRPr kumimoji="0" lang="ru-RU" sz="1800" b="1" kern="1200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11718,6</a:t>
                      </a:r>
                      <a:endParaRPr kumimoji="0" lang="ru-RU" sz="1800" b="1" kern="1200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26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III</a:t>
                      </a:r>
                      <a:r>
                        <a:rPr lang="ru-RU" sz="1800" b="1" dirty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</a:t>
                      </a:r>
                      <a:r>
                        <a:rPr lang="ru-RU" sz="1800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Дефицит, Профицит</a:t>
                      </a:r>
                      <a:endParaRPr lang="ru-RU" sz="18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baseline="0" dirty="0" smtClean="0"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baseline="0" dirty="0" smtClean="0"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-106,6</a:t>
                      </a:r>
                      <a:endParaRPr kumimoji="0" lang="ru-RU" sz="1800" b="1" kern="1200" baseline="0" dirty="0"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-213,6</a:t>
                      </a:r>
                      <a:endParaRPr kumimoji="0" lang="ru-RU" sz="1800" b="1" kern="1200" dirty="0"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7524328" y="1628800"/>
            <a:ext cx="1296145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ru-RU" sz="1050" b="1" dirty="0" smtClean="0">
                <a:solidFill>
                  <a:prstClr val="black"/>
                </a:solidFill>
              </a:rPr>
              <a:t>Тыс. </a:t>
            </a:r>
            <a:r>
              <a:rPr lang="ru-RU" sz="105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7643834" y="0"/>
            <a:ext cx="762000" cy="366712"/>
          </a:xfrm>
        </p:spPr>
        <p:txBody>
          <a:bodyPr/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0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692696"/>
            <a:ext cx="9144000" cy="504056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Основные </a:t>
            </a: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параметры проекта </a:t>
            </a:r>
            <a:r>
              <a:rPr lang="ru-RU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бюджета Криворожского сельского поселения Миллеровского района</a:t>
            </a: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sz="2500" b="1" dirty="0" smtClean="0">
                <a:solidFill>
                  <a:srgbClr val="1FD15A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на 2021 год</a:t>
            </a:r>
          </a:p>
        </p:txBody>
      </p:sp>
      <p:pic>
        <p:nvPicPr>
          <p:cNvPr id="12295" name="Picture 5" descr="Безымянный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539371" y="188640"/>
            <a:ext cx="218454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796136" y="260648"/>
            <a:ext cx="3096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Криворожского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4" name="Схема 13"/>
          <p:cNvGraphicFramePr/>
          <p:nvPr/>
        </p:nvGraphicFramePr>
        <p:xfrm>
          <a:off x="323528" y="1772816"/>
          <a:ext cx="3816424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5" name="Схема 14"/>
          <p:cNvGraphicFramePr/>
          <p:nvPr/>
        </p:nvGraphicFramePr>
        <p:xfrm>
          <a:off x="5220072" y="1772816"/>
          <a:ext cx="3672408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6" name="Text Box 20"/>
          <p:cNvSpPr txBox="1">
            <a:spLocks noChangeArrowheads="1"/>
          </p:cNvSpPr>
          <p:nvPr/>
        </p:nvSpPr>
        <p:spPr bwMode="auto">
          <a:xfrm>
            <a:off x="971600" y="1196752"/>
            <a:ext cx="237626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Arial" pitchFamily="34" charset="0"/>
                <a:cs typeface="Arial" pitchFamily="34" charset="0"/>
              </a:rPr>
              <a:t>Доходы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бюджета</a:t>
            </a:r>
          </a:p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20336,9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 Box 20"/>
          <p:cNvSpPr txBox="1">
            <a:spLocks noChangeArrowheads="1"/>
          </p:cNvSpPr>
          <p:nvPr/>
        </p:nvSpPr>
        <p:spPr bwMode="auto">
          <a:xfrm>
            <a:off x="5868144" y="1196752"/>
            <a:ext cx="2664296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7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Расходы бюджета </a:t>
            </a:r>
          </a:p>
          <a:p>
            <a:pPr algn="ctr"/>
            <a:r>
              <a:rPr lang="ru-RU" sz="17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20336,9</a:t>
            </a:r>
            <a:endParaRPr lang="ru-RU" sz="17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8028384" y="1556792"/>
            <a:ext cx="1547813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050" b="1" dirty="0" smtClean="0">
                <a:solidFill>
                  <a:prstClr val="black"/>
                </a:solidFill>
              </a:rPr>
              <a:t>тыс. </a:t>
            </a:r>
            <a:r>
              <a:rPr lang="ru-RU" sz="105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0195094">
  <a:themeElements>
    <a:clrScheme name="10195094 2">
      <a:dk1>
        <a:srgbClr val="464646"/>
      </a:dk1>
      <a:lt1>
        <a:srgbClr val="FFFFFF"/>
      </a:lt1>
      <a:dk2>
        <a:srgbClr val="000000"/>
      </a:dk2>
      <a:lt2>
        <a:srgbClr val="808080"/>
      </a:lt2>
      <a:accent1>
        <a:srgbClr val="F15D5F"/>
      </a:accent1>
      <a:accent2>
        <a:srgbClr val="3366FF"/>
      </a:accent2>
      <a:accent3>
        <a:srgbClr val="FFFFFF"/>
      </a:accent3>
      <a:accent4>
        <a:srgbClr val="3A3A3A"/>
      </a:accent4>
      <a:accent5>
        <a:srgbClr val="F7B6B6"/>
      </a:accent5>
      <a:accent6>
        <a:srgbClr val="2D5CE7"/>
      </a:accent6>
      <a:hlink>
        <a:srgbClr val="F15D5F"/>
      </a:hlink>
      <a:folHlink>
        <a:srgbClr val="909090"/>
      </a:folHlink>
    </a:clrScheme>
    <a:fontScheme name="1019509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195094 1">
        <a:dk1>
          <a:srgbClr val="464646"/>
        </a:dk1>
        <a:lt1>
          <a:srgbClr val="FFFFFF"/>
        </a:lt1>
        <a:dk2>
          <a:srgbClr val="000000"/>
        </a:dk2>
        <a:lt2>
          <a:srgbClr val="808080"/>
        </a:lt2>
        <a:accent1>
          <a:srgbClr val="F15D5F"/>
        </a:accent1>
        <a:accent2>
          <a:srgbClr val="333399"/>
        </a:accent2>
        <a:accent3>
          <a:srgbClr val="FFFFFF"/>
        </a:accent3>
        <a:accent4>
          <a:srgbClr val="3A3A3A"/>
        </a:accent4>
        <a:accent5>
          <a:srgbClr val="F7B6B6"/>
        </a:accent5>
        <a:accent6>
          <a:srgbClr val="2D2D8A"/>
        </a:accent6>
        <a:hlink>
          <a:srgbClr val="F15D5F"/>
        </a:hlink>
        <a:folHlink>
          <a:srgbClr val="90909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195094 2">
        <a:dk1>
          <a:srgbClr val="464646"/>
        </a:dk1>
        <a:lt1>
          <a:srgbClr val="FFFFFF"/>
        </a:lt1>
        <a:dk2>
          <a:srgbClr val="000000"/>
        </a:dk2>
        <a:lt2>
          <a:srgbClr val="808080"/>
        </a:lt2>
        <a:accent1>
          <a:srgbClr val="F15D5F"/>
        </a:accent1>
        <a:accent2>
          <a:srgbClr val="3366FF"/>
        </a:accent2>
        <a:accent3>
          <a:srgbClr val="FFFFFF"/>
        </a:accent3>
        <a:accent4>
          <a:srgbClr val="3A3A3A"/>
        </a:accent4>
        <a:accent5>
          <a:srgbClr val="F7B6B6"/>
        </a:accent5>
        <a:accent6>
          <a:srgbClr val="2D5CE7"/>
        </a:accent6>
        <a:hlink>
          <a:srgbClr val="F15D5F"/>
        </a:hlink>
        <a:folHlink>
          <a:srgbClr val="90909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9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20531</TotalTime>
  <Words>836</Words>
  <Application>Microsoft Office PowerPoint</Application>
  <PresentationFormat>Экран (4:3)</PresentationFormat>
  <Paragraphs>224</Paragraphs>
  <Slides>14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10195094</vt:lpstr>
      <vt:lpstr>Городская</vt:lpstr>
      <vt:lpstr>3_Городская</vt:lpstr>
      <vt:lpstr>4_Городская</vt:lpstr>
      <vt:lpstr>19_Городская</vt:lpstr>
      <vt:lpstr>Криворожское сельское поселение   </vt:lpstr>
      <vt:lpstr>Слайд 2</vt:lpstr>
      <vt:lpstr>Слайд 3</vt:lpstr>
      <vt:lpstr>Основные направления бюджетной и налоговой политики Миллеровского района на 2021-2023 годы  </vt:lpstr>
      <vt:lpstr>Основные приоритеты Криворожского сельского поселения </vt:lpstr>
      <vt:lpstr>Слайд 6</vt:lpstr>
      <vt:lpstr>Основные характеристики проекта бюджета Криворожского сельского поселения Миллеровского района на 2021 год и на плановый период 2022 и 2023 годов</vt:lpstr>
      <vt:lpstr>Основные характеристики проекта бюджета Криворожского сельского поселения Миллеровского района на 2021-2023 годы</vt:lpstr>
      <vt:lpstr>Основные параметры проекта бюджета Криворожского сельского поселения Миллеровского района на 2021 год</vt:lpstr>
      <vt:lpstr>  Динамика доходов проекта бюджета Криворожского сельского поселения Миллеровского района.</vt:lpstr>
      <vt:lpstr>Динамика проекта бюджета Криворожского сельского поселения Миллеровского района,                </vt:lpstr>
      <vt:lpstr>Расходы проекта бюджета Криворожского сельского поселения Миллеровского района в 2020 году 11 206,2 тыс. рублей</vt:lpstr>
      <vt:lpstr>Объемы межбюджетных трансфертов проекту бюджета Криворожского сельского поселения Миллеровского района на 2021-2023 годы 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Оглавление</dc:title>
  <dc:creator>Захарова</dc:creator>
  <cp:lastModifiedBy>Finans</cp:lastModifiedBy>
  <cp:revision>2108</cp:revision>
  <dcterms:created xsi:type="dcterms:W3CDTF">2011-10-21T12:19:44Z</dcterms:created>
  <dcterms:modified xsi:type="dcterms:W3CDTF">2020-11-18T05:47:54Z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TC101950941049</vt:lpwstr>
  </property>
</Properties>
</file>