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788" r:id="rId3"/>
    <p:sldMasterId id="2147483812" r:id="rId4"/>
    <p:sldMasterId id="2147484065" r:id="rId5"/>
  </p:sldMasterIdLst>
  <p:notesMasterIdLst>
    <p:notesMasterId r:id="rId27"/>
  </p:notesMasterIdLst>
  <p:handoutMasterIdLst>
    <p:handoutMasterId r:id="rId28"/>
  </p:handoutMasterIdLst>
  <p:sldIdLst>
    <p:sldId id="896" r:id="rId6"/>
    <p:sldId id="897" r:id="rId7"/>
    <p:sldId id="1202" r:id="rId8"/>
    <p:sldId id="1166" r:id="rId9"/>
    <p:sldId id="1204" r:id="rId10"/>
    <p:sldId id="1198" r:id="rId11"/>
    <p:sldId id="904" r:id="rId12"/>
    <p:sldId id="1201" r:id="rId13"/>
    <p:sldId id="1572" r:id="rId14"/>
    <p:sldId id="1368" r:id="rId15"/>
    <p:sldId id="1575" r:id="rId16"/>
    <p:sldId id="1502" r:id="rId17"/>
    <p:sldId id="1587" r:id="rId18"/>
    <p:sldId id="1571" r:id="rId19"/>
    <p:sldId id="1506" r:id="rId20"/>
    <p:sldId id="1519" r:id="rId21"/>
    <p:sldId id="1533" r:id="rId22"/>
    <p:sldId id="1566" r:id="rId23"/>
    <p:sldId id="1349" r:id="rId24"/>
    <p:sldId id="971" r:id="rId25"/>
    <p:sldId id="1156" r:id="rId26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FF33"/>
    <a:srgbClr val="99FF66"/>
    <a:srgbClr val="97E60A"/>
    <a:srgbClr val="7EEA9F"/>
    <a:srgbClr val="90C5D8"/>
    <a:srgbClr val="8BC2DD"/>
    <a:srgbClr val="FFCC00"/>
    <a:srgbClr val="FFFF66"/>
    <a:srgbClr val="92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5606" autoAdjust="0"/>
  </p:normalViewPr>
  <p:slideViewPr>
    <p:cSldViewPr>
      <p:cViewPr varScale="1">
        <p:scale>
          <a:sx n="67" d="100"/>
          <a:sy n="67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821044078092567E-2"/>
                  <c:y val="-0.122672657444102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8362.5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682092799506434E-2"/>
                  <c:y val="-0.1129879739616735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6195,4</a:t>
                    </a:r>
                    <a:endParaRPr lang="en-US"/>
                  </a:p>
                </c:rich>
              </c:tx>
              <c:showLegendKey val="1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989466352650779E-2"/>
                  <c:y val="-6.779278437700461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6185,9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5791,2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89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План 2016 года</c:v>
                </c:pt>
                <c:pt idx="1">
                  <c:v>План 2017 года</c:v>
                </c:pt>
                <c:pt idx="2">
                  <c:v>Проект 2018 года</c:v>
                </c:pt>
                <c:pt idx="3">
                  <c:v>Проект 2019 года</c:v>
                </c:pt>
                <c:pt idx="4">
                  <c:v>Проект 2020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8362.5</c:v>
                </c:pt>
                <c:pt idx="1">
                  <c:v>6195.4</c:v>
                </c:pt>
                <c:pt idx="2">
                  <c:v>6185.9</c:v>
                </c:pt>
                <c:pt idx="3">
                  <c:v>5791.2</c:v>
                </c:pt>
                <c:pt idx="4">
                  <c:v>5934.6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399680"/>
        <c:axId val="111401216"/>
        <c:axId val="0"/>
      </c:bar3DChart>
      <c:catAx>
        <c:axId val="11139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50" b="1" i="0" baseline="0"/>
            </a:pPr>
            <a:endParaRPr lang="ru-RU"/>
          </a:p>
        </c:txPr>
        <c:crossAx val="111401216"/>
        <c:crosses val="autoZero"/>
        <c:auto val="1"/>
        <c:lblAlgn val="ctr"/>
        <c:lblOffset val="100"/>
        <c:noMultiLvlLbl val="0"/>
      </c:catAx>
      <c:valAx>
        <c:axId val="11140121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89" baseline="0"/>
            </a:pPr>
            <a:endParaRPr lang="ru-RU"/>
          </a:p>
        </c:txPr>
        <c:crossAx val="111399680"/>
        <c:crosses val="autoZero"/>
        <c:crossBetween val="between"/>
      </c:valAx>
      <c:spPr>
        <a:noFill/>
        <a:ln w="20458">
          <a:noFill/>
        </a:ln>
      </c:spPr>
    </c:plotArea>
    <c:plotVisOnly val="1"/>
    <c:dispBlanksAs val="gap"/>
    <c:showDLblsOverMax val="0"/>
  </c:chart>
  <c:spPr>
    <a:solidFill>
      <a:srgbClr val="CCFF33"/>
    </a:solidFill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88"/>
      <c:depthPercent val="7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159467129914851E-2"/>
          <c:y val="2.1489619836780414E-2"/>
          <c:w val="0.92042929573481735"/>
          <c:h val="0.929670335079627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4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Налог на доходы  физических лиц; 14.1</a:t>
                    </a:r>
                    <a:r>
                      <a:rPr lang="ru-RU"/>
                      <a:t>; </a:t>
                    </a:r>
                    <a:r>
                      <a:rPr lang="ru-RU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31040410714599"/>
                  <c:y val="0.1036081179384793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доход; 3.3;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710833299224063"/>
                  <c:y val="-0.2020424214632847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имущество; 69.1</a:t>
                    </a:r>
                    <a:r>
                      <a:rPr lang="ru-RU" dirty="0" smtClean="0"/>
                      <a:t>; 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Неналоговые доходы</a:t>
                    </a:r>
                    <a:r>
                      <a:rPr lang="ru-RU"/>
                      <a:t>; </a:t>
                    </a:r>
                    <a:r>
                      <a:rPr lang="ru-RU" smtClean="0"/>
                      <a:t>12.4%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"/>
                  <c:y val="1.95444785136874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Остальные налоговые доходы ; </a:t>
                    </a:r>
                    <a:r>
                      <a:rPr lang="ru-RU" dirty="0" smtClean="0"/>
                      <a:t>1.1%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Неналоговые доходы</c:v>
                </c:pt>
                <c:pt idx="4">
                  <c:v>Остальные налоговые доходы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14.149921595887422</c:v>
                </c:pt>
                <c:pt idx="1">
                  <c:v>3.3188380025541959</c:v>
                </c:pt>
                <c:pt idx="2">
                  <c:v>69.097463586543597</c:v>
                </c:pt>
                <c:pt idx="3">
                  <c:v>12.418564800594902</c:v>
                </c:pt>
                <c:pt idx="4">
                  <c:v>1.0152120144198904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400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830456280782193E-3"/>
          <c:y val="0"/>
          <c:w val="0.95759099872742637"/>
          <c:h val="0.707921240679370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3269397033379E-2"/>
                  <c:y val="-6.057510298720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
2018</c:v>
                </c:pt>
                <c:pt idx="1">
                  <c:v>Проект
2019</c:v>
                </c:pt>
                <c:pt idx="2">
                  <c:v>Проект
2020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4274.3</c:v>
                </c:pt>
                <c:pt idx="1">
                  <c:v>3888.3</c:v>
                </c:pt>
                <c:pt idx="2">
                  <c:v>3986.2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434368"/>
        <c:axId val="111436160"/>
        <c:axId val="0"/>
      </c:bar3DChart>
      <c:catAx>
        <c:axId val="11143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11436160"/>
        <c:crosses val="autoZero"/>
        <c:auto val="1"/>
        <c:lblAlgn val="ctr"/>
        <c:lblOffset val="100"/>
        <c:tickMarkSkip val="20"/>
        <c:noMultiLvlLbl val="0"/>
      </c:catAx>
      <c:valAx>
        <c:axId val="111436160"/>
        <c:scaling>
          <c:orientation val="minMax"/>
          <c:min val="1000"/>
        </c:scaling>
        <c:delete val="0"/>
        <c:axPos val="l"/>
        <c:numFmt formatCode="#,##0.0" sourceLinked="1"/>
        <c:majorTickMark val="out"/>
        <c:minorTickMark val="none"/>
        <c:tickLblPos val="nextTo"/>
        <c:crossAx val="111434368"/>
        <c:crosses val="autoZero"/>
        <c:crossBetween val="between"/>
        <c:majorUnit val="1000"/>
        <c:minorUnit val="1000"/>
      </c:valAx>
      <c:spPr>
        <a:noFill/>
        <a:ln w="25405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08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570" b="1" baseline="0" dirty="0" smtClean="0">
                        <a:latin typeface="+mn-lt"/>
                        <a:cs typeface="Arial" pitchFamily="34" charset="0"/>
                      </a:rPr>
                      <a:t>46,7</a:t>
                    </a:r>
                    <a:r>
                      <a:rPr lang="ru-RU" sz="1570" baseline="0" dirty="0" smtClean="0"/>
                      <a:t>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570" b="1" baseline="0" dirty="0" smtClean="0">
                        <a:latin typeface="+mn-lt"/>
                      </a:rPr>
                      <a:t>1,7</a:t>
                    </a:r>
                    <a:r>
                      <a:rPr lang="ru-RU" sz="1570" baseline="0" dirty="0" smtClean="0"/>
                      <a:t>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570" b="1" baseline="0" dirty="0" smtClean="0">
                        <a:latin typeface="+mn-lt"/>
                      </a:rPr>
                      <a:t>41,7</a:t>
                    </a:r>
                    <a:r>
                      <a:rPr lang="ru-RU" sz="1570" baseline="0" dirty="0" smtClean="0"/>
                      <a:t>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570" b="1" baseline="0" dirty="0" smtClean="0">
                        <a:latin typeface="+mn-lt"/>
                      </a:rPr>
                      <a:t>6,7</a:t>
                    </a:r>
                    <a:r>
                      <a:rPr lang="ru-RU" sz="1570" baseline="0" dirty="0" smtClean="0"/>
                      <a:t>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570" b="1" baseline="0" dirty="0" smtClean="0">
                        <a:latin typeface="+mn-lt"/>
                      </a:rPr>
                      <a:t>1,5</a:t>
                    </a:r>
                    <a:r>
                      <a:rPr lang="ru-RU" sz="1570" baseline="0" dirty="0" smtClean="0"/>
                      <a:t>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570" b="1" baseline="0" dirty="0" smtClean="0">
                        <a:latin typeface="+mn-lt"/>
                      </a:rPr>
                      <a:t>1,3</a:t>
                    </a:r>
                    <a:r>
                      <a:rPr lang="ru-RU" sz="1570" baseline="0" dirty="0" smtClean="0"/>
                      <a:t>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570" b="1" baseline="0" dirty="0" smtClean="0">
                        <a:latin typeface="+mn-lt"/>
                        <a:cs typeface="Arial" pitchFamily="34" charset="0"/>
                      </a:rPr>
                      <a:t>0,4</a:t>
                    </a:r>
                    <a:r>
                      <a:rPr lang="ru-RU" sz="1570" baseline="0" dirty="0" smtClean="0"/>
                      <a:t>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1570" b="1" baseline="0" dirty="0" smtClean="0">
                        <a:latin typeface="+mn-lt"/>
                        <a:cs typeface="Arial" pitchFamily="34" charset="0"/>
                      </a:rPr>
                      <a:t>1</a:t>
                    </a:r>
                    <a:r>
                      <a:rPr lang="ru-RU" sz="1570" baseline="0" dirty="0" smtClean="0"/>
                      <a:t>.4%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ru-RU" sz="1570" b="1" baseline="0" dirty="0" smtClean="0">
                        <a:latin typeface="+mn-lt"/>
                        <a:cs typeface="Arial" pitchFamily="34" charset="0"/>
                      </a:rPr>
                      <a:t>1</a:t>
                    </a:r>
                    <a:r>
                      <a:rPr lang="ru-RU" sz="1570" baseline="0" dirty="0" smtClean="0">
                        <a:latin typeface="Arial" pitchFamily="34" charset="0"/>
                        <a:cs typeface="Arial" pitchFamily="34" charset="0"/>
                      </a:rPr>
                      <a:t>0</a:t>
                    </a:r>
                    <a:r>
                      <a:rPr lang="ru-RU" sz="1570" baseline="0" dirty="0" smtClean="0"/>
                      <a:t>.4%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Лист1!$A$2:$A$8</c:f>
              <c:strCache>
                <c:ptCount val="7"/>
                <c:pt idx="0">
                  <c:v>Общегосударственные расходы  4765.4</c:v>
                </c:pt>
                <c:pt idx="1">
                  <c:v> Национальная оборона 173.3</c:v>
                </c:pt>
                <c:pt idx="2">
                  <c:v>Культура. Кинематография 4256.7</c:v>
                </c:pt>
                <c:pt idx="3">
                  <c:v>Жилищно-коммунальное хозяйство  688.2</c:v>
                </c:pt>
                <c:pt idx="4">
                  <c:v>Социальная политика  155.4</c:v>
                </c:pt>
                <c:pt idx="5">
                  <c:v>Национальная безопасность и правоохранительная деятельность  32.9</c:v>
                </c:pt>
                <c:pt idx="6">
                  <c:v>Национальная экономика  128.1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4765.3999999999996</c:v>
                </c:pt>
                <c:pt idx="1">
                  <c:v>173.3</c:v>
                </c:pt>
                <c:pt idx="2">
                  <c:v>4256.7</c:v>
                </c:pt>
                <c:pt idx="3">
                  <c:v>688.2</c:v>
                </c:pt>
                <c:pt idx="4">
                  <c:v>155.4</c:v>
                </c:pt>
                <c:pt idx="5">
                  <c:v>32.9</c:v>
                </c:pt>
                <c:pt idx="6">
                  <c:v>128.1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673616579177603"/>
          <c:y val="9.0006333598127833E-2"/>
          <c:w val="0.53032370953630759"/>
          <c:h val="0.8509158669157166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bevelT h="12700"/>
          <a:contourClr>
            <a:srgbClr val="000000"/>
          </a:contourClr>
        </a:sp3d>
      </c:spPr>
    </c:floor>
    <c:sideWall>
      <c:thickness val="0"/>
      <c:spPr>
        <a:noFill/>
        <a:ln w="27068">
          <a:noFill/>
        </a:ln>
      </c:spPr>
    </c:sideWall>
    <c:backWall>
      <c:thickness val="0"/>
      <c:spPr>
        <a:noFill/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4.6397841104186668E-2"/>
          <c:y val="2.3661512357212849E-3"/>
          <c:w val="0.93616547591688859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gradFill rotWithShape="0">
              <a:gsLst>
                <a:gs pos="0">
                  <a:schemeClr val="accent4">
                    <a:lumMod val="50000"/>
                  </a:schemeClr>
                </a:gs>
                <a:gs pos="100000">
                  <a:srgbClr val="0070C0"/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srgbClr val="FFFF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prst="relaxedInset"/>
              <a:bevelB prst="relaxedInset"/>
            </a:sp3d>
          </c:spPr>
          <c:invertIfNegative val="0"/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Бюджет Криворожского сельского поселенияМиллеровского района</c:v>
                </c:pt>
              </c:strCache>
            </c:strRef>
          </c:tx>
          <c:spPr>
            <a:solidFill>
              <a:srgbClr val="97E60A"/>
            </a:soli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9132074550639191E-2"/>
                  <c:y val="-0.13950472460057867"/>
                </c:manualLayout>
              </c:layout>
              <c:tx>
                <c:rich>
                  <a:bodyPr/>
                  <a:lstStyle/>
                  <a:p>
                    <a:r>
                      <a:rPr lang="ru-RU" sz="1812" b="1" i="0" u="none" strike="noStrike" baseline="0" dirty="0" smtClean="0"/>
                      <a:t>10200,0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145564634232537E-2"/>
                  <c:y val="-0.14521510859334358"/>
                </c:manualLayout>
              </c:layout>
              <c:tx>
                <c:rich>
                  <a:bodyPr/>
                  <a:lstStyle/>
                  <a:p>
                    <a:r>
                      <a:rPr lang="ru-RU" sz="1812" b="1" i="0" u="none" strike="noStrike" baseline="0" dirty="0" smtClean="0"/>
                      <a:t>10204,9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700736955153192E-2"/>
                  <c:y val="-0.170054624101313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sz="1812" b="1" i="0" u="none" strike="noStrike" baseline="0" dirty="0" smtClean="0"/>
                      <a:t>10535,5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93471600798802E-2"/>
                  <c:y val="-0.1227053686341006"/>
                </c:manualLayout>
              </c:layout>
              <c:tx>
                <c:rich>
                  <a:bodyPr/>
                  <a:lstStyle/>
                  <a:p>
                    <a:r>
                      <a:rPr lang="ru-RU" sz="1812" b="1" i="0" u="none" strike="noStrike" baseline="0" dirty="0" smtClean="0"/>
                      <a:t>185 397,8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12" b="1" i="0" u="none" strike="noStrike" kern="1200" baseline="0">
                    <a:solidFill>
                      <a:prstClr val="black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10200</c:v>
                </c:pt>
                <c:pt idx="1">
                  <c:v>10204.9</c:v>
                </c:pt>
                <c:pt idx="2">
                  <c:v>10535.5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136649728"/>
        <c:axId val="136676096"/>
        <c:axId val="0"/>
      </c:bar3DChart>
      <c:catAx>
        <c:axId val="136649728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6676096"/>
        <c:crosses val="autoZero"/>
        <c:auto val="0"/>
        <c:lblAlgn val="ctr"/>
        <c:lblOffset val="100"/>
        <c:tickMarkSkip val="1000"/>
        <c:noMultiLvlLbl val="0"/>
      </c:catAx>
      <c:valAx>
        <c:axId val="136676096"/>
        <c:scaling>
          <c:orientation val="minMax"/>
          <c:max val="110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36649728"/>
        <c:crosses val="autoZero"/>
        <c:crossBetween val="between"/>
        <c:majorUnit val="1000"/>
      </c:valAx>
      <c:spPr>
        <a:scene3d>
          <a:camera prst="orthographicFront"/>
          <a:lightRig rig="threePt" dir="t"/>
        </a:scene3d>
        <a:sp3d prstMaterial="flat"/>
      </c:spPr>
    </c:plotArea>
    <c:legend>
      <c:legendPos val="b"/>
      <c:layout>
        <c:manualLayout>
          <c:xMode val="edge"/>
          <c:yMode val="edge"/>
          <c:x val="5.2835050457599404E-2"/>
          <c:y val="0.88192167028594093"/>
          <c:w val="0.40289467947764823"/>
          <c:h val="0.11272414118018315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5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46161537606961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046161537606961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10200</c:v>
                </c:pt>
                <c:pt idx="1">
                  <c:v>10204.9</c:v>
                </c:pt>
                <c:pt idx="2">
                  <c:v>10535.5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122"/>
        <c:shape val="box"/>
        <c:axId val="136823552"/>
        <c:axId val="136825088"/>
        <c:axId val="0"/>
      </c:bar3DChart>
      <c:catAx>
        <c:axId val="13682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825088"/>
        <c:crosses val="autoZero"/>
        <c:auto val="1"/>
        <c:lblAlgn val="ctr"/>
        <c:lblOffset val="100"/>
        <c:noMultiLvlLbl val="0"/>
      </c:catAx>
      <c:valAx>
        <c:axId val="136825088"/>
        <c:scaling>
          <c:orientation val="minMax"/>
          <c:max val="10600"/>
          <c:min val="1000"/>
        </c:scaling>
        <c:delete val="1"/>
        <c:axPos val="l"/>
        <c:numFmt formatCode="0.0" sourceLinked="1"/>
        <c:majorTickMark val="out"/>
        <c:minorTickMark val="none"/>
        <c:tickLblPos val="nextTo"/>
        <c:crossAx val="136823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20"/>
      <c:hPercent val="50"/>
      <c:rotY val="21"/>
      <c:depthPercent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92967619352525"/>
          <c:y val="0.11513632615794549"/>
          <c:w val="0.7222544717253635"/>
          <c:h val="0.7969508405964536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3320881013220753E-2"/>
                  <c:y val="-4.1764577093106194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4765,4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2.4271469836684809E-2"/>
                  <c:y val="-3.9515160549497115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4779,8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766414842796849E-3"/>
                  <c:y val="-1.8214274068449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421779719180079E-3"/>
                  <c:y val="-0.28862977147860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Sheet1!$E$1:$H$1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Sheet1!$E$2:$H$2</c:f>
              <c:numCache>
                <c:formatCode>#,##0.0</c:formatCode>
                <c:ptCount val="3"/>
                <c:pt idx="0">
                  <c:v>4765.3999999999996</c:v>
                </c:pt>
                <c:pt idx="1">
                  <c:v>4773.8999999999996</c:v>
                </c:pt>
                <c:pt idx="2">
                  <c:v>4779.8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218"/>
        <c:shape val="box"/>
        <c:axId val="138031488"/>
        <c:axId val="138033024"/>
        <c:axId val="0"/>
      </c:bar3DChart>
      <c:catAx>
        <c:axId val="13803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380330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033024"/>
        <c:scaling>
          <c:orientation val="minMax"/>
          <c:max val="5000"/>
          <c:min val="0"/>
        </c:scaling>
        <c:delete val="1"/>
        <c:axPos val="l"/>
        <c:numFmt formatCode="General" sourceLinked="0"/>
        <c:majorTickMark val="out"/>
        <c:minorTickMark val="none"/>
        <c:tickLblPos val="nextTo"/>
        <c:crossAx val="138031488"/>
        <c:crosses val="autoZero"/>
        <c:crossBetween val="between"/>
        <c:maj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59254142497227E-2"/>
          <c:y val="0.14640959011090399"/>
          <c:w val="0.88477464252605975"/>
          <c:h val="0.7241760719397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08 01 «Культура»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Проект
2018 год</c:v>
                </c:pt>
                <c:pt idx="1">
                  <c:v>Проект
2019 год</c:v>
                </c:pt>
                <c:pt idx="2">
                  <c:v>Проект 
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4256.7</c:v>
                </c:pt>
                <c:pt idx="1">
                  <c:v>4637.5</c:v>
                </c:pt>
                <c:pt idx="2">
                  <c:v>4640.3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183424"/>
        <c:axId val="138184960"/>
      </c:barChart>
      <c:catAx>
        <c:axId val="13818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38184960"/>
        <c:crosses val="autoZero"/>
        <c:auto val="1"/>
        <c:lblAlgn val="ctr"/>
        <c:lblOffset val="100"/>
        <c:noMultiLvlLbl val="0"/>
      </c:catAx>
      <c:valAx>
        <c:axId val="138184960"/>
        <c:scaling>
          <c:orientation val="minMax"/>
          <c:max val="5000"/>
          <c:min val="1000"/>
        </c:scaling>
        <c:delete val="1"/>
        <c:axPos val="l"/>
        <c:numFmt formatCode="#,##0.0" sourceLinked="1"/>
        <c:majorTickMark val="out"/>
        <c:minorTickMark val="none"/>
        <c:tickLblPos val="nextTo"/>
        <c:crossAx val="138183424"/>
        <c:crosses val="autoZero"/>
        <c:crossBetween val="between"/>
        <c:majorUnit val="1000"/>
      </c:valAx>
      <c:spPr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20"/>
      <c:rotY val="4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111010639586408"/>
          <c:y val="9.5225825972055117E-2"/>
          <c:w val="0.68458903480231514"/>
          <c:h val="0.746445430413169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0"/>
            </a:gradFill>
          </c:spPr>
          <c:invertIfNegative val="0"/>
          <c:dLbls>
            <c:dLbl>
              <c:idx val="0"/>
              <c:layout>
                <c:manualLayout>
                  <c:x val="2.6521698090354203E-2"/>
                  <c:y val="-0.352738584601710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195613185836494E-2"/>
                  <c:y val="-0.3752538134060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086886753602243E-2"/>
                  <c:y val="-0.363996199003893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688.2</c:v>
                </c:pt>
                <c:pt idx="1">
                  <c:v>587.70000000000005</c:v>
                </c:pt>
                <c:pt idx="2">
                  <c:v>909.6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8900000" scaled="1"/>
              <a:tileRect/>
            </a:gra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</a:gra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4"/>
        <c:gapDepth val="190"/>
        <c:shape val="cylinder"/>
        <c:axId val="122941440"/>
        <c:axId val="122942976"/>
        <c:axId val="0"/>
      </c:bar3DChart>
      <c:catAx>
        <c:axId val="122941440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FF0000"/>
                </a:solidFill>
              </a:defRPr>
            </a:pPr>
            <a:endParaRPr lang="ru-RU"/>
          </a:p>
        </c:txPr>
        <c:crossAx val="122942976"/>
        <c:crosses val="autoZero"/>
        <c:auto val="1"/>
        <c:lblAlgn val="ctr"/>
        <c:lblOffset val="100"/>
        <c:tickMarkSkip val="1"/>
        <c:noMultiLvlLbl val="0"/>
      </c:catAx>
      <c:valAx>
        <c:axId val="122942976"/>
        <c:scaling>
          <c:orientation val="minMax"/>
        </c:scaling>
        <c:delete val="0"/>
        <c:axPos val="l"/>
        <c:numFmt formatCode="#,##0.0" sourceLinked="1"/>
        <c:majorTickMark val="out"/>
        <c:minorTickMark val="out"/>
        <c:tickLblPos val="nextTo"/>
        <c:crossAx val="122941440"/>
        <c:crosses val="autoZero"/>
        <c:crossBetween val="between"/>
      </c:valAx>
      <c:spPr>
        <a:scene3d>
          <a:camera prst="orthographicFront"/>
          <a:lightRig rig="threePt" dir="t"/>
        </a:scene3d>
        <a:sp3d prstMaterial="matte"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инвестирование </a:t>
          </a:r>
          <a:br>
            <a:rPr lang="ru-RU" sz="1200" dirty="0" smtClean="0">
              <a:latin typeface="Arial Black" pitchFamily="34" charset="0"/>
            </a:rPr>
          </a:br>
          <a:r>
            <a:rPr lang="ru-RU" sz="1200" dirty="0" smtClean="0">
              <a:latin typeface="Arial Black" pitchFamily="34" charset="0"/>
            </a:rPr>
            <a:t>в человеческий капитал</a:t>
          </a:r>
          <a:endParaRPr lang="ru-RU" sz="1200" dirty="0">
            <a:latin typeface="Arial Black" pitchFamily="34" charset="0"/>
          </a:endParaRP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5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5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5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5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5" custScaleX="122143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5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842D31-BF1C-4BCF-9C67-BBB3314ABE68}" type="pres">
      <dgm:prSet presAssocID="{10CEFBB7-6C13-42BB-A72E-9CE8C4450081}" presName="compNode" presStyleCnt="0"/>
      <dgm:spPr/>
      <dgm:t>
        <a:bodyPr/>
        <a:lstStyle/>
        <a:p>
          <a:endParaRPr lang="ru-RU"/>
        </a:p>
      </dgm:t>
    </dgm:pt>
    <dgm:pt modelId="{05BE1EB1-E929-4EA6-B09B-AEAAF45A936A}" type="pres">
      <dgm:prSet presAssocID="{10CEFBB7-6C13-42BB-A72E-9CE8C4450081}" presName="bkgdShape" presStyleLbl="node1" presStyleIdx="3" presStyleCnt="5" custScaleX="89976"/>
      <dgm:spPr/>
      <dgm:t>
        <a:bodyPr/>
        <a:lstStyle/>
        <a:p>
          <a:endParaRPr lang="ru-RU"/>
        </a:p>
      </dgm:t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886E-6BD9-42B7-9C7E-82FEC5D3C11D}" type="pres">
      <dgm:prSet presAssocID="{10CEFBB7-6C13-42BB-A72E-9CE8C4450081}" presName="invisiNode" presStyleLbl="node1" presStyleIdx="3" presStyleCnt="5"/>
      <dgm:spPr/>
      <dgm:t>
        <a:bodyPr/>
        <a:lstStyle/>
        <a:p>
          <a:endParaRPr lang="ru-RU"/>
        </a:p>
      </dgm:t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7DEABC-75F1-441E-8920-4A84FA5ED8C1}" type="pres">
      <dgm:prSet presAssocID="{23A35882-F850-44CF-BF7E-76DE9BF961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4" presStyleCnt="5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4" presStyleCnt="5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8332E5F-80B5-4696-9341-FC12E92E475F}" type="presOf" srcId="{7D9F30EA-5AAD-4B4D-9B37-1898C8B1B1C4}" destId="{D7F1AC36-BB02-40D3-9EAC-6004F15E8D99}" srcOrd="0" destOrd="0" presId="urn:microsoft.com/office/officeart/2005/8/layout/hList7#1"/>
    <dgm:cxn modelId="{C928E7E6-0BF8-4F71-A9FC-BBD38D226D7F}" type="presOf" srcId="{10CEFBB7-6C13-42BB-A72E-9CE8C4450081}" destId="{05BE1EB1-E929-4EA6-B09B-AEAAF45A936A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A94C93C9-3529-469B-AE7A-BC6F9394CE20}" type="presOf" srcId="{E1C31608-5158-4EC9-9C62-26BAAF099A48}" destId="{D893FC16-622A-4AA0-9276-3766E5F1AA15}" srcOrd="0" destOrd="0" presId="urn:microsoft.com/office/officeart/2005/8/layout/hList7#1"/>
    <dgm:cxn modelId="{712029C1-EF2D-479C-B456-69290C1C58F5}" type="presOf" srcId="{971F98B7-9F0E-4CBF-9E52-F758B7AF539C}" destId="{DD65257D-0571-4E29-A9BE-119458095260}" srcOrd="1" destOrd="0" presId="urn:microsoft.com/office/officeart/2005/8/layout/hList7#1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2B93680C-0B95-4792-A433-47E8D5550E4D}" type="presOf" srcId="{F0351681-504B-468A-A43A-35239C443A97}" destId="{01B5A3FF-8112-48C6-9524-2594DAB99429}" srcOrd="0" destOrd="0" presId="urn:microsoft.com/office/officeart/2005/8/layout/hList7#1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78C85F28-1B1D-4359-A154-ED450679EC47}" type="presOf" srcId="{BE907F90-9D92-45A1-94F8-1DCBD5B9715F}" destId="{272D07C4-E4A0-4649-AFF9-320ECA914488}" srcOrd="1" destOrd="0" presId="urn:microsoft.com/office/officeart/2005/8/layout/hList7#1"/>
    <dgm:cxn modelId="{BECFD384-8F7B-4534-81E9-340819B50C3E}" type="presOf" srcId="{23A35882-F850-44CF-BF7E-76DE9BF961FC}" destId="{477DEABC-75F1-441E-8920-4A84FA5ED8C1}" srcOrd="0" destOrd="0" presId="urn:microsoft.com/office/officeart/2005/8/layout/hList7#1"/>
    <dgm:cxn modelId="{0C50F168-71C7-4F70-A20E-91E981BE1C77}" type="presOf" srcId="{971F98B7-9F0E-4CBF-9E52-F758B7AF539C}" destId="{A6261845-6FEC-4FCD-A320-DB13C9B75A59}" srcOrd="0" destOrd="0" presId="urn:microsoft.com/office/officeart/2005/8/layout/hList7#1"/>
    <dgm:cxn modelId="{14B31CC8-2AFF-473F-8960-1A661774B261}" type="presOf" srcId="{914D76AC-028B-4257-BED1-2C2263772DDA}" destId="{E32018F6-38F3-4F68-9FD0-50FD7BED2859}" srcOrd="0" destOrd="0" presId="urn:microsoft.com/office/officeart/2005/8/layout/hList7#1"/>
    <dgm:cxn modelId="{19B7C5E6-1D5C-4846-A0E0-B01977A3C3D3}" type="presOf" srcId="{BE907F90-9D92-45A1-94F8-1DCBD5B9715F}" destId="{14E9E240-14D8-48CE-A8EF-4C26DD964D0B}" srcOrd="0" destOrd="0" presId="urn:microsoft.com/office/officeart/2005/8/layout/hList7#1"/>
    <dgm:cxn modelId="{C53F01F9-0D35-4B3C-9C22-0C01B3BF8D2B}" type="presOf" srcId="{39C6AF87-AFF4-4988-9CE4-58C3DFCADBFC}" destId="{01196D70-DB24-4DDC-9CF1-7DC9DF8BCFAE}" srcOrd="0" destOrd="0" presId="urn:microsoft.com/office/officeart/2005/8/layout/hList7#1"/>
    <dgm:cxn modelId="{8EF4490E-E82E-4D9A-BAD1-1DE69CDD11E1}" type="presOf" srcId="{BFE45829-723F-4E4D-9831-F195998B70F6}" destId="{D73F7537-DE83-45D9-AFD1-908328D4D97E}" srcOrd="0" destOrd="0" presId="urn:microsoft.com/office/officeart/2005/8/layout/hList7#1"/>
    <dgm:cxn modelId="{E84559F1-6B22-4E91-BE1D-DF98088BDC6D}" type="presOf" srcId="{BFE45829-723F-4E4D-9831-F195998B70F6}" destId="{A490A214-21F9-4C52-8E3B-F3A359B01D89}" srcOrd="1" destOrd="0" presId="urn:microsoft.com/office/officeart/2005/8/layout/hList7#1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D9466C57-F81B-43AB-9B20-38F0F849E8C0}" type="presOf" srcId="{F0351681-504B-468A-A43A-35239C443A97}" destId="{BD834AB3-FAFF-4D74-B8D8-881F0EC6B9AD}" srcOrd="1" destOrd="0" presId="urn:microsoft.com/office/officeart/2005/8/layout/hList7#1"/>
    <dgm:cxn modelId="{2EDF6D89-4AFF-415B-9A05-F260E1C575A7}" type="presOf" srcId="{10CEFBB7-6C13-42BB-A72E-9CE8C4450081}" destId="{2124DCEB-EDBD-415D-8E06-ED092037E12A}" srcOrd="1" destOrd="0" presId="urn:microsoft.com/office/officeart/2005/8/layout/hList7#1"/>
    <dgm:cxn modelId="{7490DAFB-93DA-44B9-BBD3-38D6D16B7F6F}" type="presParOf" srcId="{D7F1AC36-BB02-40D3-9EAC-6004F15E8D99}" destId="{9132C0C5-E5AF-4E5E-918C-A1BB430E7228}" srcOrd="0" destOrd="0" presId="urn:microsoft.com/office/officeart/2005/8/layout/hList7#1"/>
    <dgm:cxn modelId="{2330DF9C-2316-46B6-ABAF-5577EA7E8F36}" type="presParOf" srcId="{D7F1AC36-BB02-40D3-9EAC-6004F15E8D99}" destId="{AC9FC888-4E7D-41D5-BF8D-099DDFB49032}" srcOrd="1" destOrd="0" presId="urn:microsoft.com/office/officeart/2005/8/layout/hList7#1"/>
    <dgm:cxn modelId="{71FD7EB5-4DC3-4F6E-BEB5-96D1EE19D038}" type="presParOf" srcId="{AC9FC888-4E7D-41D5-BF8D-099DDFB49032}" destId="{3B03A404-6FA8-44DF-BD0D-938BEE92A850}" srcOrd="0" destOrd="0" presId="urn:microsoft.com/office/officeart/2005/8/layout/hList7#1"/>
    <dgm:cxn modelId="{31DAF820-B20E-4F63-9612-DF869FEFC19C}" type="presParOf" srcId="{3B03A404-6FA8-44DF-BD0D-938BEE92A850}" destId="{D73F7537-DE83-45D9-AFD1-908328D4D97E}" srcOrd="0" destOrd="0" presId="urn:microsoft.com/office/officeart/2005/8/layout/hList7#1"/>
    <dgm:cxn modelId="{AFAF7F09-D32B-47A1-AE58-66C7ADF6A42F}" type="presParOf" srcId="{3B03A404-6FA8-44DF-BD0D-938BEE92A850}" destId="{A490A214-21F9-4C52-8E3B-F3A359B01D89}" srcOrd="1" destOrd="0" presId="urn:microsoft.com/office/officeart/2005/8/layout/hList7#1"/>
    <dgm:cxn modelId="{30A85EA7-204F-49A9-AC45-4A7AFCB53E1E}" type="presParOf" srcId="{3B03A404-6FA8-44DF-BD0D-938BEE92A850}" destId="{8FADFE9E-A8A8-41F1-B358-A7A11B6B47E1}" srcOrd="2" destOrd="0" presId="urn:microsoft.com/office/officeart/2005/8/layout/hList7#1"/>
    <dgm:cxn modelId="{F8E9B565-19DF-4B89-A80A-588534B4427C}" type="presParOf" srcId="{3B03A404-6FA8-44DF-BD0D-938BEE92A850}" destId="{79E796B1-3ABE-4958-A470-95B84B3BA8FB}" srcOrd="3" destOrd="0" presId="urn:microsoft.com/office/officeart/2005/8/layout/hList7#1"/>
    <dgm:cxn modelId="{1BC20F05-2744-403F-9DCA-3FE1D0E72E53}" type="presParOf" srcId="{AC9FC888-4E7D-41D5-BF8D-099DDFB49032}" destId="{E32018F6-38F3-4F68-9FD0-50FD7BED2859}" srcOrd="1" destOrd="0" presId="urn:microsoft.com/office/officeart/2005/8/layout/hList7#1"/>
    <dgm:cxn modelId="{70CC908D-DC1E-4F9E-8712-FD7FF1D1E269}" type="presParOf" srcId="{AC9FC888-4E7D-41D5-BF8D-099DDFB49032}" destId="{A7D5A4F7-F72A-48AE-87CD-6C7027652D6C}" srcOrd="2" destOrd="0" presId="urn:microsoft.com/office/officeart/2005/8/layout/hList7#1"/>
    <dgm:cxn modelId="{858FBB4B-E182-4D76-A2B0-B3D60B6E80A4}" type="presParOf" srcId="{A7D5A4F7-F72A-48AE-87CD-6C7027652D6C}" destId="{01B5A3FF-8112-48C6-9524-2594DAB99429}" srcOrd="0" destOrd="0" presId="urn:microsoft.com/office/officeart/2005/8/layout/hList7#1"/>
    <dgm:cxn modelId="{392A8DC1-F54D-4EA6-BA42-C60466EDEEA2}" type="presParOf" srcId="{A7D5A4F7-F72A-48AE-87CD-6C7027652D6C}" destId="{BD834AB3-FAFF-4D74-B8D8-881F0EC6B9AD}" srcOrd="1" destOrd="0" presId="urn:microsoft.com/office/officeart/2005/8/layout/hList7#1"/>
    <dgm:cxn modelId="{8579870A-5A3D-4B5C-8578-274AB1763814}" type="presParOf" srcId="{A7D5A4F7-F72A-48AE-87CD-6C7027652D6C}" destId="{C8F3C681-2C9B-4653-BE31-D8B25A2AB7FA}" srcOrd="2" destOrd="0" presId="urn:microsoft.com/office/officeart/2005/8/layout/hList7#1"/>
    <dgm:cxn modelId="{62E27507-9E50-4F10-B235-00C5DA87D08A}" type="presParOf" srcId="{A7D5A4F7-F72A-48AE-87CD-6C7027652D6C}" destId="{E6379D24-0F7F-4C89-AA74-40B94EA75227}" srcOrd="3" destOrd="0" presId="urn:microsoft.com/office/officeart/2005/8/layout/hList7#1"/>
    <dgm:cxn modelId="{6CB72C0D-C1ED-4FAB-9682-125F467E8438}" type="presParOf" srcId="{AC9FC888-4E7D-41D5-BF8D-099DDFB49032}" destId="{D893FC16-622A-4AA0-9276-3766E5F1AA15}" srcOrd="3" destOrd="0" presId="urn:microsoft.com/office/officeart/2005/8/layout/hList7#1"/>
    <dgm:cxn modelId="{DA8A3AA9-D4C1-42B1-9DD3-228A430DBB5C}" type="presParOf" srcId="{AC9FC888-4E7D-41D5-BF8D-099DDFB49032}" destId="{E23B2BA9-1C97-483A-B23A-3ED1FDCF116F}" srcOrd="4" destOrd="0" presId="urn:microsoft.com/office/officeart/2005/8/layout/hList7#1"/>
    <dgm:cxn modelId="{5143CA4A-0AB1-449E-96F4-78C7B15A69A1}" type="presParOf" srcId="{E23B2BA9-1C97-483A-B23A-3ED1FDCF116F}" destId="{A6261845-6FEC-4FCD-A320-DB13C9B75A59}" srcOrd="0" destOrd="0" presId="urn:microsoft.com/office/officeart/2005/8/layout/hList7#1"/>
    <dgm:cxn modelId="{FDAF407B-E92A-49B1-8276-CCFF4970BD4E}" type="presParOf" srcId="{E23B2BA9-1C97-483A-B23A-3ED1FDCF116F}" destId="{DD65257D-0571-4E29-A9BE-119458095260}" srcOrd="1" destOrd="0" presId="urn:microsoft.com/office/officeart/2005/8/layout/hList7#1"/>
    <dgm:cxn modelId="{224A3C23-5425-481E-9DA4-1E059C0E10F3}" type="presParOf" srcId="{E23B2BA9-1C97-483A-B23A-3ED1FDCF116F}" destId="{6F608111-633B-4C1F-8C5C-7AB01EEC5F6A}" srcOrd="2" destOrd="0" presId="urn:microsoft.com/office/officeart/2005/8/layout/hList7#1"/>
    <dgm:cxn modelId="{5E07B4F1-D2EB-4638-A78F-D6D97B842EC4}" type="presParOf" srcId="{E23B2BA9-1C97-483A-B23A-3ED1FDCF116F}" destId="{59BCE99C-652C-4BAC-91C1-A60B797A8CEA}" srcOrd="3" destOrd="0" presId="urn:microsoft.com/office/officeart/2005/8/layout/hList7#1"/>
    <dgm:cxn modelId="{6CE61ED5-9E63-4976-A680-CEF74EAA551E}" type="presParOf" srcId="{AC9FC888-4E7D-41D5-BF8D-099DDFB49032}" destId="{01196D70-DB24-4DDC-9CF1-7DC9DF8BCFAE}" srcOrd="5" destOrd="0" presId="urn:microsoft.com/office/officeart/2005/8/layout/hList7#1"/>
    <dgm:cxn modelId="{99AD1DF2-EFEF-4DCE-9CAB-F61329EC0130}" type="presParOf" srcId="{AC9FC888-4E7D-41D5-BF8D-099DDFB49032}" destId="{F3842D31-BF1C-4BCF-9C67-BBB3314ABE68}" srcOrd="6" destOrd="0" presId="urn:microsoft.com/office/officeart/2005/8/layout/hList7#1"/>
    <dgm:cxn modelId="{D89D6C55-EC74-4B35-85CD-A8FE31901BEE}" type="presParOf" srcId="{F3842D31-BF1C-4BCF-9C67-BBB3314ABE68}" destId="{05BE1EB1-E929-4EA6-B09B-AEAAF45A936A}" srcOrd="0" destOrd="0" presId="urn:microsoft.com/office/officeart/2005/8/layout/hList7#1"/>
    <dgm:cxn modelId="{2708AA14-A1E9-4DC2-AEE3-DCDB0CEFEB29}" type="presParOf" srcId="{F3842D31-BF1C-4BCF-9C67-BBB3314ABE68}" destId="{2124DCEB-EDBD-415D-8E06-ED092037E12A}" srcOrd="1" destOrd="0" presId="urn:microsoft.com/office/officeart/2005/8/layout/hList7#1"/>
    <dgm:cxn modelId="{B40A9C95-6690-4D51-BD7B-0C2AFD0CBE79}" type="presParOf" srcId="{F3842D31-BF1C-4BCF-9C67-BBB3314ABE68}" destId="{76C6886E-6BD9-42B7-9C7E-82FEC5D3C11D}" srcOrd="2" destOrd="0" presId="urn:microsoft.com/office/officeart/2005/8/layout/hList7#1"/>
    <dgm:cxn modelId="{DA915442-A529-44EC-9F83-E4A16A5332C4}" type="presParOf" srcId="{F3842D31-BF1C-4BCF-9C67-BBB3314ABE68}" destId="{2A289877-5F19-4A19-A468-00B4EBF5943F}" srcOrd="3" destOrd="0" presId="urn:microsoft.com/office/officeart/2005/8/layout/hList7#1"/>
    <dgm:cxn modelId="{E7163779-7A41-4DD7-B20D-2FDB3E9C5A01}" type="presParOf" srcId="{AC9FC888-4E7D-41D5-BF8D-099DDFB49032}" destId="{477DEABC-75F1-441E-8920-4A84FA5ED8C1}" srcOrd="7" destOrd="0" presId="urn:microsoft.com/office/officeart/2005/8/layout/hList7#1"/>
    <dgm:cxn modelId="{4FFA89E1-7237-416D-99FA-84A88573E60C}" type="presParOf" srcId="{AC9FC888-4E7D-41D5-BF8D-099DDFB49032}" destId="{A10443EA-0A22-4998-85A4-5FC07C4410A8}" srcOrd="8" destOrd="0" presId="urn:microsoft.com/office/officeart/2005/8/layout/hList7#1"/>
    <dgm:cxn modelId="{0066BFF3-F093-40DD-9CB0-2E1F88BC4BDD}" type="presParOf" srcId="{A10443EA-0A22-4998-85A4-5FC07C4410A8}" destId="{14E9E240-14D8-48CE-A8EF-4C26DD964D0B}" srcOrd="0" destOrd="0" presId="urn:microsoft.com/office/officeart/2005/8/layout/hList7#1"/>
    <dgm:cxn modelId="{6E4CF5A1-8641-44A1-94D8-F9F6B879B457}" type="presParOf" srcId="{A10443EA-0A22-4998-85A4-5FC07C4410A8}" destId="{272D07C4-E4A0-4649-AFF9-320ECA914488}" srcOrd="1" destOrd="0" presId="urn:microsoft.com/office/officeart/2005/8/layout/hList7#1"/>
    <dgm:cxn modelId="{AC3398A2-F33E-476D-9A5A-C12609378213}" type="presParOf" srcId="{A10443EA-0A22-4998-85A4-5FC07C4410A8}" destId="{C7AF8028-0A1F-4B6B-BA86-08AA83130861}" srcOrd="2" destOrd="0" presId="urn:microsoft.com/office/officeart/2005/8/layout/hList7#1"/>
    <dgm:cxn modelId="{EC5A2E26-9E5D-4A7D-9038-AC749664F705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бюджета  Криворожского сельского поселения Миллеровского района на 2017-2019 годы </a:t>
          </a:r>
          <a:br>
            <a:rPr lang="ru-RU" sz="1400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(распоряжение Администрации Криворожского сельского поселения от 31.07.2017 № 50)</a:t>
          </a:r>
          <a:endParaRPr lang="ru-RU" sz="1400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Криворожском сельском поселении (постановление Администрации Криворожского сельского поселения от  14.04.2014</a:t>
          </a:r>
          <a:r>
            <a:rPr lang="en-US" sz="1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№ 66)</a:t>
          </a:r>
          <a:endParaRPr lang="ru-RU" sz="1400" dirty="0"/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Криворожского сельского поселения расходных обязательств, не связанных с решением вопросов, отнесенных Конституцией РФ ,и федеральными законами , областными законами к полномочиям органов местного самоуправления  поселений (распоряжение Администрации Криворожского сельского поселения  от 05.06.2017 № 36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Криворожского сельского поселения Миллеровского района на 2017 – 2019 годы (распоряжение Администрации Криворожского сельского поселения от 17.04.2017 № 28)</a:t>
          </a:r>
          <a:endParaRPr lang="ru-RU" sz="1400" dirty="0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4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4" custScaleX="99134" custScaleY="188672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4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4" custScaleX="98954" custScaleY="142325" custLinFactNeighborX="19" custLinFactNeighborY="-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4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4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3" presStyleCnt="4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3" presStyleCnt="4" custScaleX="98463" custScaleY="157785" custLinFactNeighborX="914" custLinFactNeighborY="21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D80A01E1-25EA-46A8-B377-57ECDD16D786}" type="presOf" srcId="{C3A7DD02-4A49-4703-AC15-9E0113FDB979}" destId="{F6DF088B-B792-439B-9EEE-AF2670D0671E}" srcOrd="0" destOrd="0" presId="urn:microsoft.com/office/officeart/2005/8/layout/chevron2"/>
    <dgm:cxn modelId="{1C0697D9-85D0-492D-B3E6-B5B755F74DED}" srcId="{E02F3EE9-ABD1-4D06-9A71-B78C1E3542D6}" destId="{C3A7DD02-4A49-4703-AC15-9E0113FDB979}" srcOrd="0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5717FF89-59BF-4E71-A2FF-59C4C67B826C}" srcId="{B90239BA-D30D-42D9-95F7-1477AF7261C5}" destId="{E02F3EE9-ABD1-4D06-9A71-B78C1E3542D6}" srcOrd="3" destOrd="0" parTransId="{AA1A75ED-3EC9-4A28-8738-27E036ED2506}" sibTransId="{7429E3D7-E57E-4AC5-82B5-C677C06E342E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5" destOrd="0" presId="urn:microsoft.com/office/officeart/2005/8/layout/chevron2"/>
    <dgm:cxn modelId="{FED41B59-3A5B-441D-82D8-9168BC7C481C}" type="presParOf" srcId="{6CDFB346-5AE3-475E-BC66-186028DEC05D}" destId="{4122055B-10BA-4763-BCF9-826BF8448BD8}" srcOrd="6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875,3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Налог на совокупный доход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205,3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Налоги на имущество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4274,3</a:t>
          </a: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3970,1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831,0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5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5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5" custLinFactNeighborY="7112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4" presStyleCnt="5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4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FF009F2E-7AFE-45F9-A55D-08CECF0A57A7}" type="presOf" srcId="{0CB101B1-31FC-4497-B774-302BD4E2A2CB}" destId="{ED0EA491-65AE-4061-9E58-F527A96B4B18}" srcOrd="1" destOrd="0" presId="urn:microsoft.com/office/officeart/2005/8/layout/vList4#1"/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01FCB6D7-E8EC-465B-A2B4-26E22F2182EB}" type="presOf" srcId="{0CB101B1-31FC-4497-B774-302BD4E2A2CB}" destId="{67233FA9-89F9-43A8-9F80-99BA1DBCD9E3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5C489E28-BD43-4104-A813-D01F0010391F}" type="presParOf" srcId="{B17E2703-ED7C-40C1-AA5F-205C0BB9EA84}" destId="{931DB2C6-6A18-4320-B852-C2613EDB2FA8}" srcOrd="4" destOrd="0" presId="urn:microsoft.com/office/officeart/2005/8/layout/vList4#1"/>
    <dgm:cxn modelId="{E074F8CF-2F52-4F73-9E06-A4E7CEE3B82F}" type="presParOf" srcId="{931DB2C6-6A18-4320-B852-C2613EDB2FA8}" destId="{67233FA9-89F9-43A8-9F80-99BA1DBCD9E3}" srcOrd="0" destOrd="0" presId="urn:microsoft.com/office/officeart/2005/8/layout/vList4#1"/>
    <dgm:cxn modelId="{7BC0CDFA-2E03-4ADE-9026-CFA61B9067D0}" type="presParOf" srcId="{931DB2C6-6A18-4320-B852-C2613EDB2FA8}" destId="{B43CAF5A-DF0E-47F1-8B84-50B2394B9328}" srcOrd="1" destOrd="0" presId="urn:microsoft.com/office/officeart/2005/8/layout/vList4#1"/>
    <dgm:cxn modelId="{3A60F536-6AD7-418F-9BAC-7E3964F10AA9}" type="presParOf" srcId="{931DB2C6-6A18-4320-B852-C2613EDB2FA8}" destId="{ED0EA491-65AE-4061-9E58-F527A96B4B18}" srcOrd="2" destOrd="0" presId="urn:microsoft.com/office/officeart/2005/8/layout/vList4#1"/>
    <dgm:cxn modelId="{51AB5828-EF0E-47DD-B6FA-0827B0712358}" type="presParOf" srcId="{B17E2703-ED7C-40C1-AA5F-205C0BB9EA84}" destId="{5D375768-0ECA-4AFD-96FD-19990CEB488B}" srcOrd="5" destOrd="0" presId="urn:microsoft.com/office/officeart/2005/8/layout/vList4#1"/>
    <dgm:cxn modelId="{6C590537-C3EF-41FA-A5F0-586A139CEC69}" type="presParOf" srcId="{B17E2703-ED7C-40C1-AA5F-205C0BB9EA84}" destId="{7D4D5190-7A99-4EE3-BF13-894BFF6BFA1A}" srcOrd="6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7" destOrd="0" presId="urn:microsoft.com/office/officeart/2005/8/layout/vList4#1"/>
    <dgm:cxn modelId="{624A1172-48B4-48E8-A4FE-59ACBE313765}" type="presParOf" srcId="{B17E2703-ED7C-40C1-AA5F-205C0BB9EA84}" destId="{8A66E07E-A0AF-47B7-92C7-CC6CC7F443E5}" srcOrd="8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4765,4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Культура, кинематография</a:t>
          </a: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4256,7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300" dirty="0" smtClean="0"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32,9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688,2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Национальная оборона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173,3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283,5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6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6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6" custLinFactNeighborX="-2456" custLinFactNeighborY="2730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6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6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6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6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074C1-1B9F-4D6D-8A0B-1E430FF73CF8}" type="presOf" srcId="{C97DEE32-CB06-4791-BCBA-64AB4E8F81A7}" destId="{3EACFEE0-BEE7-4E7A-8CB3-5254697BDBB8}" srcOrd="1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99B9EB67-C25C-4875-8894-79CA374BE811}" type="presOf" srcId="{8061A499-68BB-4517-AEA3-079F9BE298A5}" destId="{681E65EC-7E48-44FF-9933-C4F2C62D5FC2}" srcOrd="0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C1CB1188-FA54-4FA7-916F-EAD5C7770E89}" type="presOf" srcId="{E313B81E-1751-4C21-8155-E4E5788F26D3}" destId="{3D57390B-957B-42E2-9EEB-3D286DE16B84}" srcOrd="0" destOrd="0" presId="urn:microsoft.com/office/officeart/2005/8/layout/vList4#2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03852EAC-F1D0-4622-9B39-F30E34CD8553}" type="presOf" srcId="{C97DEE32-CB06-4791-BCBA-64AB4E8F81A7}" destId="{D4719953-BCF8-4147-BA01-5072633CA648}" srcOrd="0" destOrd="0" presId="urn:microsoft.com/office/officeart/2005/8/layout/vList4#2"/>
    <dgm:cxn modelId="{22B0BDDE-9F88-40E3-92C0-95A21FBC0DFB}" type="presOf" srcId="{E313B81E-1751-4C21-8155-E4E5788F26D3}" destId="{ECE55AF3-693F-4ADA-963D-E4F57667994B}" srcOrd="1" destOrd="0" presId="urn:microsoft.com/office/officeart/2005/8/layout/vList4#2"/>
    <dgm:cxn modelId="{7E784635-465F-44E3-AA2F-8658038E040B}" type="presOf" srcId="{8061A499-68BB-4517-AEA3-079F9BE298A5}" destId="{15C59F69-595E-4B67-B539-081BDD40D04C}" srcOrd="1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2784D25-D24B-4F8B-99F3-03E37825AC7E}" type="presParOf" srcId="{B17E2703-ED7C-40C1-AA5F-205C0BB9EA84}" destId="{94272FED-D994-4743-844C-5070BB732343}" srcOrd="2" destOrd="0" presId="urn:microsoft.com/office/officeart/2005/8/layout/vList4#2"/>
    <dgm:cxn modelId="{F0DE994B-CB88-4DFA-97D0-5D8744A5972E}" type="presParOf" srcId="{94272FED-D994-4743-844C-5070BB732343}" destId="{3D57390B-957B-42E2-9EEB-3D286DE16B84}" srcOrd="0" destOrd="0" presId="urn:microsoft.com/office/officeart/2005/8/layout/vList4#2"/>
    <dgm:cxn modelId="{21851699-3C28-4789-9103-FF3FFF01DF39}" type="presParOf" srcId="{94272FED-D994-4743-844C-5070BB732343}" destId="{DC3D1057-3911-49DC-8B4B-4F8305BF098A}" srcOrd="1" destOrd="0" presId="urn:microsoft.com/office/officeart/2005/8/layout/vList4#2"/>
    <dgm:cxn modelId="{F3715227-0412-42E0-B685-6461C03F2DC9}" type="presParOf" srcId="{94272FED-D994-4743-844C-5070BB732343}" destId="{ECE55AF3-693F-4ADA-963D-E4F57667994B}" srcOrd="2" destOrd="0" presId="urn:microsoft.com/office/officeart/2005/8/layout/vList4#2"/>
    <dgm:cxn modelId="{F853298F-AD0D-4D9B-B966-B298F0EEB093}" type="presParOf" srcId="{B17E2703-ED7C-40C1-AA5F-205C0BB9EA84}" destId="{A2C514FB-D7EB-4AA8-B2BD-147960D9F9FC}" srcOrd="3" destOrd="0" presId="urn:microsoft.com/office/officeart/2005/8/layout/vList4#2"/>
    <dgm:cxn modelId="{48BB1877-EA4F-4BCC-8FE4-EE228478E21B}" type="presParOf" srcId="{B17E2703-ED7C-40C1-AA5F-205C0BB9EA84}" destId="{4C4B47A0-B25E-4991-B2ED-6AC55F32B923}" srcOrd="4" destOrd="0" presId="urn:microsoft.com/office/officeart/2005/8/layout/vList4#2"/>
    <dgm:cxn modelId="{9748ACEC-FB75-41A1-AE5E-8F6C0663A6AC}" type="presParOf" srcId="{4C4B47A0-B25E-4991-B2ED-6AC55F32B923}" destId="{D4719953-BCF8-4147-BA01-5072633CA648}" srcOrd="0" destOrd="0" presId="urn:microsoft.com/office/officeart/2005/8/layout/vList4#2"/>
    <dgm:cxn modelId="{37891C92-27E0-438A-B020-02E472041BA2}" type="presParOf" srcId="{4C4B47A0-B25E-4991-B2ED-6AC55F32B923}" destId="{10414709-A3FF-419B-8BA0-6B96893FDF2B}" srcOrd="1" destOrd="0" presId="urn:microsoft.com/office/officeart/2005/8/layout/vList4#2"/>
    <dgm:cxn modelId="{D802EE6F-DB9D-43FA-BF69-D377F4EC1255}" type="presParOf" srcId="{4C4B47A0-B25E-4991-B2ED-6AC55F32B923}" destId="{3EACFEE0-BEE7-4E7A-8CB3-5254697BDBB8}" srcOrd="2" destOrd="0" presId="urn:microsoft.com/office/officeart/2005/8/layout/vList4#2"/>
    <dgm:cxn modelId="{76ED1AEE-E1A7-49B4-94D8-1D960D0DD88E}" type="presParOf" srcId="{B17E2703-ED7C-40C1-AA5F-205C0BB9EA84}" destId="{10A85B69-F88F-4A3C-900B-DFE86B169A12}" srcOrd="5" destOrd="0" presId="urn:microsoft.com/office/officeart/2005/8/layout/vList4#2"/>
    <dgm:cxn modelId="{D8198283-C277-4BD1-A1DF-57447762AE22}" type="presParOf" srcId="{B17E2703-ED7C-40C1-AA5F-205C0BB9EA84}" destId="{931DB2C6-6A18-4320-B852-C2613EDB2FA8}" srcOrd="6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7" destOrd="0" presId="urn:microsoft.com/office/officeart/2005/8/layout/vList4#2"/>
    <dgm:cxn modelId="{4F9D7AC6-67F5-4386-B71D-72A976BA63F7}" type="presParOf" srcId="{B17E2703-ED7C-40C1-AA5F-205C0BB9EA84}" destId="{7D4D5190-7A99-4EE3-BF13-894BFF6BFA1A}" srcOrd="8" destOrd="0" presId="urn:microsoft.com/office/officeart/2005/8/layout/vList4#2"/>
    <dgm:cxn modelId="{213AF165-D7FF-4525-9E5E-A902865A78D5}" type="presParOf" srcId="{7D4D5190-7A99-4EE3-BF13-894BFF6BFA1A}" destId="{681E65EC-7E48-44FF-9933-C4F2C62D5FC2}" srcOrd="0" destOrd="0" presId="urn:microsoft.com/office/officeart/2005/8/layout/vList4#2"/>
    <dgm:cxn modelId="{CEAF7813-4906-40DB-92F8-CF45DB57FD47}" type="presParOf" srcId="{7D4D5190-7A99-4EE3-BF13-894BFF6BFA1A}" destId="{7DE197FE-AADA-44C3-8B2B-CF16D12E116A}" srcOrd="1" destOrd="0" presId="urn:microsoft.com/office/officeart/2005/8/layout/vList4#2"/>
    <dgm:cxn modelId="{0B66F380-67CD-4ADC-B19A-AC356E0C9018}" type="presParOf" srcId="{7D4D5190-7A99-4EE3-BF13-894BFF6BFA1A}" destId="{15C59F69-595E-4B67-B539-081BDD40D04C}" srcOrd="2" destOrd="0" presId="urn:microsoft.com/office/officeart/2005/8/layout/vList4#2"/>
    <dgm:cxn modelId="{D340860F-C177-48C8-872B-F4F42794D59B}" type="presParOf" srcId="{B17E2703-ED7C-40C1-AA5F-205C0BB9EA84}" destId="{6AFA3499-CF7C-4437-BB77-60DAFC4E26ED}" srcOrd="9" destOrd="0" presId="urn:microsoft.com/office/officeart/2005/8/layout/vList4#2"/>
    <dgm:cxn modelId="{14433620-87E3-4827-9195-D24F6FBFD010}" type="presParOf" srcId="{B17E2703-ED7C-40C1-AA5F-205C0BB9EA84}" destId="{E9C9C0DB-7628-4918-95C6-35F53D811906}" srcOrd="10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E5BCDFF7-206D-4ED3-A69B-BBA744754EF7}" type="presOf" srcId="{C23A245A-8880-4394-8AE0-E368E746CCF3}" destId="{9EF300CD-08F7-4441-B3E7-75F1FADC6473}" srcOrd="0" destOrd="0" presId="urn:microsoft.com/office/officeart/2005/8/layout/hierarchy4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проект бюджета Криворожского сельского поселения Миллеровского района на 2018 год и на плановый период 2019 и 2020 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1721" custLinFactNeighborY="5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BF67C-ACE0-4E35-9B15-CFD5D09B8F57}" type="presOf" srcId="{3236DD03-6F59-447F-B493-B8BB4713AF08}" destId="{C29FB36E-F919-44F2-9F57-F9E72F54E23F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8682BFB1-E77C-4A02-9049-B4CD8B0A8F00}" type="presOf" srcId="{B106739E-2F3B-4B4D-A193-9ECF6642E2A1}" destId="{A7F772A5-65DC-46AF-B29E-C756F4858BD1}" srcOrd="0" destOrd="0" presId="urn:microsoft.com/office/officeart/2005/8/layout/chevron1"/>
    <dgm:cxn modelId="{19FCB576-2A5B-4061-85B6-61390E224CF9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888530" y="0"/>
          <a:ext cx="176035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1888530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6614" y="0"/>
          <a:ext cx="192444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kern="1200" dirty="0">
            <a:latin typeface="Arial Black" pitchFamily="34" charset="0"/>
          </a:endParaRPr>
        </a:p>
      </dsp:txBody>
      <dsp:txXfrm>
        <a:off x="3706614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инвестирование </a:t>
          </a:r>
          <a:br>
            <a:rPr lang="ru-RU" sz="1200" kern="1200" dirty="0" smtClean="0">
              <a:latin typeface="Arial Black" pitchFamily="34" charset="0"/>
            </a:rPr>
          </a:br>
          <a:r>
            <a:rPr lang="ru-RU" sz="1200" kern="1200" dirty="0" smtClean="0">
              <a:latin typeface="Arial Black" pitchFamily="34" charset="0"/>
            </a:rPr>
            <a:t>в человеческий капитал</a:t>
          </a:r>
          <a:endParaRPr lang="ru-RU" sz="1200" kern="1200" dirty="0">
            <a:latin typeface="Arial Black" pitchFamily="34" charset="0"/>
          </a:endParaRP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70826" y="147264"/>
          <a:ext cx="1044292" cy="749763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70158" y="93720"/>
        <a:ext cx="562323" cy="856852"/>
      </dsp:txXfrm>
    </dsp:sp>
    <dsp:sp modelId="{CA80EEC5-8180-463D-AB43-E20FC1CCE0B0}">
      <dsp:nvSpPr>
        <dsp:cNvPr id="0" name=""/>
        <dsp:cNvSpPr/>
      </dsp:nvSpPr>
      <dsp:spPr>
        <a:xfrm rot="5400000">
          <a:off x="4272235" y="-3450708"/>
          <a:ext cx="1313551" cy="821496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бюджета  Криворожского сельского поселения Миллеровского района на 2017-2019 годы </a:t>
          </a:r>
          <a:b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(распоряжение Администрации Криворожского сельского поселения от 31.07.2017 № 50)</a:t>
          </a:r>
          <a:endParaRPr lang="ru-RU" sz="1400" kern="1200" dirty="0"/>
        </a:p>
      </dsp:txBody>
      <dsp:txXfrm rot="-5400000">
        <a:off x="821526" y="64123"/>
        <a:ext cx="8150847" cy="1185307"/>
      </dsp:txXfrm>
    </dsp:sp>
    <dsp:sp modelId="{9B6A0A72-3C0F-4B82-A7E6-2BA4A15A1DC4}">
      <dsp:nvSpPr>
        <dsp:cNvPr id="0" name=""/>
        <dsp:cNvSpPr/>
      </dsp:nvSpPr>
      <dsp:spPr>
        <a:xfrm rot="5400000">
          <a:off x="-83634" y="1544267"/>
          <a:ext cx="1071091" cy="749763"/>
        </a:xfrm>
        <a:prstGeom prst="bevel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70750" y="1477323"/>
        <a:ext cx="562323" cy="883651"/>
      </dsp:txXfrm>
    </dsp:sp>
    <dsp:sp modelId="{9A9BA3CA-42DC-4E24-BA14-1B2C342C1B46}">
      <dsp:nvSpPr>
        <dsp:cNvPr id="0" name=""/>
        <dsp:cNvSpPr/>
      </dsp:nvSpPr>
      <dsp:spPr>
        <a:xfrm rot="5400000">
          <a:off x="4417205" y="-2281056"/>
          <a:ext cx="990879" cy="8200052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Криворожского сельского поселения Миллеровского района на 2017 – 2019 годы (распоряжение Администрации Криворожского сельского поселения от 17.04.2017 № 28)</a:t>
          </a:r>
          <a:endParaRPr lang="ru-RU" sz="1400" kern="1200" dirty="0"/>
        </a:p>
      </dsp:txBody>
      <dsp:txXfrm rot="-5400000">
        <a:off x="812619" y="1371901"/>
        <a:ext cx="8151681" cy="894137"/>
      </dsp:txXfrm>
    </dsp:sp>
    <dsp:sp modelId="{B59BF440-36E6-48B3-BC75-E6445956244C}">
      <dsp:nvSpPr>
        <dsp:cNvPr id="0" name=""/>
        <dsp:cNvSpPr/>
      </dsp:nvSpPr>
      <dsp:spPr>
        <a:xfrm rot="5400000">
          <a:off x="-193394" y="2759534"/>
          <a:ext cx="1290611" cy="749763"/>
        </a:xfrm>
        <a:prstGeom prst="bevel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170750" y="2582830"/>
        <a:ext cx="562323" cy="1103171"/>
      </dsp:txXfrm>
    </dsp:sp>
    <dsp:sp modelId="{6F6C7F8D-CA85-4C86-A8B9-DE0E49DC8118}">
      <dsp:nvSpPr>
        <dsp:cNvPr id="0" name=""/>
        <dsp:cNvSpPr/>
      </dsp:nvSpPr>
      <dsp:spPr>
        <a:xfrm rot="5400000">
          <a:off x="4331952" y="-971095"/>
          <a:ext cx="1244334" cy="8164751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Криворожского сельского поселения расходных обязательств, не связанных с решением вопросов, отнесенных Конституцией РФ ,и федеральными законами , областными законами к полномочиям органов местного самоуправления  поселений (распоряжение Администрации Криворожского сельского поселения  от 05.06.2017 № 36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kern="1200" dirty="0"/>
        </a:p>
      </dsp:txBody>
      <dsp:txXfrm rot="-5400000">
        <a:off x="871744" y="2549856"/>
        <a:ext cx="8104008" cy="1122848"/>
      </dsp:txXfrm>
    </dsp:sp>
    <dsp:sp modelId="{A6E13E1B-7D1B-442A-959A-A9F6D8AE7DD8}">
      <dsp:nvSpPr>
        <dsp:cNvPr id="0" name=""/>
        <dsp:cNvSpPr/>
      </dsp:nvSpPr>
      <dsp:spPr>
        <a:xfrm rot="5400000">
          <a:off x="-83634" y="4095442"/>
          <a:ext cx="1071091" cy="749763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70750" y="4028498"/>
        <a:ext cx="562323" cy="883651"/>
      </dsp:txXfrm>
    </dsp:sp>
    <dsp:sp modelId="{F6DF088B-B792-439B-9EEE-AF2670D0671E}">
      <dsp:nvSpPr>
        <dsp:cNvPr id="0" name=""/>
        <dsp:cNvSpPr/>
      </dsp:nvSpPr>
      <dsp:spPr>
        <a:xfrm rot="5400000">
          <a:off x="4407556" y="385389"/>
          <a:ext cx="1098513" cy="8159365"/>
        </a:xfrm>
        <a:prstGeom prst="round2SameRect">
          <a:avLst/>
        </a:prstGeom>
        <a:solidFill>
          <a:srgbClr val="FF99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Криворожском сельском поселении (постановление Администрации Криворожского сельского поселения от  14.04.2014</a:t>
          </a:r>
          <a:r>
            <a:rPr lang="en-US" sz="1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№ 66)</a:t>
          </a:r>
          <a:endParaRPr lang="ru-RU" sz="1400" kern="1200" dirty="0"/>
        </a:p>
      </dsp:txBody>
      <dsp:txXfrm rot="-5400000">
        <a:off x="877131" y="3969440"/>
        <a:ext cx="8105740" cy="9912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8237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875,3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55232" y="28237"/>
        <a:ext cx="2961191" cy="919473"/>
      </dsp:txXfrm>
    </dsp:sp>
    <dsp:sp modelId="{DC3D1057-3911-49DC-8B4B-4F8305BF098A}">
      <dsp:nvSpPr>
        <dsp:cNvPr id="0" name=""/>
        <dsp:cNvSpPr/>
      </dsp:nvSpPr>
      <dsp:spPr>
        <a:xfrm>
          <a:off x="91947" y="91947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011420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205,3</a:t>
          </a:r>
        </a:p>
      </dsp:txBody>
      <dsp:txXfrm>
        <a:off x="855232" y="1011420"/>
        <a:ext cx="2961191" cy="919473"/>
      </dsp:txXfrm>
    </dsp:sp>
    <dsp:sp modelId="{10414709-A3FF-419B-8BA0-6B96893FDF2B}">
      <dsp:nvSpPr>
        <dsp:cNvPr id="0" name=""/>
        <dsp:cNvSpPr/>
      </dsp:nvSpPr>
      <dsp:spPr>
        <a:xfrm>
          <a:off x="91947" y="1103367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088234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Налоги 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4274,3</a:t>
          </a:r>
        </a:p>
      </dsp:txBody>
      <dsp:txXfrm>
        <a:off x="855232" y="2088234"/>
        <a:ext cx="2961191" cy="919473"/>
      </dsp:txXfrm>
    </dsp:sp>
    <dsp:sp modelId="{B43CAF5A-DF0E-47F1-8B84-50B2394B9328}">
      <dsp:nvSpPr>
        <dsp:cNvPr id="0" name=""/>
        <dsp:cNvSpPr/>
      </dsp:nvSpPr>
      <dsp:spPr>
        <a:xfrm>
          <a:off x="91947" y="2114788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034261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3970,1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5232" y="3034261"/>
        <a:ext cx="2961191" cy="919473"/>
      </dsp:txXfrm>
    </dsp:sp>
    <dsp:sp modelId="{7DE197FE-AADA-44C3-8B2B-CF16D12E116A}">
      <dsp:nvSpPr>
        <dsp:cNvPr id="0" name=""/>
        <dsp:cNvSpPr/>
      </dsp:nvSpPr>
      <dsp:spPr>
        <a:xfrm>
          <a:off x="91947" y="3126209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045682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831,0</a:t>
          </a:r>
        </a:p>
      </dsp:txBody>
      <dsp:txXfrm>
        <a:off x="855232" y="4045682"/>
        <a:ext cx="2961191" cy="919473"/>
      </dsp:txXfrm>
    </dsp:sp>
    <dsp:sp modelId="{59208E79-B8A7-477C-B741-F3EAF6407C81}">
      <dsp:nvSpPr>
        <dsp:cNvPr id="0" name=""/>
        <dsp:cNvSpPr/>
      </dsp:nvSpPr>
      <dsp:spPr>
        <a:xfrm>
          <a:off x="91947" y="4137629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743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4765,4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8840" y="0"/>
        <a:ext cx="2863567" cy="743584"/>
      </dsp:txXfrm>
    </dsp:sp>
    <dsp:sp modelId="{8742C5EE-2DD0-46E4-AB75-87A4D25F8D62}">
      <dsp:nvSpPr>
        <dsp:cNvPr id="0" name=""/>
        <dsp:cNvSpPr/>
      </dsp:nvSpPr>
      <dsp:spPr>
        <a:xfrm>
          <a:off x="74358" y="74358"/>
          <a:ext cx="734481" cy="594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817943"/>
          <a:ext cx="3672408" cy="743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Культура, кинематография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4256,7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8840" y="817943"/>
        <a:ext cx="2863567" cy="743584"/>
      </dsp:txXfrm>
    </dsp:sp>
    <dsp:sp modelId="{DC3D1057-3911-49DC-8B4B-4F8305BF098A}">
      <dsp:nvSpPr>
        <dsp:cNvPr id="0" name=""/>
        <dsp:cNvSpPr/>
      </dsp:nvSpPr>
      <dsp:spPr>
        <a:xfrm>
          <a:off x="74358" y="892301"/>
          <a:ext cx="734481" cy="594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656185"/>
          <a:ext cx="3672408" cy="743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32,9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8840" y="1656185"/>
        <a:ext cx="2863567" cy="743584"/>
      </dsp:txXfrm>
    </dsp:sp>
    <dsp:sp modelId="{10414709-A3FF-419B-8BA0-6B96893FDF2B}">
      <dsp:nvSpPr>
        <dsp:cNvPr id="0" name=""/>
        <dsp:cNvSpPr/>
      </dsp:nvSpPr>
      <dsp:spPr>
        <a:xfrm>
          <a:off x="74358" y="1710244"/>
          <a:ext cx="734481" cy="5948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453829"/>
          <a:ext cx="3672408" cy="968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688,2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8840" y="2453829"/>
        <a:ext cx="2863567" cy="968481"/>
      </dsp:txXfrm>
    </dsp:sp>
    <dsp:sp modelId="{B43CAF5A-DF0E-47F1-8B84-50B2394B9328}">
      <dsp:nvSpPr>
        <dsp:cNvPr id="0" name=""/>
        <dsp:cNvSpPr/>
      </dsp:nvSpPr>
      <dsp:spPr>
        <a:xfrm>
          <a:off x="74358" y="2640636"/>
          <a:ext cx="734481" cy="594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496669"/>
          <a:ext cx="3672408" cy="743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Национальная оборона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173,3</a:t>
          </a:r>
        </a:p>
      </dsp:txBody>
      <dsp:txXfrm>
        <a:off x="808840" y="3496669"/>
        <a:ext cx="2863567" cy="743584"/>
      </dsp:txXfrm>
    </dsp:sp>
    <dsp:sp modelId="{7DE197FE-AADA-44C3-8B2B-CF16D12E116A}">
      <dsp:nvSpPr>
        <dsp:cNvPr id="0" name=""/>
        <dsp:cNvSpPr/>
      </dsp:nvSpPr>
      <dsp:spPr>
        <a:xfrm>
          <a:off x="74358" y="3571027"/>
          <a:ext cx="734481" cy="594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321492"/>
          <a:ext cx="3672408" cy="647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283,5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8840" y="4321492"/>
        <a:ext cx="2863567" cy="647059"/>
      </dsp:txXfrm>
    </dsp:sp>
    <dsp:sp modelId="{3A722FFA-D144-4D82-A948-F625B32E43B9}">
      <dsp:nvSpPr>
        <dsp:cNvPr id="0" name=""/>
        <dsp:cNvSpPr/>
      </dsp:nvSpPr>
      <dsp:spPr>
        <a:xfrm>
          <a:off x="74358" y="4346877"/>
          <a:ext cx="734481" cy="5825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0" y="288173"/>
          <a:ext cx="8136903" cy="3354096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проект бюджета Криворожского сельского поселения Миллеровского района на 2018 год и на плановый период 2019 и 2020 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1677048" y="288173"/>
        <a:ext cx="4782807" cy="335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0.00293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3936584" y="19050"/>
          <a:ext cx="2158670" cy="785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0.29292</cdr:x>
      <cdr:y>0.11354</cdr:y>
    </cdr:from>
    <cdr:to>
      <cdr:x>0.40242</cdr:x>
      <cdr:y>0.29758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304256" y="531439"/>
          <a:ext cx="861385" cy="861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0.39388</cdr:x>
      <cdr:y>0.30706</cdr:y>
    </cdr:from>
    <cdr:to>
      <cdr:x>0.48562</cdr:x>
      <cdr:y>0.37011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024336" y="1296144"/>
          <a:ext cx="704411" cy="266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0.45015</cdr:x>
      <cdr:y>0.29</cdr:y>
    </cdr:from>
    <cdr:to>
      <cdr:x>0.51913</cdr:x>
      <cdr:y>0.36247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456384" y="1224136"/>
          <a:ext cx="529653" cy="305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Arial" pitchFamily="34" charset="0"/>
              <a:cs typeface="Arial" pitchFamily="34" charset="0"/>
            </a:rPr>
            <a:t>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 </a:t>
          </a:r>
          <a:endParaRPr lang="ru-RU" sz="14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0.38</cdr:x>
      <cdr:y>0.21468</cdr:y>
    </cdr:from>
    <cdr:to>
      <cdr:x>0.44898</cdr:x>
      <cdr:y>0.28715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736304" y="1152128"/>
          <a:ext cx="496711" cy="388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0.58</cdr:x>
      <cdr:y>0.21468</cdr:y>
    </cdr:from>
    <cdr:to>
      <cdr:x>0.68316</cdr:x>
      <cdr:y>0.29998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76464" y="1152128"/>
          <a:ext cx="742834" cy="457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0.75024</cdr:x>
      <cdr:y>0.29</cdr:y>
    </cdr:from>
    <cdr:to>
      <cdr:x>0.83465</cdr:x>
      <cdr:y>0.3753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760640" y="1224136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0.16404</cdr:x>
      <cdr:y>0.93031</cdr:y>
    </cdr:from>
    <cdr:to>
      <cdr:x>0.28658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224136" y="3816422"/>
          <a:ext cx="914400" cy="285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0.14953</cdr:x>
      <cdr:y>0.87906</cdr:y>
    </cdr:from>
    <cdr:to>
      <cdr:x>0.97196</cdr:x>
      <cdr:y>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152128" y="4464495"/>
          <a:ext cx="6336704" cy="614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</cdr:x>
      <cdr:y>0.09392</cdr:y>
    </cdr:from>
    <cdr:to>
      <cdr:x>0.25868</cdr:x>
      <cdr:y>0.27397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008112" y="504056"/>
          <a:ext cx="854591" cy="966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тыс. рублей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0.41802</cdr:x>
      <cdr:y>0.18784</cdr:y>
    </cdr:from>
    <cdr:to>
      <cdr:x>0.54254</cdr:x>
      <cdr:y>0.25493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384377" y="1008086"/>
          <a:ext cx="1008112" cy="360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8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800" b="1" kern="1200" dirty="0" smtClean="0">
              <a:solidFill>
                <a:prstClr val="black"/>
              </a:solidFill>
            </a:rPr>
            <a:t>4773,9</a:t>
          </a:r>
          <a:endParaRPr lang="ru-RU" sz="1800" b="1" kern="1200" dirty="0">
            <a:solidFill>
              <a:prstClr val="black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0.77391</cdr:x>
      <cdr:y>0.10294</cdr:y>
    </cdr:from>
    <cdr:to>
      <cdr:x>0.89996</cdr:x>
      <cdr:y>0.17837</cdr:y>
    </cdr:to>
    <cdr:sp macro="" textlink="">
      <cdr:nvSpPr>
        <cdr:cNvPr id="4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08687" y="504050"/>
          <a:ext cx="1043810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4640,3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0.47826</cdr:x>
      <cdr:y>0.10294</cdr:y>
    </cdr:from>
    <cdr:to>
      <cdr:x>0.60431</cdr:x>
      <cdr:y>0.17837</cdr:y>
    </cdr:to>
    <cdr:sp macro="" textlink="">
      <cdr:nvSpPr>
        <cdr:cNvPr id="5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60440" y="504056"/>
          <a:ext cx="1043810" cy="3693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4637,5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0.74737</cdr:y>
    </cdr:from>
    <cdr:to>
      <cdr:x>1</cdr:x>
      <cdr:y>0.77187</cdr:y>
    </cdr:to>
    <cdr:sp macro="" textlink="">
      <cdr:nvSpPr>
        <cdr:cNvPr id="15" name="Заголовок 2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4392488"/>
          <a:ext cx="8784976" cy="14401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="horz" anchor="ctr">
          <a:normAutofit/>
        </a:bodyPr>
        <a:lstStyle xmlns:a="http://schemas.openxmlformats.org/drawingml/2006/main">
          <a:lvl1pPr algn="l" rtl="0" eaLnBrk="1" latinLnBrk="0" hangingPunct="1">
            <a:spcBef>
              <a:spcPct val="0"/>
            </a:spcBef>
            <a:buNone/>
            <a:defRPr kumimoji="0" sz="4000" kern="1200">
              <a:solidFill>
                <a:srgbClr val="1F497D"/>
              </a:solidFill>
              <a:latin typeface="Trebuchet MS"/>
            </a:defRPr>
          </a:lvl1pPr>
        </a:lstStyle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337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774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B387A-4D12-4C2A-A411-B7714F2D202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4D01D8-4116-485E-A0E2-853C21C792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FF4F-3E80-40AB-93BA-77B56DF87198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E0CA-C96C-438D-A70A-838A9D6F4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565B-77D2-4A83-9AA0-93A75204C5F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F6B0-8098-427E-9DDC-9007CCF5A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447C-026C-4A54-A97B-AE1B647CBB4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067B-6953-409D-8918-D636A3095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E850348-B09B-47C6-BB65-66B3EA2B95B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B140C-AFBD-4E60-A7B9-6BAF586F0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1EA61-B292-49BB-A319-45078E8821E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E6B7-D2C3-450A-A6ED-4F3121970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9115-7387-46AD-B647-6D58080460A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E876-F1D1-4C8B-BD1F-9C7219D2B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18AD-9085-419C-9095-2074C37AD66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325-D46F-4642-BB46-4EF90B540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C782-E0E3-488E-82F6-5BD98EEE64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D41C-7F88-495F-907B-9FECA172D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4311-F960-47B8-91D4-15A3707170F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9F37-04E7-471A-A8B2-C158A57D6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32EC-2E86-4A29-A495-7585EDD536D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BDC3-9F77-4695-B639-A1A6E4BD9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30.11.2017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30.11.2017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42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2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9EF8A-69D9-432F-B5A5-E982FAEBD15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dirty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FF08F-0C2D-4945-8ECB-7A2A194AC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30.11.2017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30.11.2017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4.png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8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Криворожское 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 бюджета Криворожского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2018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2019 и 2020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pic>
        <p:nvPicPr>
          <p:cNvPr id="11268" name="Picture 4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6103" y="104435"/>
            <a:ext cx="503802" cy="6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263691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5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577" y="445016"/>
            <a:ext cx="9144000" cy="119365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земельного налога</a:t>
            </a:r>
            <a:b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 бюджет Криворожского сельского поселения Миллеровского района</a:t>
            </a:r>
          </a:p>
        </p:txBody>
      </p:sp>
      <p:pic>
        <p:nvPicPr>
          <p:cNvPr id="22531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66867" y="188913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25183" y="268563"/>
            <a:ext cx="316865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631413"/>
              </p:ext>
            </p:extLst>
          </p:nvPr>
        </p:nvGraphicFramePr>
        <p:xfrm>
          <a:off x="2843808" y="2276872"/>
          <a:ext cx="5688632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r>
              <a:rPr lang="ru-RU" sz="1600" b="1" kern="0" dirty="0" smtClean="0">
                <a:solidFill>
                  <a:srgbClr val="0070C0"/>
                </a:solidFill>
                <a:ea typeface="Arial"/>
                <a:cs typeface="Times New Roman" pitchFamily="18" charset="0"/>
              </a:rPr>
              <a:t>Бюджет Криворожского сельского поселения </a:t>
            </a:r>
            <a:r>
              <a:rPr lang="ru-RU" sz="1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2018 год   </a:t>
            </a:r>
            <a:r>
              <a:rPr lang="ru-RU" sz="1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br>
              <a:rPr lang="ru-RU" sz="1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16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Всего расходы  – </a:t>
            </a:r>
            <a:r>
              <a:rPr lang="ru-RU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"/>
                <a:cs typeface="Times New Roman" pitchFamily="18" charset="0"/>
              </a:rPr>
              <a:t>10200,0</a:t>
            </a:r>
            <a:r>
              <a:rPr lang="ru-RU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тыс. рублей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487929966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332656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Криворожского сельского поселения Миллеровского района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6281539"/>
              </p:ext>
            </p:extLst>
          </p:nvPr>
        </p:nvGraphicFramePr>
        <p:xfrm>
          <a:off x="-324544" y="1340768"/>
          <a:ext cx="946854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7884368" y="2135034"/>
            <a:ext cx="86409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376393"/>
              </p:ext>
            </p:extLst>
          </p:nvPr>
        </p:nvGraphicFramePr>
        <p:xfrm>
          <a:off x="251521" y="1556792"/>
          <a:ext cx="4968551" cy="38414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60239"/>
                <a:gridCol w="864096"/>
                <a:gridCol w="1008112"/>
                <a:gridCol w="936104"/>
              </a:tblGrid>
              <a:tr h="372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4765,4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4773,9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4779,8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32,9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12,5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12,5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128,1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688,2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587,7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909,6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173,3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173,3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173,3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4256,7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4637,5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4640,3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155,4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10,0</a:t>
                      </a:r>
                      <a:endParaRPr lang="ru-RU" sz="12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01267222"/>
              </p:ext>
            </p:extLst>
          </p:nvPr>
        </p:nvGraphicFramePr>
        <p:xfrm>
          <a:off x="4752020" y="1844824"/>
          <a:ext cx="45365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02" y="614477"/>
            <a:ext cx="9144000" cy="1584176"/>
          </a:xfrm>
        </p:spPr>
        <p:txBody>
          <a:bodyPr/>
          <a:lstStyle/>
          <a:p>
            <a:pPr algn="ctr"/>
            <a:r>
              <a:rPr lang="ru-RU" sz="1800" b="1" dirty="0" smtClean="0"/>
              <a:t>Расходы на обеспечение деятельности аппарата управления в 2018 году составят </a:t>
            </a:r>
            <a:br>
              <a:rPr lang="ru-RU" sz="1800" b="1" dirty="0" smtClean="0"/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4765,4 тыс. рублей или 46,7 % общего объема расходов бюджета Криворожского сельского поселения Миллеровского района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6012160" cy="419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Норматив</a:t>
            </a:r>
            <a:r>
              <a:rPr lang="ru-RU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 от 30.12.2016 № 933);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Нормирование</a:t>
            </a:r>
            <a:r>
              <a:rPr lang="ru-RU" dirty="0" smtClean="0">
                <a:latin typeface="+mn-lt"/>
                <a:cs typeface="+mn-cs"/>
              </a:rPr>
              <a:t> в сфере закупок для обеспечения государственных нужд (в соответствии с ч. 3 ст. 19 Федерального закона  от 05.04.2013 № 44-ФЗ);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</a:rPr>
              <a:t>Соглашение </a:t>
            </a:r>
            <a:r>
              <a:rPr lang="ru-RU" dirty="0" smtClean="0">
                <a:latin typeface="+mn-lt"/>
              </a:rPr>
              <a:t>о предоставлении дотации на выравнивание бюджетной обеспеченности муниципальных районов из областного бюджета бюджету </a:t>
            </a:r>
            <a:r>
              <a:rPr lang="ru-RU" dirty="0" err="1" smtClean="0">
                <a:latin typeface="+mn-lt"/>
              </a:rPr>
              <a:t>Миллеровского</a:t>
            </a:r>
            <a:r>
              <a:rPr lang="ru-RU" dirty="0" smtClean="0">
                <a:latin typeface="+mn-lt"/>
              </a:rPr>
              <a:t> района от 07.06.2017 № 223.</a:t>
            </a:r>
            <a:endParaRPr lang="ru-RU" dirty="0" smtClean="0">
              <a:latin typeface="Georgia"/>
              <a:cs typeface="+mn-cs"/>
            </a:endParaRPr>
          </a:p>
        </p:txBody>
      </p:sp>
      <p:pic>
        <p:nvPicPr>
          <p:cNvPr id="5126" name="Picture 6" descr="Результаты поиска изображений по запросу &quot;офисный сотрудн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01008"/>
            <a:ext cx="2835399" cy="2016224"/>
          </a:xfrm>
          <a:prstGeom prst="rect">
            <a:avLst/>
          </a:prstGeom>
          <a:noFill/>
        </p:spPr>
      </p:pic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96136" y="245145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548680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Криворожского сельского поселения Миллеровского района  на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обеспечение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деятельности аппарата управления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21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979060"/>
              </p:ext>
            </p:extLst>
          </p:nvPr>
        </p:nvGraphicFramePr>
        <p:xfrm>
          <a:off x="1043608" y="1772816"/>
          <a:ext cx="8096163" cy="536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0180" name="AutoShape 4" descr="https://cdn2.img.ria.ru/images/96019/89/96019894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0182" name="AutoShape 6" descr="https://cdn2.img.ria.ru/images/96019/89/96019894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296" name="AutoShape 8" descr="https://otvet.imgsmail.ru/download/u_0f0238c221315982d1baee5148998b8f_800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298" name="AutoShape 10" descr="https://otvet.imgsmail.ru/download/u_0f0238c221315982d1baee5148998b8f_800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300" name="AutoShape 12" descr="https://otvet.imgsmail.ru/download/u_0f0238c221315982d1baee5148998b8f_800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Govorova\Pictures\2018-2020\92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20688"/>
            <a:ext cx="2391968" cy="159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Безымянный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29" name="Диаграмма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24741678"/>
              </p:ext>
            </p:extLst>
          </p:nvPr>
        </p:nvGraphicFramePr>
        <p:xfrm>
          <a:off x="51139" y="1964759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Заголовок 23"/>
          <p:cNvSpPr>
            <a:spLocks noGrp="1"/>
          </p:cNvSpPr>
          <p:nvPr>
            <p:ph type="title"/>
          </p:nvPr>
        </p:nvSpPr>
        <p:spPr>
          <a:xfrm>
            <a:off x="395536" y="548680"/>
            <a:ext cx="5832648" cy="93610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1800" b="1" u="sng" smtClean="0">
                <a:ln w="18415" cmpd="sng">
                  <a:noFill/>
                  <a:prstDash val="solid"/>
                </a:ln>
                <a:cs typeface="Arial" pitchFamily="34" charset="0"/>
              </a:rPr>
              <a:t>Динамика расходов бюджета Криворожского сельского </a:t>
            </a:r>
            <a:r>
              <a:rPr lang="ru-RU" sz="2000" b="1" u="sng" smtClean="0">
                <a:ln w="18415" cmpd="sng">
                  <a:noFill/>
                  <a:prstDash val="solid"/>
                </a:ln>
                <a:cs typeface="Arial" pitchFamily="34" charset="0"/>
              </a:rPr>
              <a:t>поселения Миллеровского района по разделу 08 </a:t>
            </a:r>
            <a:br>
              <a:rPr lang="ru-RU" sz="2000" b="1" u="sng" smtClean="0">
                <a:ln w="18415" cmpd="sng">
                  <a:noFill/>
                  <a:prstDash val="solid"/>
                </a:ln>
                <a:cs typeface="Arial" pitchFamily="34" charset="0"/>
              </a:rPr>
            </a:br>
            <a:r>
              <a:rPr lang="ru-RU" sz="2000" b="1" u="sng" smtClean="0">
                <a:ln w="18415" cmpd="sng">
                  <a:noFill/>
                  <a:prstDash val="solid"/>
                </a:ln>
                <a:cs typeface="Arial" pitchFamily="34" charset="0"/>
              </a:rPr>
              <a:t>«Культура, кинематография»</a:t>
            </a:r>
            <a:endParaRPr lang="ru-RU" sz="2000" b="1" u="sng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1259632" y="2132856"/>
            <a:ext cx="15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4256,7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0" y="1844824"/>
            <a:ext cx="1115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/>
              <a:t>     тыс. рублей</a:t>
            </a:r>
            <a:endParaRPr lang="ru-RU" b="0" dirty="0"/>
          </a:p>
        </p:txBody>
      </p:sp>
      <p:sp>
        <p:nvSpPr>
          <p:cNvPr id="14" name="Заголовок 23"/>
          <p:cNvSpPr>
            <a:spLocks noGrp="1"/>
          </p:cNvSpPr>
          <p:nvPr/>
        </p:nvSpPr>
        <p:spPr>
          <a:xfrm>
            <a:off x="7236296" y="5805264"/>
            <a:ext cx="351656" cy="288032"/>
          </a:xfrm>
          <a:prstGeom prst="rect">
            <a:avLst/>
          </a:prstGeom>
          <a:ln>
            <a:noFill/>
          </a:ln>
        </p:spPr>
        <p:txBody>
          <a:bodyPr vert="horz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cs typeface="Arial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http://www.sochi-express.ru/th.php?url=/16/ed9e/e660/3008@1769@ed9ee6608d37aa9b7cb70017e3efb48c-MWJmOTM4YmU5ZQ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1268760"/>
            <a:ext cx="8712968" cy="545589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936" cy="18002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Структура расходов бюджета Криворожского сельского поселения </a:t>
            </a:r>
            <a:b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Миллеровского района на жилищно-коммунальное  хозяйство</a:t>
            </a:r>
            <a:endParaRPr lang="ru-RU" sz="1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5" descr="Безымянный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539371" y="188641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96138" y="260648"/>
            <a:ext cx="30243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87137267"/>
              </p:ext>
            </p:extLst>
          </p:nvPr>
        </p:nvGraphicFramePr>
        <p:xfrm>
          <a:off x="215516" y="3171165"/>
          <a:ext cx="95770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2020 год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92080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2019 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07904" y="6015772"/>
            <a:ext cx="936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2018 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6256" y="2060848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6256" y="29249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Криворожского сельского поселения Миллеровского района на 2018-2020 годы 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032733"/>
              </p:ext>
            </p:extLst>
          </p:nvPr>
        </p:nvGraphicFramePr>
        <p:xfrm>
          <a:off x="467544" y="1340768"/>
          <a:ext cx="8208912" cy="2517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765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2939,9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3105,4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3357,7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2766,4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2931,9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3184,2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173,5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173,5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173,5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73616" cy="6322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 муниципальных программ в общем объеме расходов, запланированных на  реализацию муниципальных программ Криворожского сельского поселения Миллеровского района в 2018 году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79388" y="1476728"/>
            <a:ext cx="8713787" cy="51209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3165520" y="4077072"/>
            <a:ext cx="1910535" cy="1575556"/>
            <a:chOff x="251520" y="5345832"/>
            <a:chExt cx="2808312" cy="12515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51520" y="5345832"/>
              <a:ext cx="2808312" cy="12515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Управление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муниципальными финансами</a:t>
              </a:r>
            </a:p>
            <a:p>
              <a:pPr algn="ctr">
                <a:defRPr/>
              </a:pPr>
              <a:r>
                <a:rPr lang="ru-RU" sz="13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4681,4</a:t>
              </a:r>
              <a:endPara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Рисунок 56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39752" y="6165304"/>
              <a:ext cx="648072" cy="360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" name="Группа 65"/>
          <p:cNvGrpSpPr/>
          <p:nvPr/>
        </p:nvGrpSpPr>
        <p:grpSpPr>
          <a:xfrm>
            <a:off x="5271580" y="3303553"/>
            <a:ext cx="1934054" cy="1512168"/>
            <a:chOff x="5158226" y="2482231"/>
            <a:chExt cx="1934054" cy="102411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158226" y="2482231"/>
              <a:ext cx="1934054" cy="102411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общественного порядка и </a:t>
              </a:r>
              <a:r>
                <a:rPr lang="ru-RU" sz="11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  <a:r>
                <a:rPr lang="ru-RU" sz="11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противодействие преступности</a:t>
              </a:r>
            </a:p>
            <a:p>
              <a:pPr algn="ctr">
                <a:defRPr/>
              </a:pPr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3,8 </a:t>
              </a:r>
              <a:r>
                <a:rPr lang="ru-RU" sz="11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88224" y="2894902"/>
              <a:ext cx="288032" cy="5040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Группа 66"/>
          <p:cNvGrpSpPr/>
          <p:nvPr/>
        </p:nvGrpSpPr>
        <p:grpSpPr>
          <a:xfrm>
            <a:off x="3131840" y="2758172"/>
            <a:ext cx="1944216" cy="1265293"/>
            <a:chOff x="7092280" y="3539525"/>
            <a:chExt cx="1800200" cy="768085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092280" y="3539525"/>
              <a:ext cx="1800200" cy="76808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000" dirty="0" smtClean="0">
                  <a:solidFill>
                    <a:schemeClr val="bg1"/>
                  </a:solidFill>
                </a:rPr>
                <a:t>Муниципальная </a:t>
              </a:r>
              <a:r>
                <a:rPr lang="ru-RU" sz="1000" dirty="0">
                  <a:solidFill>
                    <a:schemeClr val="bg1"/>
                  </a:solidFill>
                </a:rPr>
                <a:t>политика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10,0</a:t>
              </a:r>
            </a:p>
            <a:p>
              <a:pPr>
                <a:defRPr/>
              </a:pPr>
              <a:r>
                <a:rPr lang="ru-RU" sz="1000" dirty="0" smtClean="0">
                  <a:solidFill>
                    <a:schemeClr val="bg1"/>
                  </a:solidFill>
                </a:rPr>
                <a:t>тыс. рублей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0392" y="3789040"/>
              <a:ext cx="77477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Группа 61"/>
          <p:cNvGrpSpPr/>
          <p:nvPr/>
        </p:nvGrpSpPr>
        <p:grpSpPr>
          <a:xfrm>
            <a:off x="323528" y="4077072"/>
            <a:ext cx="2664296" cy="1575556"/>
            <a:chOff x="323528" y="4405107"/>
            <a:chExt cx="2664296" cy="134415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23528" y="4405107"/>
              <a:ext cx="2664296" cy="134415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культуры 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4256,7</a:t>
              </a:r>
            </a:p>
            <a:p>
              <a:pPr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B7DBF1"/>
                </a:clrFrom>
                <a:clrTo>
                  <a:srgbClr val="B7DB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50858" y="5077183"/>
              <a:ext cx="537827" cy="43204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Группа 51"/>
          <p:cNvGrpSpPr/>
          <p:nvPr/>
        </p:nvGrpSpPr>
        <p:grpSpPr>
          <a:xfrm>
            <a:off x="3059832" y="1412776"/>
            <a:ext cx="2088232" cy="1296144"/>
            <a:chOff x="3059832" y="1412776"/>
            <a:chExt cx="2088232" cy="129614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59832" y="1412776"/>
              <a:ext cx="2088232" cy="129614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качественными жилищно-коммунальными услугами населения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Криворожского сельского поселения</a:t>
              </a:r>
            </a:p>
            <a:p>
              <a:pPr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839,2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B0B0B8"/>
                </a:clrFrom>
                <a:clrTo>
                  <a:srgbClr val="B0B0B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2204864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Группа 53"/>
          <p:cNvGrpSpPr/>
          <p:nvPr/>
        </p:nvGrpSpPr>
        <p:grpSpPr>
          <a:xfrm>
            <a:off x="323528" y="1412776"/>
            <a:ext cx="2664296" cy="1080120"/>
            <a:chOff x="395536" y="2564904"/>
            <a:chExt cx="2664296" cy="108012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95536" y="2564904"/>
              <a:ext cx="2664296" cy="108012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Социальная поддержка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граждан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145,4</a:t>
              </a:r>
            </a:p>
            <a:p>
              <a:pPr algn="ctr">
                <a:defRPr/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3212976"/>
              <a:ext cx="936104" cy="40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" name="Группа 55"/>
          <p:cNvGrpSpPr/>
          <p:nvPr/>
        </p:nvGrpSpPr>
        <p:grpSpPr>
          <a:xfrm>
            <a:off x="323528" y="2636912"/>
            <a:ext cx="2664296" cy="1355058"/>
            <a:chOff x="3059832" y="3717032"/>
            <a:chExt cx="2088232" cy="1024577"/>
          </a:xfrm>
          <a:solidFill>
            <a:srgbClr val="FF0000"/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3059832" y="3717032"/>
              <a:ext cx="2088232" cy="102457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Обеспечение доступным </a:t>
              </a:r>
              <a:endPara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комфортным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жильем</a:t>
              </a: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Населения Криворожского сельского поселения 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10,0</a:t>
              </a: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98B3FF"/>
                </a:clrFrom>
                <a:clrTo>
                  <a:srgbClr val="98B3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4221088"/>
              <a:ext cx="545802" cy="460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" name="Группа 63"/>
          <p:cNvGrpSpPr/>
          <p:nvPr/>
        </p:nvGrpSpPr>
        <p:grpSpPr>
          <a:xfrm>
            <a:off x="5252453" y="1412776"/>
            <a:ext cx="1944216" cy="1754864"/>
            <a:chOff x="5148064" y="2924944"/>
            <a:chExt cx="1944216" cy="108012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148064" y="2924944"/>
              <a:ext cx="1944216" cy="10801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Защита населения и территории от чрезвычайных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ситуаций, обеспечение пожарной безопасности и безопасности людей на водных объектах 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30,4</a:t>
              </a: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44208" y="3573016"/>
              <a:ext cx="5760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Группа 64"/>
          <p:cNvGrpSpPr/>
          <p:nvPr/>
        </p:nvGrpSpPr>
        <p:grpSpPr>
          <a:xfrm>
            <a:off x="5290381" y="4867670"/>
            <a:ext cx="2088232" cy="787777"/>
            <a:chOff x="7092280" y="1809378"/>
            <a:chExt cx="1800200" cy="643514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092280" y="1809378"/>
              <a:ext cx="1800200" cy="64351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Информационное общество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49,8</a:t>
              </a: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3C659E"/>
                </a:clrFrom>
                <a:clrTo>
                  <a:srgbClr val="3C659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71721" y="2132856"/>
              <a:ext cx="513759" cy="308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232248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Криворожского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Криворожского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от 27.09.2017 № 92)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Криворожского сельского поселения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3717032"/>
            <a:ext cx="2088232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2018 год и на плановый период 2019 и 2020 годов»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79512" y="3068960"/>
            <a:ext cx="8964488" cy="144016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проекта бюджета Криворожского сельского поселения Миллеровского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 год и на плановый период 2019 и 2020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7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1700808"/>
            <a:ext cx="9144000" cy="46805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82000" cy="792088"/>
          </a:xfrm>
        </p:spPr>
        <p:txBody>
          <a:bodyPr>
            <a:noAutofit/>
          </a:bodyPr>
          <a:lstStyle/>
          <a:p>
            <a:pPr algn="ctr"/>
            <a:r>
              <a:rPr lang="ru-RU" sz="1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Структура муниципального долга  Криворожского сельского поселения</a:t>
            </a:r>
            <a:br>
              <a:rPr lang="ru-RU" sz="1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1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Миллеровского района на 2018-2020 годы</a:t>
            </a:r>
            <a:br>
              <a:rPr lang="ru-RU" sz="1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                                                                        </a:t>
            </a:r>
            <a:r>
              <a:rPr lang="ru-RU" sz="16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(тыс. рублей)</a:t>
            </a:r>
            <a:endParaRPr lang="ru-RU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131265"/>
              </p:ext>
            </p:extLst>
          </p:nvPr>
        </p:nvGraphicFramePr>
        <p:xfrm>
          <a:off x="467544" y="2348880"/>
          <a:ext cx="8424936" cy="2911436"/>
        </p:xfrm>
        <a:graphic>
          <a:graphicData uri="http://schemas.openxmlformats.org/drawingml/2006/table">
            <a:tbl>
              <a:tblPr/>
              <a:tblGrid>
                <a:gridCol w="3547341"/>
                <a:gridCol w="1773671"/>
                <a:gridCol w="1551962"/>
                <a:gridCol w="1551962"/>
              </a:tblGrid>
              <a:tr h="607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вида долгового обязательства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01.01.2019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01.01.2020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01.01.2021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Муниципальный </a:t>
                      </a:r>
                      <a:r>
                        <a:rPr lang="ru-RU" sz="2000" b="1" i="1" u="none" strike="noStrike" dirty="0">
                          <a:latin typeface="Arial" pitchFamily="34" charset="0"/>
                          <a:cs typeface="Arial" pitchFamily="34" charset="0"/>
                        </a:rPr>
                        <a:t>долг,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1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1" u="none" strike="noStrike" dirty="0">
                          <a:latin typeface="Arial" pitchFamily="34" charset="0"/>
                          <a:cs typeface="Arial" pitchFamily="34" charset="0"/>
                        </a:rPr>
                        <a:t>1. Бюджетные кредиты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B140C-AFBD-4E60-A7B9-6BAF586F08E8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1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</a:t>
            </a:r>
            <a:r>
              <a:rPr lang="ru-RU" sz="9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32894"/>
              </p:ext>
            </p:extLst>
          </p:nvPr>
        </p:nvGraphicFramePr>
        <p:xfrm>
          <a:off x="899592" y="3459138"/>
          <a:ext cx="8136904" cy="364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составления 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Криворожского сельского поселения Миллеровского района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0" y="1700808"/>
            <a:ext cx="8172400" cy="122413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740352" y="1628800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780928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236296" y="2708920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852936"/>
            <a:ext cx="6480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предусматриваются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700808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решений о внесении изменений в законодательство о налогах и сборах, приводящих к изменению доходов бюджета, до внесения проекта решения о бюджете в представительный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 не представляется на бумажном носителе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(размещается на сайте Администрации Криворожского сельского поселения)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12"/>
          <p:cNvGrpSpPr>
            <a:grpSpLocks/>
          </p:cNvGrpSpPr>
          <p:nvPr/>
        </p:nvGrpSpPr>
        <p:grpSpPr bwMode="auto">
          <a:xfrm>
            <a:off x="8351912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на 2018 год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2019 и 2020 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95049" y="265461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3235305015"/>
              </p:ext>
            </p:extLst>
          </p:nvPr>
        </p:nvGraphicFramePr>
        <p:xfrm>
          <a:off x="107504" y="1745432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Криворожского сельского поселения 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Криворожского сельского поселения Миллеровского района на 2018 год и на плановый период 2019 и 2020 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33113"/>
              </p:ext>
            </p:extLst>
          </p:nvPr>
        </p:nvGraphicFramePr>
        <p:xfrm>
          <a:off x="467546" y="1772816"/>
          <a:ext cx="8280919" cy="4900586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1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 бюджета Криворожского сельского поселения Миллеровского района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2018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 бюджета Криворожского сельского поселения Миллеровского района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</a:t>
                      </a: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 бюджета Криворожского сельского поселения Миллеровского района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10156,0</a:t>
                      </a:r>
                      <a:endParaRPr lang="ru-RU" sz="105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10134,4</a:t>
                      </a:r>
                      <a:endParaRPr lang="ru-RU" sz="105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10453,5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6185,9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5791,2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5934,6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Безвозмезд-ные поступления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3970,1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4343,2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4518,9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10200,0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10204,9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10535,5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Профицит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-44,0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-70,5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-82,0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Криворожского сельского поселения Миллеровского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2018 год</a:t>
            </a:r>
          </a:p>
        </p:txBody>
      </p:sp>
      <p:pic>
        <p:nvPicPr>
          <p:cNvPr id="1229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030299344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98103217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10156,0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10200,0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собственных доходов  бюджета Криворожского сельского поселения Миллеровского района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32140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Безымянный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853536"/>
              </p:ext>
            </p:extLst>
          </p:nvPr>
        </p:nvGraphicFramePr>
        <p:xfrm>
          <a:off x="645317" y="2156943"/>
          <a:ext cx="7429052" cy="388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276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2627784" y="2276872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62,8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5580112" y="3573016"/>
            <a:ext cx="1222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b="1" dirty="0" smtClean="0">
                <a:solidFill>
                  <a:schemeClr val="bg1"/>
                </a:solidFill>
                <a:cs typeface="Arial" charset="0"/>
              </a:rPr>
              <a:t>12,0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5940152" y="2780928"/>
            <a:ext cx="1155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9,0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4355976" y="4365104"/>
            <a:ext cx="1027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12,7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3347864" y="4365104"/>
            <a:ext cx="1027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3,5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Криворожского сельского поселения миллеровского района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2018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70835" y="188913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473978"/>
          </a:xfrm>
        </p:spPr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6001543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Налоги на имущество 4274,3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7"/>
            <a:ext cx="8424936" cy="784575"/>
            <a:chOff x="395536" y="5013174"/>
            <a:chExt cx="8236034" cy="827770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4055497" cy="324722"/>
              <a:chOff x="395536" y="5013176"/>
              <a:chExt cx="4055497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76746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875,3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313085"/>
              <a:ext cx="3231530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Налоги на совокупный доход 205,3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" name="Группа 39"/>
            <p:cNvGrpSpPr>
              <a:grpSpLocks/>
            </p:cNvGrpSpPr>
            <p:nvPr/>
          </p:nvGrpSpPr>
          <p:grpSpPr bwMode="auto">
            <a:xfrm>
              <a:off x="5111897" y="5089146"/>
              <a:ext cx="3519673" cy="552636"/>
              <a:chOff x="5255913" y="4729108"/>
              <a:chExt cx="3519673" cy="552636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5913" y="4729108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9" name="TextBox 35"/>
              <p:cNvSpPr txBox="1">
                <a:spLocks noChangeArrowheads="1"/>
              </p:cNvSpPr>
              <p:nvPr/>
            </p:nvSpPr>
            <p:spPr bwMode="auto">
              <a:xfrm>
                <a:off x="5550211" y="4957022"/>
                <a:ext cx="32253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Иные налоговые доходы – 62,8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111897" y="5013174"/>
              <a:ext cx="3308491" cy="523874"/>
              <a:chOff x="5255913" y="5733254"/>
              <a:chExt cx="3308491" cy="523874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55913" y="611311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50211" y="5733254"/>
                <a:ext cx="301419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Неналоговые доходы – 768,2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569692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29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547670"/>
              </p:ext>
            </p:extLst>
          </p:nvPr>
        </p:nvGraphicFramePr>
        <p:xfrm>
          <a:off x="1763688" y="764704"/>
          <a:ext cx="6336704" cy="650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18210</TotalTime>
  <Words>1253</Words>
  <Application>Microsoft Office PowerPoint</Application>
  <PresentationFormat>Экран (4:3)</PresentationFormat>
  <Paragraphs>333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10195094</vt:lpstr>
      <vt:lpstr>Городская</vt:lpstr>
      <vt:lpstr>1_Городская</vt:lpstr>
      <vt:lpstr>3_Городская</vt:lpstr>
      <vt:lpstr>19_Городская</vt:lpstr>
      <vt:lpstr>Криворожское  сельское поселение   </vt:lpstr>
      <vt:lpstr>Презентация PowerPoint</vt:lpstr>
      <vt:lpstr>Презентация PowerPoint</vt:lpstr>
      <vt:lpstr>Проект бюджета на 2018 год  и на плановый период 2019 и 2020 годов  </vt:lpstr>
      <vt:lpstr>Презентация PowerPoint</vt:lpstr>
      <vt:lpstr>Основные характеристики бюджета Криворожского сельского поселения Миллеровского района на 2018 год и на плановый период 2019 и 2020 годов</vt:lpstr>
      <vt:lpstr>Основные параметры бюджета Криворожского сельского поселения Миллеровского района на 2018 год</vt:lpstr>
      <vt:lpstr>Динамика собственных доходов  бюджета Криворожского сельского поселения Миллеровского района</vt:lpstr>
      <vt:lpstr>Презентация PowerPoint</vt:lpstr>
      <vt:lpstr>Динамика поступлений земельного налога в бюджет Криворожского сельского поселения Миллеровского района</vt:lpstr>
      <vt:lpstr>Бюджет Криворожского сельского поселения на 2018 год               Всего расходы  – 10200,0 тыс. рублей</vt:lpstr>
      <vt:lpstr>Динамика расходов  бюджета Криворожского сельского поселения Миллеровского района</vt:lpstr>
      <vt:lpstr>Презентация PowerPoint</vt:lpstr>
      <vt:lpstr>Расходы на обеспечение деятельности аппарата управления в 2018 году составят  4765,4 тыс. рублей или 46,7 % общего объема расходов бюджета Криворожского сельского поселения Миллеровского района</vt:lpstr>
      <vt:lpstr>Презентация PowerPoint</vt:lpstr>
      <vt:lpstr>Динамика расходов бюджета Криворожского сельского поселения Миллеровского района по разделу 08  «Культура, кинематография»</vt:lpstr>
      <vt:lpstr>Структура расходов бюджета Криворожского сельского поселения   Миллеровского района на жилищно-коммунальное  хозяйство</vt:lpstr>
      <vt:lpstr>Объемы межбюджетных трансфертов бюджету Криворожского сельского поселения Миллеровского района на 2018-2020 годы </vt:lpstr>
      <vt:lpstr>Объем муниципальных программ в общем объеме расходов, запланированных на  реализацию муниципальных программ Криворожского сельского поселения Миллеровского района в 2018 году</vt:lpstr>
      <vt:lpstr>Структура муниципального долга  Криворожского сельского поселения Миллеровского района на 2018-2020 годы                                                                          (тыс. рублей)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Экономист</cp:lastModifiedBy>
  <cp:revision>1853</cp:revision>
  <dcterms:created xsi:type="dcterms:W3CDTF">2011-10-21T12:19:44Z</dcterms:created>
  <dcterms:modified xsi:type="dcterms:W3CDTF">2017-11-30T13:44:13Z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