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4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dPt>
            <c:idx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8678.4</c:v>
                </c:pt>
                <c:pt idx="1">
                  <c:v>5881.9</c:v>
                </c:pt>
                <c:pt idx="2">
                  <c:v>6269.2</c:v>
                </c:pt>
                <c:pt idx="3">
                  <c:v>5625.2</c:v>
                </c:pt>
                <c:pt idx="4">
                  <c:v>8795.2999999999993</c:v>
                </c:pt>
                <c:pt idx="5">
                  <c:v>8401.4</c:v>
                </c:pt>
                <c:pt idx="6" formatCode="0.0">
                  <c:v>15509</c:v>
                </c:pt>
              </c:numCache>
            </c:numRef>
          </c:val>
        </c:ser>
        <c:dLbls>
          <c:showVal val="1"/>
        </c:dLbls>
        <c:gapWidth val="95"/>
        <c:gapDepth val="95"/>
        <c:shape val="cone"/>
        <c:axId val="145883136"/>
        <c:axId val="145884672"/>
        <c:axId val="0"/>
      </c:bar3DChart>
      <c:catAx>
        <c:axId val="145883136"/>
        <c:scaling>
          <c:orientation val="minMax"/>
        </c:scaling>
        <c:axPos val="b"/>
        <c:numFmt formatCode="General" sourceLinked="1"/>
        <c:majorTickMark val="none"/>
        <c:tickLblPos val="nextTo"/>
        <c:crossAx val="145884672"/>
        <c:crosses val="autoZero"/>
        <c:auto val="1"/>
        <c:lblAlgn val="ctr"/>
        <c:lblOffset val="100"/>
      </c:catAx>
      <c:valAx>
        <c:axId val="145884672"/>
        <c:scaling>
          <c:orientation val="minMax"/>
        </c:scaling>
        <c:delete val="1"/>
        <c:axPos val="l"/>
        <c:numFmt formatCode="General" sourceLinked="1"/>
        <c:tickLblPos val="none"/>
        <c:crossAx val="145883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numRef>
              <c:f>Лист1!$A$2:$A$9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3027</c:v>
                </c:pt>
                <c:pt idx="1">
                  <c:v>4591.7</c:v>
                </c:pt>
                <c:pt idx="2">
                  <c:v>4549.7</c:v>
                </c:pt>
                <c:pt idx="3">
                  <c:v>6269.2</c:v>
                </c:pt>
                <c:pt idx="4">
                  <c:v>6782.3</c:v>
                </c:pt>
                <c:pt idx="5">
                  <c:v>8795.2999999999993</c:v>
                </c:pt>
                <c:pt idx="6">
                  <c:v>8401.4</c:v>
                </c:pt>
                <c:pt idx="7" formatCode="0.0">
                  <c:v>15509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dLbls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7096.9</c:v>
                </c:pt>
                <c:pt idx="1">
                  <c:v>8678.4</c:v>
                </c:pt>
                <c:pt idx="2">
                  <c:v>5881.9</c:v>
                </c:pt>
                <c:pt idx="3">
                  <c:v>6882.9</c:v>
                </c:pt>
                <c:pt idx="4">
                  <c:v>4633.2</c:v>
                </c:pt>
                <c:pt idx="5">
                  <c:v>5259.5</c:v>
                </c:pt>
                <c:pt idx="6">
                  <c:v>16048.4</c:v>
                </c:pt>
                <c:pt idx="7">
                  <c:v>4973.8</c:v>
                </c:pt>
              </c:numCache>
            </c:numRef>
          </c:val>
        </c:ser>
        <c:shape val="box"/>
        <c:axId val="145956224"/>
        <c:axId val="145966208"/>
        <c:axId val="0"/>
      </c:bar3DChart>
      <c:catAx>
        <c:axId val="145956224"/>
        <c:scaling>
          <c:orientation val="minMax"/>
        </c:scaling>
        <c:axPos val="b"/>
        <c:numFmt formatCode="General" sourceLinked="1"/>
        <c:tickLblPos val="nextTo"/>
        <c:crossAx val="145966208"/>
        <c:crosses val="autoZero"/>
        <c:auto val="1"/>
        <c:lblAlgn val="ctr"/>
        <c:lblOffset val="100"/>
      </c:catAx>
      <c:valAx>
        <c:axId val="145966208"/>
        <c:scaling>
          <c:orientation val="minMax"/>
        </c:scaling>
        <c:axPos val="l"/>
        <c:majorGridlines>
          <c:spPr>
            <a:ln w="19050" cap="flat" cmpd="sng" algn="ctr">
              <a:solidFill>
                <a:schemeClr val="accent2"/>
              </a:solidFill>
              <a:prstDash val="solid"/>
            </a:ln>
            <a:effectLst>
              <a:glow rad="70000">
                <a:schemeClr val="accent2">
                  <a:tint val="30000"/>
                  <a:shade val="95000"/>
                  <a:satMod val="300000"/>
                  <a:alpha val="50000"/>
                </a:schemeClr>
              </a:glow>
            </a:effectLst>
          </c:spPr>
        </c:majorGridlines>
        <c:numFmt formatCode="General" sourceLinked="1"/>
        <c:tickLblPos val="nextTo"/>
        <c:crossAx val="145956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</c:v>
                </c:pt>
                <c:pt idx="6">
                  <c:v>Доходы от оказания платных услуг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1373.8</c:v>
                </c:pt>
                <c:pt idx="1">
                  <c:v>3515.4</c:v>
                </c:pt>
                <c:pt idx="2" formatCode="0.0">
                  <c:v>4044</c:v>
                </c:pt>
                <c:pt idx="3">
                  <c:v>22.2</c:v>
                </c:pt>
                <c:pt idx="4" formatCode="0.0">
                  <c:v>1459.4</c:v>
                </c:pt>
                <c:pt idx="5">
                  <c:v>14.7</c:v>
                </c:pt>
                <c:pt idx="6">
                  <c:v>29.4</c:v>
                </c:pt>
                <c:pt idx="7">
                  <c:v>5050.1000000000004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3000"/>
                    <a:satMod val="150000"/>
                  </a:schemeClr>
                </a:gs>
                <a:gs pos="25000">
                  <a:schemeClr val="accent4">
                    <a:tint val="96000"/>
                    <a:shade val="80000"/>
                    <a:satMod val="105000"/>
                  </a:schemeClr>
                </a:gs>
                <a:gs pos="38000">
                  <a:schemeClr val="accent4">
                    <a:tint val="96000"/>
                    <a:shade val="59000"/>
                    <a:satMod val="120000"/>
                  </a:schemeClr>
                </a:gs>
                <a:gs pos="55000">
                  <a:schemeClr val="accent4">
                    <a:shade val="57000"/>
                    <a:satMod val="120000"/>
                  </a:schemeClr>
                </a:gs>
                <a:gs pos="80000">
                  <a:schemeClr val="accent4">
                    <a:shade val="56000"/>
                    <a:satMod val="145000"/>
                  </a:schemeClr>
                </a:gs>
                <a:gs pos="88000">
                  <a:schemeClr val="accent4">
                    <a:shade val="63000"/>
                    <a:satMod val="160000"/>
                  </a:schemeClr>
                </a:gs>
                <a:gs pos="100000">
                  <a:schemeClr val="accent4">
                    <a:tint val="99555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4">
                  <a:shade val="60000"/>
                  <a:satMod val="300000"/>
                </a:schemeClr>
              </a:solidFill>
              <a:prstDash val="solid"/>
            </a:ln>
            <a:effectLst>
              <a:glow rad="70000">
                <a:schemeClr val="accent4">
                  <a:tint val="30000"/>
                  <a:shade val="95000"/>
                  <a:satMod val="300000"/>
                  <a:alpha val="50000"/>
                </a:schemeClr>
              </a:glow>
            </a:effectLst>
          </c:spPr>
          <c:dLbls>
            <c:showVal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13155.1</c:v>
                </c:pt>
                <c:pt idx="1">
                  <c:v>10566.8</c:v>
                </c:pt>
                <c:pt idx="2">
                  <c:v>13154.2</c:v>
                </c:pt>
                <c:pt idx="3">
                  <c:v>11409.5</c:v>
                </c:pt>
                <c:pt idx="4">
                  <c:v>13305.2</c:v>
                </c:pt>
                <c:pt idx="5">
                  <c:v>25022.400000000001</c:v>
                </c:pt>
                <c:pt idx="6">
                  <c:v>18199.7</c:v>
                </c:pt>
              </c:numCache>
            </c:numRef>
          </c:val>
        </c:ser>
        <c:gapWidth val="300"/>
        <c:shape val="box"/>
        <c:axId val="146573568"/>
        <c:axId val="146583552"/>
        <c:axId val="146021888"/>
      </c:bar3DChart>
      <c:catAx>
        <c:axId val="146573568"/>
        <c:scaling>
          <c:orientation val="minMax"/>
        </c:scaling>
        <c:axPos val="b"/>
        <c:numFmt formatCode="General" sourceLinked="1"/>
        <c:majorTickMark val="none"/>
        <c:tickLblPos val="nextTo"/>
        <c:crossAx val="146583552"/>
        <c:crosses val="autoZero"/>
        <c:auto val="1"/>
        <c:lblAlgn val="ctr"/>
        <c:lblOffset val="100"/>
      </c:catAx>
      <c:valAx>
        <c:axId val="1465835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46573568"/>
        <c:crosses val="autoZero"/>
        <c:crossBetween val="between"/>
      </c:valAx>
      <c:serAx>
        <c:axId val="146021888"/>
        <c:scaling>
          <c:orientation val="minMax"/>
        </c:scaling>
        <c:axPos val="b"/>
        <c:tickLblPos val="nextTo"/>
        <c:crossAx val="146583552"/>
        <c:crosses val="autoZero"/>
      </c:serAx>
      <c:spPr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Национальная безопасность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7684.2</c:v>
                </c:pt>
                <c:pt idx="1">
                  <c:v>255.4</c:v>
                </c:pt>
                <c:pt idx="2">
                  <c:v>144.1</c:v>
                </c:pt>
                <c:pt idx="3">
                  <c:v>5655.6</c:v>
                </c:pt>
                <c:pt idx="4">
                  <c:v>9</c:v>
                </c:pt>
                <c:pt idx="5">
                  <c:v>4125.3999999999996</c:v>
                </c:pt>
                <c:pt idx="6">
                  <c:v>316</c:v>
                </c:pt>
                <c:pt idx="7">
                  <c:v>10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42705591351292232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0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98</c:v>
                </c:pt>
                <c:pt idx="1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55"/>
          <c:h val="0.3614670207129451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gradFill rotWithShape="1">
                <a:gsLst>
                  <a:gs pos="0">
                    <a:schemeClr val="accent6">
                      <a:shade val="58000"/>
                      <a:satMod val="150000"/>
                    </a:schemeClr>
                  </a:gs>
                  <a:gs pos="72000">
                    <a:schemeClr val="accent6">
                      <a:tint val="90000"/>
                      <a:satMod val="135000"/>
                    </a:schemeClr>
                  </a:gs>
                  <a:gs pos="100000">
                    <a:schemeClr val="accent6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1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Val val="1"/>
            <c:showCatName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94.9</c:v>
                </c:pt>
                <c:pt idx="1">
                  <c:v>5.0999999999999996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spPr>
    <a:solidFill>
      <a:schemeClr val="accent2"/>
    </a:solidFill>
    <a:ln w="19050" cap="flat" cmpd="sng" algn="ctr">
      <a:solidFill>
        <a:schemeClr val="lt1"/>
      </a:solidFill>
      <a:prstDash val="solid"/>
    </a:ln>
    <a:effectLst>
      <a:glow rad="63500">
        <a:schemeClr val="accent2">
          <a:tint val="30000"/>
          <a:shade val="95000"/>
          <a:satMod val="300000"/>
          <a:alpha val="50000"/>
        </a:schemeClr>
      </a:glo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nans\Desktop\1381676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734375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</a:t>
            </a:r>
            <a:r>
              <a:rPr lang="ru-RU" dirty="0" smtClean="0"/>
              <a:t>2022 </a:t>
            </a:r>
            <a:r>
              <a:rPr lang="ru-RU" dirty="0" smtClean="0"/>
              <a:t>году </a:t>
            </a:r>
          </a:p>
          <a:p>
            <a:pPr algn="ctr"/>
            <a:r>
              <a:rPr lang="ru-RU" b="1" dirty="0" smtClean="0"/>
              <a:t>17851,5 тыс</a:t>
            </a:r>
            <a:r>
              <a:rPr lang="ru-RU" b="1" dirty="0" smtClean="0"/>
              <a:t>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Криворожского сельского поселения 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году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142852"/>
            <a:ext cx="3143272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17851,5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714488"/>
            <a:ext cx="4143404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муниципальными финансами и создание условий для эффективного управления финансами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(7618,9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тыс.рублей)</a:t>
            </a:r>
            <a:endParaRPr lang="ru-RU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714884"/>
            <a:ext cx="4143404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Муниципальная политика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(9,0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785926"/>
            <a:ext cx="4000528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Защита населения и территории от ЧС, обеспечение пожарной  безопасности и безопасности людей на водных объектов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(0,0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357562"/>
            <a:ext cx="4143404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качественными жилищно-коммунальными услугами населения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(5801,0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4714884"/>
            <a:ext cx="4000528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Информационное общество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(0,0тыс.рублей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357562"/>
            <a:ext cx="4000528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общественного порядка и противодействие преступности (0,0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572140"/>
            <a:ext cx="4000528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(4106,6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 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5572140"/>
            <a:ext cx="4143404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Социальная поддержка граждан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(316,0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6215082"/>
            <a:ext cx="7358114" cy="6429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доступным и комфортным жильем населения Криворожского сельского поселения(0,0 тыс.рублей-0,0%)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Структура безвозмездных поступлений бюджета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</a:t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7467600" cy="44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1" y="1785926"/>
          <a:ext cx="7081292" cy="4782983"/>
        </p:xfrm>
        <a:graphic>
          <a:graphicData uri="http://schemas.openxmlformats.org/drawingml/2006/table">
            <a:tbl>
              <a:tblPr/>
              <a:tblGrid>
                <a:gridCol w="2434874"/>
                <a:gridCol w="774403"/>
                <a:gridCol w="774403"/>
                <a:gridCol w="774403"/>
                <a:gridCol w="774403"/>
                <a:gridCol w="774403"/>
                <a:gridCol w="774403"/>
              </a:tblGrid>
              <a:tr h="110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4549,7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6882,9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4663,2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5259,5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16048,4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4973,8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2423,3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3706,9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4103,2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4131,4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4117,1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4718,2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173,5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192,9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208,4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231,3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240,4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255,6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1920,0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2983,5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268,2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816,7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11634,9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53,4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80,1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Криворожского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Криворожского сельского поселения Миллеровского района в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24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18199,7</a:t>
            </a:r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928934"/>
            <a:ext cx="25003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20482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,8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2283,1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928934"/>
            <a:ext cx="2357422" cy="2643206"/>
          </a:xfrm>
          <a:prstGeom prst="rect">
            <a:avLst/>
          </a:prstGeom>
          <a:noFill/>
        </p:spPr>
      </p:pic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8955,4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r>
              <a:rPr lang="ru-RU" dirty="0" smtClean="0"/>
              <a:t>4973,8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857356" y="571480"/>
            <a:ext cx="4857784" cy="11430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20482,8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43240" y="1928802"/>
            <a:ext cx="2571768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</a:t>
            </a:r>
            <a:r>
              <a:rPr lang="ru-RU" dirty="0" smtClean="0"/>
              <a:t>6553,6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1373,8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4044,0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3515,4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22,2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14678" y="3143248"/>
            <a:ext cx="2357454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1459,4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14678" y="4071942"/>
            <a:ext cx="2428892" cy="928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оказания платных услуг и компенсации затрат государства -29,4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3143248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4661,2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950" y="4071942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255,6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7950" y="5000636"/>
            <a:ext cx="2786050" cy="12858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на поддержку мер по обеспеченности сбалансированности бюджетов-57,0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571868" y="1428736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6116" y="5072074"/>
            <a:ext cx="2428892" cy="928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продажи материальных и нематериальных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активово-5050,1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6143620"/>
            <a:ext cx="2428892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ущерба-14,7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2015-2022гг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15509,0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2016-2022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580</TotalTime>
  <Words>457</Words>
  <Application>Microsoft Office PowerPoint</Application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</vt:lpstr>
      <vt:lpstr>Основных направление бюджетной и налоговой политики Криворожского сельского поселения  </vt:lpstr>
      <vt:lpstr>       </vt:lpstr>
      <vt:lpstr>Слайд 4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2015-2022гг. </vt:lpstr>
      <vt:lpstr>Объем налоговых и неналоговых доходов бюджета Криворожского сельского поселения Миллеровского района в 2022 году составил 15509,0 тыс. рублей </vt:lpstr>
      <vt:lpstr>Динамика расходов бюджета Криворожского сельского поселения Миллеровского района  в 2016-2022 гг.</vt:lpstr>
      <vt:lpstr> Структура расходов бюджета Криворожского сельского поселения Миллеровского района в 2022 году. </vt:lpstr>
      <vt:lpstr>Слайд 10</vt:lpstr>
      <vt:lpstr>Структура программных расходов бюджета Криворожского сельского поселения  Миллеровского района  в 2018 году </vt:lpstr>
      <vt:lpstr>Структура муниципальных программ Криворожского сельского поселения  в 2022 году</vt:lpstr>
      <vt:lpstr>       Структура безвозмездных поступлений бюджета Криворожского сельского поселения Миллеровского района в 2022 году        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Finans</cp:lastModifiedBy>
  <cp:revision>91</cp:revision>
  <dcterms:created xsi:type="dcterms:W3CDTF">2019-05-20T07:20:42Z</dcterms:created>
  <dcterms:modified xsi:type="dcterms:W3CDTF">2023-04-17T07:59:24Z</dcterms:modified>
</cp:coreProperties>
</file>