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8678.4</c:v>
                </c:pt>
                <c:pt idx="1">
                  <c:v>5881.9</c:v>
                </c:pt>
                <c:pt idx="2">
                  <c:v>6269.2</c:v>
                </c:pt>
                <c:pt idx="3">
                  <c:v>5625.2</c:v>
                </c:pt>
                <c:pt idx="4">
                  <c:v>8795.2999999999993</c:v>
                </c:pt>
                <c:pt idx="5">
                  <c:v>8401.4</c:v>
                </c:pt>
              </c:numCache>
            </c:numRef>
          </c:val>
        </c:ser>
        <c:dLbls>
          <c:showVal val="1"/>
        </c:dLbls>
        <c:gapWidth val="95"/>
        <c:gapDepth val="95"/>
        <c:shape val="cone"/>
        <c:axId val="106498688"/>
        <c:axId val="106545536"/>
        <c:axId val="0"/>
      </c:bar3DChart>
      <c:catAx>
        <c:axId val="106498688"/>
        <c:scaling>
          <c:orientation val="minMax"/>
        </c:scaling>
        <c:axPos val="b"/>
        <c:numFmt formatCode="General" sourceLinked="1"/>
        <c:majorTickMark val="none"/>
        <c:tickLblPos val="nextTo"/>
        <c:crossAx val="106545536"/>
        <c:crosses val="autoZero"/>
        <c:auto val="1"/>
        <c:lblAlgn val="ctr"/>
        <c:lblOffset val="100"/>
      </c:catAx>
      <c:valAx>
        <c:axId val="106545536"/>
        <c:scaling>
          <c:orientation val="minMax"/>
        </c:scaling>
        <c:delete val="1"/>
        <c:axPos val="l"/>
        <c:numFmt formatCode="General" sourceLinked="1"/>
        <c:tickLblPos val="none"/>
        <c:crossAx val="106498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3027</c:v>
                </c:pt>
                <c:pt idx="1">
                  <c:v>4591.7</c:v>
                </c:pt>
                <c:pt idx="2">
                  <c:v>4549.7</c:v>
                </c:pt>
                <c:pt idx="3">
                  <c:v>6269.2</c:v>
                </c:pt>
                <c:pt idx="4">
                  <c:v>6782.3</c:v>
                </c:pt>
                <c:pt idx="5">
                  <c:v>8795.2999999999993</c:v>
                </c:pt>
                <c:pt idx="6">
                  <c:v>8401.4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7096.9</c:v>
                </c:pt>
                <c:pt idx="1">
                  <c:v>8678.4</c:v>
                </c:pt>
                <c:pt idx="2">
                  <c:v>5881.9</c:v>
                </c:pt>
                <c:pt idx="3">
                  <c:v>6882.9</c:v>
                </c:pt>
                <c:pt idx="4">
                  <c:v>4633.2</c:v>
                </c:pt>
                <c:pt idx="5">
                  <c:v>5259.5</c:v>
                </c:pt>
                <c:pt idx="6">
                  <c:v>16048.4</c:v>
                </c:pt>
              </c:numCache>
            </c:numRef>
          </c:val>
        </c:ser>
        <c:shape val="box"/>
        <c:axId val="118948992"/>
        <c:axId val="118950528"/>
        <c:axId val="0"/>
      </c:bar3DChart>
      <c:catAx>
        <c:axId val="118948992"/>
        <c:scaling>
          <c:orientation val="minMax"/>
        </c:scaling>
        <c:axPos val="b"/>
        <c:numFmt formatCode="General" sourceLinked="1"/>
        <c:tickLblPos val="nextTo"/>
        <c:crossAx val="118950528"/>
        <c:crosses val="autoZero"/>
        <c:auto val="1"/>
        <c:lblAlgn val="ctr"/>
        <c:lblOffset val="100"/>
      </c:catAx>
      <c:valAx>
        <c:axId val="118950528"/>
        <c:scaling>
          <c:orientation val="minMax"/>
        </c:scaling>
        <c:axPos val="l"/>
        <c:majorGridlines>
          <c:spPr>
            <a:ln w="19050" cap="flat" cmpd="sng" algn="ctr">
              <a:solidFill>
                <a:schemeClr val="accent2"/>
              </a:solidFill>
              <a:prstDash val="solid"/>
            </a:ln>
            <a:effectLst>
              <a:glow rad="700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</c:spPr>
        </c:majorGridlines>
        <c:numFmt formatCode="General" sourceLinked="1"/>
        <c:tickLblPos val="nextTo"/>
        <c:crossAx val="118948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1192.5999999999999</c:v>
                </c:pt>
                <c:pt idx="1">
                  <c:v>998.3</c:v>
                </c:pt>
                <c:pt idx="2">
                  <c:v>4366.3999999999996</c:v>
                </c:pt>
                <c:pt idx="3">
                  <c:v>24.8</c:v>
                </c:pt>
                <c:pt idx="4" formatCode="0.0">
                  <c:v>1770</c:v>
                </c:pt>
                <c:pt idx="5">
                  <c:v>49.3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13155.1</c:v>
                </c:pt>
                <c:pt idx="1">
                  <c:v>10566.8</c:v>
                </c:pt>
                <c:pt idx="2">
                  <c:v>13154.2</c:v>
                </c:pt>
                <c:pt idx="3">
                  <c:v>11409.5</c:v>
                </c:pt>
                <c:pt idx="4">
                  <c:v>13305.2</c:v>
                </c:pt>
                <c:pt idx="5">
                  <c:v>25022.400000000001</c:v>
                </c:pt>
              </c:numCache>
            </c:numRef>
          </c:val>
        </c:ser>
        <c:gapWidth val="300"/>
        <c:shape val="box"/>
        <c:axId val="108738432"/>
        <c:axId val="108739968"/>
        <c:axId val="119248640"/>
      </c:bar3DChart>
      <c:catAx>
        <c:axId val="108738432"/>
        <c:scaling>
          <c:orientation val="minMax"/>
        </c:scaling>
        <c:axPos val="b"/>
        <c:numFmt formatCode="General" sourceLinked="1"/>
        <c:majorTickMark val="none"/>
        <c:tickLblPos val="nextTo"/>
        <c:crossAx val="108739968"/>
        <c:crosses val="autoZero"/>
        <c:auto val="1"/>
        <c:lblAlgn val="ctr"/>
        <c:lblOffset val="100"/>
      </c:catAx>
      <c:valAx>
        <c:axId val="1087399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8738432"/>
        <c:crosses val="autoZero"/>
        <c:crossBetween val="between"/>
      </c:valAx>
      <c:serAx>
        <c:axId val="119248640"/>
        <c:scaling>
          <c:orientation val="minMax"/>
        </c:scaling>
        <c:axPos val="b"/>
        <c:tickLblPos val="nextTo"/>
        <c:crossAx val="108739968"/>
        <c:crosses val="autoZero"/>
      </c:serAx>
      <c:spPr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7652.5</c:v>
                </c:pt>
                <c:pt idx="1">
                  <c:v>240.2</c:v>
                </c:pt>
                <c:pt idx="2">
                  <c:v>268.8</c:v>
                </c:pt>
                <c:pt idx="3">
                  <c:v>13302.3</c:v>
                </c:pt>
                <c:pt idx="4">
                  <c:v>17</c:v>
                </c:pt>
                <c:pt idx="5">
                  <c:v>3333.7</c:v>
                </c:pt>
                <c:pt idx="6">
                  <c:v>197.2</c:v>
                </c:pt>
                <c:pt idx="7">
                  <c:v>10.7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42705591351292232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44"/>
          <c:h val="0.361467020712945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Прочие безвоздмездные 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25.7</c:v>
                </c:pt>
                <c:pt idx="1">
                  <c:v>1.5</c:v>
                </c:pt>
                <c:pt idx="2">
                  <c:v>72.5</c:v>
                </c:pt>
                <c:pt idx="3">
                  <c:v>0.3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solidFill>
      <a:schemeClr val="accent2"/>
    </a:solidFill>
    <a:ln w="19050" cap="flat" cmpd="sng" algn="ctr">
      <a:solidFill>
        <a:schemeClr val="lt1"/>
      </a:solidFill>
      <a:prstDash val="solid"/>
    </a:ln>
    <a:effectLst>
      <a:glow rad="63500">
        <a:schemeClr val="accent2">
          <a:tint val="30000"/>
          <a:shade val="95000"/>
          <a:satMod val="300000"/>
          <a:alpha val="50000"/>
        </a:schemeClr>
      </a:glo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ans\Desktop\1381676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734375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</a:t>
            </a:r>
            <a:r>
              <a:rPr lang="ru-RU" dirty="0" smtClean="0"/>
              <a:t>2021 </a:t>
            </a:r>
            <a:r>
              <a:rPr lang="ru-RU" dirty="0" smtClean="0"/>
              <a:t>году </a:t>
            </a:r>
          </a:p>
          <a:p>
            <a:pPr algn="ctr"/>
            <a:r>
              <a:rPr lang="ru-RU" b="1" dirty="0" smtClean="0"/>
              <a:t>23525,2 </a:t>
            </a:r>
            <a:r>
              <a:rPr lang="ru-RU" b="1" dirty="0" smtClean="0"/>
              <a:t>тыс.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Криворожского сельского поселения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42852"/>
            <a:ext cx="3143272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23 525,2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714488"/>
            <a:ext cx="4143404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муниципальными финансами и создание условий для эффективного управления финансами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(6382,4 тыс.рублей)</a:t>
            </a:r>
            <a:endParaRPr lang="ru-RU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714884"/>
            <a:ext cx="4143404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Муниципальная политика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(17,0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714488"/>
            <a:ext cx="4000528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Защита населения и территории от ЧС, обеспечение пожарной  безопасности и безопасности людей на водных объектов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(10,7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357562"/>
            <a:ext cx="4143404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качественными жилищно-коммунальными услугами населения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(13579,7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4000528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Информационное общество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(4,5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357562"/>
            <a:ext cx="4000528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общественного порядка и противодействие преступности (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0,0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572140"/>
            <a:ext cx="4000528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(3333,7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143404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Социальная поддержка граждан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(197,2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6215082"/>
            <a:ext cx="7358114" cy="6429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доступным и комфортным жильем населения Криворожского сельского поселения(0,0 тыс.рублей-0,0%)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 безвозмездных поступлений бюджета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467600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1785926"/>
          <a:ext cx="7081295" cy="4782983"/>
        </p:xfrm>
        <a:graphic>
          <a:graphicData uri="http://schemas.openxmlformats.org/drawingml/2006/table">
            <a:tbl>
              <a:tblPr/>
              <a:tblGrid>
                <a:gridCol w="2733845"/>
                <a:gridCol w="869490"/>
                <a:gridCol w="869490"/>
                <a:gridCol w="869490"/>
                <a:gridCol w="869490"/>
                <a:gridCol w="869490"/>
              </a:tblGrid>
              <a:tr h="110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4549,7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6882,9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4663,2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5259,5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16048,4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2423,3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3706,9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4103,2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4131,4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4117,1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173,5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192,9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208,4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231,3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1920,0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2983,5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268,2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816,7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11634,9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80,1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Криворожского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Криворожского сельского поселения Миллеровского района в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2019 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25022,4</a:t>
            </a:r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928934"/>
            <a:ext cx="25003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24449,8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572,6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2357422" cy="2643206"/>
          </a:xfrm>
          <a:prstGeom prst="rect">
            <a:avLst/>
          </a:prstGeom>
          <a:noFill/>
        </p:spPr>
      </p:pic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6582,1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r>
              <a:rPr lang="ru-RU" dirty="0" smtClean="0"/>
              <a:t>16048,4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928794" y="642918"/>
            <a:ext cx="4857784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24449,8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4678" y="2786058"/>
            <a:ext cx="2571768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</a:t>
            </a:r>
            <a:r>
              <a:rPr lang="ru-RU" dirty="0" smtClean="0"/>
              <a:t>1819,3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1192,6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4366,4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998,3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24,8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4143380"/>
            <a:ext cx="235745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1770,0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5072074"/>
            <a:ext cx="2428892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ущерба-49,3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143248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4117,1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4071942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240,4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5000636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 -11634,9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643306" y="1857364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5857892"/>
            <a:ext cx="2786050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безвозмездные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поступления-56,0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2015-2021гг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8401,4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2016-2021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430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</vt:lpstr>
      <vt:lpstr>Основных направление бюджетной и налоговой политики Криворожского сельского поселения  </vt:lpstr>
      <vt:lpstr>       </vt:lpstr>
      <vt:lpstr>Слайд 4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2015-2021гг. </vt:lpstr>
      <vt:lpstr>Объем налоговых и неналоговых доходов бюджета Криворожского сельского поселения Миллеровского района в 2021 году составил 8401,4 тыс. рублей </vt:lpstr>
      <vt:lpstr>Динамика расходов бюджета Криворожского сельского поселения Миллеровского района  в 2016-2021 гг.</vt:lpstr>
      <vt:lpstr> Структура расходов бюджета Криворожского сельского поселения Миллеровского района в 2021 году. </vt:lpstr>
      <vt:lpstr>Слайд 10</vt:lpstr>
      <vt:lpstr>Структура программных расходов бюджета Криворожского сельского поселения  Миллеровского района  в 2018 году </vt:lpstr>
      <vt:lpstr>Структура муниципальных программ Криворожского сельского поселения  в 2021 году</vt:lpstr>
      <vt:lpstr>       Структура безвозмездных поступлений бюджета Криворожского сельского поселения Миллеровского района в 2021 году        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Finans</cp:lastModifiedBy>
  <cp:revision>82</cp:revision>
  <dcterms:created xsi:type="dcterms:W3CDTF">2019-05-20T07:20:42Z</dcterms:created>
  <dcterms:modified xsi:type="dcterms:W3CDTF">2022-05-23T07:34:28Z</dcterms:modified>
</cp:coreProperties>
</file>