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6"/>
  </p:notes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74" r:id="rId13"/>
    <p:sldId id="270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4" autoAdjust="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 w="38100" cap="flat" cmpd="sng" algn="ctr">
              <a:solidFill>
                <a:schemeClr val="lt1"/>
              </a:solidFill>
              <a:prstDash val="solid"/>
            </a:ln>
            <a:effectLst>
              <a:outerShdw blurRad="50800" dist="38100" dir="5400000" rotWithShape="0">
                <a:srgbClr val="000000">
                  <a:alpha val="43137"/>
                </a:srgbClr>
              </a:outerShdw>
            </a:effectLst>
          </c:spPr>
          <c:dPt>
            <c:idx val="0"/>
            <c:spPr>
              <a:solidFill>
                <a:schemeClr val="accent1"/>
              </a:solidFill>
              <a:ln w="381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:ln>
              <a:effectLst/>
            </c:spPr>
          </c:dPt>
          <c:dPt>
            <c:idx val="1"/>
            <c:spPr>
              <a:solidFill>
                <a:schemeClr val="accent3"/>
              </a:solidFill>
              <a:ln w="38100" cap="flat" cmpd="sng" algn="ctr">
                <a:solidFill>
                  <a:schemeClr val="accent3">
                    <a:shade val="50000"/>
                  </a:schemeClr>
                </a:solidFill>
                <a:prstDash val="solid"/>
              </a:ln>
              <a:effectLst/>
            </c:spPr>
          </c:dPt>
          <c:dPt>
            <c:idx val="2"/>
            <c:spPr>
              <a:gradFill rotWithShape="1">
                <a:gsLst>
                  <a:gs pos="0">
                    <a:schemeClr val="accent5">
                      <a:shade val="58000"/>
                      <a:satMod val="150000"/>
                    </a:schemeClr>
                  </a:gs>
                  <a:gs pos="72000">
                    <a:schemeClr val="accent5">
                      <a:tint val="90000"/>
                      <a:satMod val="135000"/>
                    </a:schemeClr>
                  </a:gs>
                  <a:gs pos="100000">
                    <a:schemeClr val="accent5">
                      <a:tint val="8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43137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soft" dir="tl">
                  <a:rot lat="0" lon="0" rev="20000000"/>
                </a:lightRig>
              </a:scene3d>
              <a:sp3d prstMaterial="matte">
                <a:bevelT w="63500" h="63500" prst="coolSlant"/>
              </a:sp3d>
            </c:spPr>
          </c:dPt>
          <c:dPt>
            <c:idx val="3"/>
            <c:spPr>
              <a:gradFill rotWithShape="1">
                <a:gsLst>
                  <a:gs pos="0">
                    <a:schemeClr val="dk1">
                      <a:shade val="58000"/>
                      <a:satMod val="150000"/>
                    </a:schemeClr>
                  </a:gs>
                  <a:gs pos="72000">
                    <a:schemeClr val="dk1">
                      <a:tint val="90000"/>
                      <a:satMod val="135000"/>
                    </a:schemeClr>
                  </a:gs>
                  <a:gs pos="100000">
                    <a:schemeClr val="dk1">
                      <a:tint val="8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43137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soft" dir="tl">
                  <a:rot lat="0" lon="0" rev="20000000"/>
                </a:lightRig>
              </a:scene3d>
              <a:sp3d prstMaterial="matte">
                <a:bevelT w="63500" h="63500" prst="coolSlant"/>
              </a:sp3d>
            </c:spPr>
          </c:dPt>
          <c:dPt>
            <c:idx val="4"/>
            <c:spPr>
              <a:solidFill>
                <a:schemeClr val="lt1"/>
              </a:solidFill>
              <a:ln w="38100" cap="flat" cmpd="sng" algn="ctr">
                <a:solidFill>
                  <a:schemeClr val="accent4"/>
                </a:solidFill>
                <a:prstDash val="solid"/>
              </a:ln>
              <a:effectLst/>
            </c:spPr>
          </c:dPt>
          <c:cat>
            <c:numRef>
              <c:f>Лист1!$A$2:$A$7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8678.4</c:v>
                </c:pt>
                <c:pt idx="1">
                  <c:v>5881.9</c:v>
                </c:pt>
                <c:pt idx="2">
                  <c:v>6269.2</c:v>
                </c:pt>
                <c:pt idx="3">
                  <c:v>5625.2</c:v>
                </c:pt>
                <c:pt idx="4">
                  <c:v>8795.2999999999993</c:v>
                </c:pt>
                <c:pt idx="5">
                  <c:v>8401.4</c:v>
                </c:pt>
              </c:numCache>
            </c:numRef>
          </c:val>
        </c:ser>
        <c:dLbls>
          <c:showVal val="1"/>
        </c:dLbls>
        <c:gapWidth val="95"/>
        <c:gapDepth val="95"/>
        <c:shape val="cone"/>
        <c:axId val="106498688"/>
        <c:axId val="106545536"/>
        <c:axId val="0"/>
      </c:bar3DChart>
      <c:catAx>
        <c:axId val="106498688"/>
        <c:scaling>
          <c:orientation val="minMax"/>
        </c:scaling>
        <c:axPos val="b"/>
        <c:numFmt formatCode="General" sourceLinked="1"/>
        <c:majorTickMark val="none"/>
        <c:tickLblPos val="nextTo"/>
        <c:crossAx val="106545536"/>
        <c:crosses val="autoZero"/>
        <c:auto val="1"/>
        <c:lblAlgn val="ctr"/>
        <c:lblOffset val="100"/>
      </c:catAx>
      <c:valAx>
        <c:axId val="106545536"/>
        <c:scaling>
          <c:orientation val="minMax"/>
        </c:scaling>
        <c:delete val="1"/>
        <c:axPos val="l"/>
        <c:numFmt formatCode="General" sourceLinked="1"/>
        <c:tickLblPos val="none"/>
        <c:crossAx val="10649868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spPr>
            <a:solidFill>
              <a:schemeClr val="accent2"/>
            </a:solidFill>
            <a:ln w="1905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cat>
            <c:numRef>
              <c:f>Лист1!$A$2:$A$8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3027</c:v>
                </c:pt>
                <c:pt idx="1">
                  <c:v>4591.7</c:v>
                </c:pt>
                <c:pt idx="2">
                  <c:v>4549.7</c:v>
                </c:pt>
                <c:pt idx="3">
                  <c:v>6269.2</c:v>
                </c:pt>
                <c:pt idx="4">
                  <c:v>6782.3</c:v>
                </c:pt>
                <c:pt idx="5">
                  <c:v>8795.2999999999993</c:v>
                </c:pt>
                <c:pt idx="6">
                  <c:v>8401.4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Безвоздмездные поступления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8000"/>
                    <a:satMod val="150000"/>
                  </a:schemeClr>
                </a:gs>
                <a:gs pos="72000">
                  <a:schemeClr val="accent3">
                    <a:tint val="90000"/>
                    <a:satMod val="135000"/>
                  </a:schemeClr>
                </a:gs>
                <a:gs pos="100000">
                  <a:schemeClr val="accent3">
                    <a:tint val="80000"/>
                    <a:satMod val="15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43137"/>
                </a:srgbClr>
              </a:outerShdw>
            </a:effectLst>
            <a:scene3d>
              <a:camera prst="orthographicFront" fov="0">
                <a:rot lat="0" lon="0" rev="0"/>
              </a:camera>
              <a:lightRig rig="soft" dir="tl">
                <a:rot lat="0" lon="0" rev="20000000"/>
              </a:lightRig>
            </a:scene3d>
            <a:sp3d prstMaterial="matte">
              <a:bevelT w="63500" h="63500" prst="coolSlant"/>
            </a:sp3d>
          </c:spPr>
          <c:dLbls>
            <c:showVal val="1"/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7096.9</c:v>
                </c:pt>
                <c:pt idx="1">
                  <c:v>8678.4</c:v>
                </c:pt>
                <c:pt idx="2">
                  <c:v>5881.9</c:v>
                </c:pt>
                <c:pt idx="3">
                  <c:v>6882.9</c:v>
                </c:pt>
                <c:pt idx="4">
                  <c:v>4633.2</c:v>
                </c:pt>
                <c:pt idx="5">
                  <c:v>5259.5</c:v>
                </c:pt>
                <c:pt idx="6">
                  <c:v>16048.4</c:v>
                </c:pt>
              </c:numCache>
            </c:numRef>
          </c:val>
        </c:ser>
        <c:shape val="box"/>
        <c:axId val="118948992"/>
        <c:axId val="118950528"/>
        <c:axId val="0"/>
      </c:bar3DChart>
      <c:catAx>
        <c:axId val="118948992"/>
        <c:scaling>
          <c:orientation val="minMax"/>
        </c:scaling>
        <c:axPos val="b"/>
        <c:numFmt formatCode="General" sourceLinked="1"/>
        <c:tickLblPos val="nextTo"/>
        <c:crossAx val="118950528"/>
        <c:crosses val="autoZero"/>
        <c:auto val="1"/>
        <c:lblAlgn val="ctr"/>
        <c:lblOffset val="100"/>
      </c:catAx>
      <c:valAx>
        <c:axId val="118950528"/>
        <c:scaling>
          <c:orientation val="minMax"/>
        </c:scaling>
        <c:axPos val="l"/>
        <c:majorGridlines>
          <c:spPr>
            <a:ln w="19050" cap="flat" cmpd="sng" algn="ctr">
              <a:solidFill>
                <a:schemeClr val="accent2"/>
              </a:solidFill>
              <a:prstDash val="solid"/>
            </a:ln>
            <a:effectLst>
              <a:glow rad="70000">
                <a:schemeClr val="accent2">
                  <a:tint val="30000"/>
                  <a:shade val="95000"/>
                  <a:satMod val="300000"/>
                  <a:alpha val="50000"/>
                </a:schemeClr>
              </a:glow>
            </a:effectLst>
          </c:spPr>
        </c:majorGridlines>
        <c:numFmt formatCode="General" sourceLinked="1"/>
        <c:tickLblPos val="nextTo"/>
        <c:crossAx val="11894899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Лист1!$A$2:$A$7</c:f>
              <c:strCache>
                <c:ptCount val="6"/>
                <c:pt idx="0">
                  <c:v>НДФЛ</c:v>
                </c:pt>
                <c:pt idx="1">
                  <c:v>Единый сельскохозяйственный налог</c:v>
                </c:pt>
                <c:pt idx="2">
                  <c:v>Налоги на имущество</c:v>
                </c:pt>
                <c:pt idx="3">
                  <c:v>Государственная пошлина</c:v>
                </c:pt>
                <c:pt idx="4">
                  <c:v>Доходы от использования имущества</c:v>
                </c:pt>
                <c:pt idx="5">
                  <c:v>Штрафы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1192.5999999999999</c:v>
                </c:pt>
                <c:pt idx="1">
                  <c:v>998.3</c:v>
                </c:pt>
                <c:pt idx="2">
                  <c:v>4366.3999999999996</c:v>
                </c:pt>
                <c:pt idx="3">
                  <c:v>24.8</c:v>
                </c:pt>
                <c:pt idx="4" formatCode="0.0">
                  <c:v>1770</c:v>
                </c:pt>
                <c:pt idx="5">
                  <c:v>49.3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73000"/>
                    <a:satMod val="150000"/>
                  </a:schemeClr>
                </a:gs>
                <a:gs pos="25000">
                  <a:schemeClr val="accent4">
                    <a:tint val="96000"/>
                    <a:shade val="80000"/>
                    <a:satMod val="105000"/>
                  </a:schemeClr>
                </a:gs>
                <a:gs pos="38000">
                  <a:schemeClr val="accent4">
                    <a:tint val="96000"/>
                    <a:shade val="59000"/>
                    <a:satMod val="120000"/>
                  </a:schemeClr>
                </a:gs>
                <a:gs pos="55000">
                  <a:schemeClr val="accent4">
                    <a:shade val="57000"/>
                    <a:satMod val="120000"/>
                  </a:schemeClr>
                </a:gs>
                <a:gs pos="80000">
                  <a:schemeClr val="accent4">
                    <a:shade val="56000"/>
                    <a:satMod val="145000"/>
                  </a:schemeClr>
                </a:gs>
                <a:gs pos="88000">
                  <a:schemeClr val="accent4">
                    <a:shade val="63000"/>
                    <a:satMod val="160000"/>
                  </a:schemeClr>
                </a:gs>
                <a:gs pos="100000">
                  <a:schemeClr val="accent4">
                    <a:tint val="99555"/>
                    <a:satMod val="155000"/>
                  </a:schemeClr>
                </a:gs>
              </a:gsLst>
              <a:lin ang="5400000" scaled="1"/>
            </a:gradFill>
            <a:ln w="9525" cap="flat" cmpd="sng" algn="ctr">
              <a:solidFill>
                <a:schemeClr val="accent4">
                  <a:shade val="60000"/>
                  <a:satMod val="300000"/>
                </a:schemeClr>
              </a:solidFill>
              <a:prstDash val="solid"/>
            </a:ln>
            <a:effectLst>
              <a:glow rad="70000">
                <a:schemeClr val="accent4">
                  <a:tint val="30000"/>
                  <a:shade val="95000"/>
                  <a:satMod val="300000"/>
                  <a:alpha val="50000"/>
                </a:schemeClr>
              </a:glow>
            </a:effectLst>
          </c:spPr>
          <c:dLbls>
            <c:showVal val="1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13155.1</c:v>
                </c:pt>
                <c:pt idx="1">
                  <c:v>10566.8</c:v>
                </c:pt>
                <c:pt idx="2">
                  <c:v>13154.2</c:v>
                </c:pt>
                <c:pt idx="3">
                  <c:v>11409.5</c:v>
                </c:pt>
                <c:pt idx="4">
                  <c:v>13305.2</c:v>
                </c:pt>
                <c:pt idx="5">
                  <c:v>25022.400000000001</c:v>
                </c:pt>
              </c:numCache>
            </c:numRef>
          </c:val>
        </c:ser>
        <c:gapWidth val="300"/>
        <c:shape val="box"/>
        <c:axId val="108738432"/>
        <c:axId val="108739968"/>
        <c:axId val="119248640"/>
      </c:bar3DChart>
      <c:catAx>
        <c:axId val="108738432"/>
        <c:scaling>
          <c:orientation val="minMax"/>
        </c:scaling>
        <c:axPos val="b"/>
        <c:numFmt formatCode="General" sourceLinked="1"/>
        <c:majorTickMark val="none"/>
        <c:tickLblPos val="nextTo"/>
        <c:crossAx val="108739968"/>
        <c:crosses val="autoZero"/>
        <c:auto val="1"/>
        <c:lblAlgn val="ctr"/>
        <c:lblOffset val="100"/>
      </c:catAx>
      <c:valAx>
        <c:axId val="108739968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108738432"/>
        <c:crosses val="autoZero"/>
        <c:crossBetween val="between"/>
      </c:valAx>
      <c:serAx>
        <c:axId val="119248640"/>
        <c:scaling>
          <c:orientation val="minMax"/>
        </c:scaling>
        <c:axPos val="b"/>
        <c:tickLblPos val="nextTo"/>
        <c:crossAx val="108739968"/>
        <c:crosses val="autoZero"/>
      </c:serAx>
      <c:spPr>
        <a:solidFill>
          <a:schemeClr val="accent2"/>
        </a:solidFill>
        <a:ln w="19050" cap="flat" cmpd="sng" algn="ctr">
          <a:solidFill>
            <a:schemeClr val="accent2">
              <a:shade val="50000"/>
            </a:schemeClr>
          </a:solidFill>
          <a:prstDash val="solid"/>
        </a:ln>
        <a:effectLst/>
      </c:spPr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perspective val="30"/>
    </c:view3D>
    <c:plotArea>
      <c:layout>
        <c:manualLayout>
          <c:layoutTarget val="inner"/>
          <c:xMode val="edge"/>
          <c:yMode val="edge"/>
          <c:x val="1.4167472486991718E-3"/>
          <c:y val="0.18055537881053429"/>
          <c:w val="0.54030379426255926"/>
          <c:h val="0.8194446211894657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Лист1!$A$2:$A$9</c:f>
              <c:strCache>
                <c:ptCount val="8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 и кинематография</c:v>
                </c:pt>
                <c:pt idx="6">
                  <c:v>Социальная политика</c:v>
                </c:pt>
                <c:pt idx="7">
                  <c:v>Национальная безопасность</c:v>
                </c:pt>
              </c:strCache>
            </c:strRef>
          </c:cat>
          <c:val>
            <c:numRef>
              <c:f>Лист1!$B$2:$B$9</c:f>
              <c:numCache>
                <c:formatCode>0.0</c:formatCode>
                <c:ptCount val="8"/>
                <c:pt idx="0">
                  <c:v>7652.5</c:v>
                </c:pt>
                <c:pt idx="1">
                  <c:v>240.2</c:v>
                </c:pt>
                <c:pt idx="2">
                  <c:v>268.8</c:v>
                </c:pt>
                <c:pt idx="3">
                  <c:v>13302.3</c:v>
                </c:pt>
                <c:pt idx="4">
                  <c:v>17</c:v>
                </c:pt>
                <c:pt idx="5">
                  <c:v>3333.7</c:v>
                </c:pt>
                <c:pt idx="6">
                  <c:v>197.2</c:v>
                </c:pt>
                <c:pt idx="7">
                  <c:v>10.7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54851669301391459"/>
          <c:y val="0"/>
          <c:w val="0.42705591351292232"/>
          <c:h val="1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0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explosion val="0"/>
            <c:spPr>
              <a:gradFill rotWithShape="1">
                <a:gsLst>
                  <a:gs pos="0">
                    <a:schemeClr val="accent1">
                      <a:shade val="58000"/>
                      <a:satMod val="150000"/>
                    </a:schemeClr>
                  </a:gs>
                  <a:gs pos="72000">
                    <a:schemeClr val="accent1">
                      <a:tint val="90000"/>
                      <a:satMod val="135000"/>
                    </a:schemeClr>
                  </a:gs>
                  <a:gs pos="100000">
                    <a:schemeClr val="accent1">
                      <a:tint val="8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43137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soft" dir="tl">
                  <a:rot lat="0" lon="0" rev="20000000"/>
                </a:lightRig>
              </a:scene3d>
              <a:sp3d prstMaterial="matte">
                <a:bevelT w="63500" h="63500" prst="coolSlant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95,1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4,9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  <c:showPercent val="1"/>
            </c:dLbl>
            <c:showVal val="1"/>
            <c:showPercent val="1"/>
            <c:showLeaderLines val="1"/>
          </c:dLbls>
          <c:cat>
            <c:strRef>
              <c:f>Лист1!$A$2:$A$3</c:f>
              <c:strCache>
                <c:ptCount val="2"/>
                <c:pt idx="0">
                  <c:v>Програмные расходы</c:v>
                </c:pt>
                <c:pt idx="1">
                  <c:v>Непрограмные расходы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94</c:v>
                </c:pt>
                <c:pt idx="1">
                  <c:v>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3321133469427462"/>
          <c:y val="4.5678244757689085E-2"/>
          <c:w val="0.46678866530572644"/>
          <c:h val="0.36146702071294506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spPr>
              <a:gradFill rotWithShape="1">
                <a:gsLst>
                  <a:gs pos="0">
                    <a:schemeClr val="accent6">
                      <a:shade val="58000"/>
                      <a:satMod val="150000"/>
                    </a:schemeClr>
                  </a:gs>
                  <a:gs pos="72000">
                    <a:schemeClr val="accent6">
                      <a:tint val="90000"/>
                      <a:satMod val="135000"/>
                    </a:schemeClr>
                  </a:gs>
                  <a:gs pos="100000">
                    <a:schemeClr val="accent6">
                      <a:tint val="8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43137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soft" dir="tl">
                  <a:rot lat="0" lon="0" rev="20000000"/>
                </a:lightRig>
              </a:scene3d>
              <a:sp3d prstMaterial="matte">
                <a:bevelT w="63500" h="63500" prst="coolSlant"/>
              </a:sp3d>
            </c:spPr>
          </c:dPt>
          <c:dPt>
            <c:idx val="1"/>
            <c:spPr>
              <a:solidFill>
                <a:schemeClr val="accent1"/>
              </a:solidFill>
              <a:ln w="381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:ln>
              <a:effectLst/>
            </c:spPr>
          </c:dPt>
          <c:dLbls>
            <c:showVal val="1"/>
            <c:showCatName val="1"/>
            <c:showLeaderLines val="1"/>
          </c:dLbls>
          <c:cat>
            <c:strRef>
              <c:f>Лист1!$A$2:$A$5</c:f>
              <c:strCache>
                <c:ptCount val="4"/>
                <c:pt idx="0">
                  <c:v>Дотации</c:v>
                </c:pt>
                <c:pt idx="1">
                  <c:v>Субвенции</c:v>
                </c:pt>
                <c:pt idx="2">
                  <c:v>Иные межбюджетные трансферты</c:v>
                </c:pt>
                <c:pt idx="3">
                  <c:v>Прочие безвоздмездные  поступления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25.7</c:v>
                </c:pt>
                <c:pt idx="1">
                  <c:v>1.5</c:v>
                </c:pt>
                <c:pt idx="2">
                  <c:v>72.5</c:v>
                </c:pt>
                <c:pt idx="3">
                  <c:v>0.3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/>
    </c:legend>
    <c:plotVisOnly val="1"/>
  </c:chart>
  <c:spPr>
    <a:solidFill>
      <a:schemeClr val="accent2"/>
    </a:solidFill>
    <a:ln w="19050" cap="flat" cmpd="sng" algn="ctr">
      <a:solidFill>
        <a:schemeClr val="lt1"/>
      </a:solidFill>
      <a:prstDash val="solid"/>
    </a:ln>
    <a:effectLst>
      <a:glow rad="63500">
        <a:schemeClr val="accent2">
          <a:tint val="30000"/>
          <a:shade val="95000"/>
          <a:satMod val="300000"/>
          <a:alpha val="50000"/>
        </a:schemeClr>
      </a:glow>
    </a:effectLst>
  </c:spPr>
  <c:txPr>
    <a:bodyPr/>
    <a:lstStyle/>
    <a:p>
      <a:pPr>
        <a:defRPr>
          <a:solidFill>
            <a:schemeClr val="lt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3B43D-4A0E-4DAD-9A57-68F83A79F6C1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D39AE-F5CE-4C21-A183-8E04DFE571E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E278-0704-4D8A-ACBA-7B380923FACA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2907E278-0704-4D8A-ACBA-7B380923FACA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907E278-0704-4D8A-ACBA-7B380923FACA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0DAD71C-5B07-4E8F-A347-198881E24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>
          <a:xfrm>
            <a:off x="457200" y="571481"/>
            <a:ext cx="8258204" cy="57150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КРИВОРОЖСКОЕ СЕЛЬСКОЕ ПОСЕЛЕНИЕ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357299"/>
            <a:ext cx="3471858" cy="4714907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Бюджет для граждан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3200" b="1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Исполнение бюджета Криворожского сельского поселения Миллеровского района </a:t>
            </a:r>
          </a:p>
          <a:p>
            <a:pPr algn="ctr">
              <a:buNone/>
            </a:pPr>
            <a:r>
              <a:rPr lang="ru-RU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32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 </a:t>
            </a:r>
            <a:endParaRPr lang="ru-RU" sz="3200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Finans\Desktop\13816763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1643050"/>
            <a:ext cx="4734375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0" y="214290"/>
            <a:ext cx="8986894" cy="2000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2200" b="1" dirty="0" smtClean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/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Бюджет Криворожского сельского поселения Миллеровского района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2021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года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сформирован и исполнен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программной структуре расходов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основе утвержденных 9 муниципальных программ Криворожского сельского поселения.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1565553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0" y="2571744"/>
            <a:ext cx="3429024" cy="342902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Формирование и исполнение бюджета на основе муниципальных программ Криворожского сельского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714976" y="2428868"/>
            <a:ext cx="3429024" cy="3500462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 их реализацию </a:t>
            </a:r>
            <a:r>
              <a:rPr lang="ru-RU" dirty="0" smtClean="0"/>
              <a:t>было </a:t>
            </a:r>
            <a:r>
              <a:rPr lang="ru-RU" b="1" dirty="0" smtClean="0"/>
              <a:t>направлено</a:t>
            </a:r>
            <a:r>
              <a:rPr lang="ru-RU" dirty="0" smtClean="0"/>
              <a:t> в </a:t>
            </a:r>
            <a:r>
              <a:rPr lang="ru-RU" dirty="0" smtClean="0"/>
              <a:t>2021 </a:t>
            </a:r>
            <a:r>
              <a:rPr lang="ru-RU" dirty="0" smtClean="0"/>
              <a:t>году </a:t>
            </a:r>
          </a:p>
          <a:p>
            <a:pPr algn="ctr"/>
            <a:r>
              <a:rPr lang="ru-RU" b="1" dirty="0" smtClean="0"/>
              <a:t>23525,2 </a:t>
            </a:r>
            <a:r>
              <a:rPr lang="ru-RU" b="1" dirty="0" smtClean="0"/>
              <a:t>тыс. рублей.</a:t>
            </a:r>
            <a:endParaRPr lang="ru-RU" dirty="0" smtClean="0"/>
          </a:p>
          <a:p>
            <a:pPr algn="ctr"/>
            <a:endParaRPr lang="ru-RU" dirty="0"/>
          </a:p>
        </p:txBody>
      </p:sp>
      <p:pic>
        <p:nvPicPr>
          <p:cNvPr id="6146" name="Picture 2" descr="C:\Users\Finans\Desktop\iM0CCOGN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2285992"/>
            <a:ext cx="2500310" cy="38576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85738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программных расходов бюджета Криворожского сельского поселения  Миллеровского района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в 2018 году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 descr="C:\Users\Finans\Desktop\iLOUCT5H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3786190"/>
            <a:ext cx="3842862" cy="21766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00684" cy="114300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муниципальных программ Криворожского сельского поселения </a:t>
            </a:r>
            <a:b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году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86446" y="142852"/>
            <a:ext cx="3143272" cy="128588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Всего:</a:t>
            </a:r>
            <a:endParaRPr lang="ru-RU" sz="900" b="1" dirty="0" smtClean="0">
              <a:ln w="50800"/>
              <a:solidFill>
                <a:schemeClr val="bg1">
                  <a:shade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23 525,2</a:t>
            </a:r>
            <a:r>
              <a:rPr lang="ru-RU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тыс</a:t>
            </a:r>
            <a:r>
              <a:rPr lang="ru-RU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рублей</a:t>
            </a:r>
            <a:endParaRPr lang="ru-RU" b="1" dirty="0" smtClean="0">
              <a:ln w="50800"/>
              <a:solidFill>
                <a:schemeClr val="bg1">
                  <a:shade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2844" y="1714488"/>
            <a:ext cx="4143404" cy="1500198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Управление муниципальными финансами и создание условий для эффективного управления финансами </a:t>
            </a:r>
            <a:r>
              <a:rPr lang="ru-RU" b="1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(6382,4 тыс.рублей)</a:t>
            </a:r>
            <a:endParaRPr lang="ru-RU" b="1" dirty="0">
              <a:ln w="1143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2844" y="4714884"/>
            <a:ext cx="4143404" cy="785818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Муниципальная политика 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(17,0 тыс.рублей)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29190" y="1714488"/>
            <a:ext cx="4000528" cy="1500198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Защита населения и территории от ЧС, обеспечение пожарной  безопасности и безопасности людей на водных объектов 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(10,7 тыс.рублей)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2844" y="3357562"/>
            <a:ext cx="4143404" cy="1214446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Обеспечение качественными жилищно-коммунальными услугами населения 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(13579,7 тыс.рублей)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929190" y="4714884"/>
            <a:ext cx="4000528" cy="785818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Информационное общество </a:t>
            </a:r>
          </a:p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(4,5 тыс.рублей)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929190" y="3357562"/>
            <a:ext cx="4000528" cy="1214446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Обеспечение общественного порядка и противодействие преступности (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0,0 тыс.рублей)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929190" y="5572140"/>
            <a:ext cx="4000528" cy="571504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 культуры</a:t>
            </a:r>
          </a:p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(3333,7 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тыс.рублей 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42844" y="5572140"/>
            <a:ext cx="4143404" cy="571504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Социальная поддержка граждан 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(197,2 тыс.рублей)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85786" y="6215082"/>
            <a:ext cx="7358114" cy="642918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Обеспечение доступным и комфортным жильем населения Криворожского сельского поселения(0,0 тыс.рублей-0,0%)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7145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Структура безвозмездных поступлений бюджета Криворожского сельского поселения Миллеровского района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году </a:t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714488"/>
          <a:ext cx="7467600" cy="4411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274683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solidFill>
                  <a:srgbClr val="00B0F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Объем безвозмездных поступлений от других бюджетов бюджетной системы Российской Федерации в бюджет Криворожского сельского поселения Миллеровского района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11" y="1785926"/>
          <a:ext cx="7081295" cy="4782983"/>
        </p:xfrm>
        <a:graphic>
          <a:graphicData uri="http://schemas.openxmlformats.org/drawingml/2006/table">
            <a:tbl>
              <a:tblPr/>
              <a:tblGrid>
                <a:gridCol w="2733845"/>
                <a:gridCol w="869490"/>
                <a:gridCol w="869490"/>
                <a:gridCol w="869490"/>
                <a:gridCol w="869490"/>
                <a:gridCol w="869490"/>
              </a:tblGrid>
              <a:tr h="11018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Наименование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2017 </a:t>
                      </a:r>
                      <a:r>
                        <a:rPr lang="ru-RU" sz="18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2019 год</a:t>
                      </a:r>
                      <a:endParaRPr lang="ru-RU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2020 год</a:t>
                      </a:r>
                      <a:endParaRPr lang="ru-RU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2021 год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6763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4549,7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6882,9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4663,2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5259,5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16048,4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3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Дотации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2423,3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3706,9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4103,2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4131,4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4117,1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3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Субвенции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173,5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192,9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208,4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231,3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240,4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8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Субсидии и иные межбюджетные трансферты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1920,0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2983,5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268,2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816,7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11634,9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91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Прочие безвозмездные поступления в бюджеты поселений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32,9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0,0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53,4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80,1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56,0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1932" marR="41932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71488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Основных направление бюджетной и налоговой политики Криворожского сельского поселения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357166"/>
            <a:ext cx="8472518" cy="171451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Осуществление бюджета Криворожского сельского поселения Миллеровского района в </a:t>
            </a:r>
            <a:r>
              <a:rPr lang="ru-RU" sz="3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3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году осуществлялось на основании:</a:t>
            </a:r>
            <a:endParaRPr lang="ru-RU" sz="32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500034" y="2428868"/>
            <a:ext cx="8329642" cy="911956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 smtClean="0"/>
              <a:t>Положений послания Президента РФ Федеральному Собранию РФ, определяющих бюджетную политику В РФ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714348" y="3571876"/>
            <a:ext cx="8043890" cy="886667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«Майских» указов Президента РФ</a:t>
            </a:r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>
            <a:off x="4143372" y="1857364"/>
            <a:ext cx="785818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4143372" y="3143248"/>
            <a:ext cx="928694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4143372" y="4071942"/>
            <a:ext cx="857256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57158" y="500043"/>
            <a:ext cx="8786842" cy="785817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sz="16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параметры бюджета Криворожского сельского поселения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Миллеровского района за 2019 год</a:t>
            </a:r>
          </a:p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1200" dirty="0" smtClean="0"/>
              <a:t>                                                                                                                                                                                                             </a:t>
            </a:r>
            <a:r>
              <a:rPr lang="ru-RU" sz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тыс.рублей</a:t>
            </a:r>
            <a:endParaRPr lang="ru-RU" sz="1200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half" idx="3"/>
          </p:nvPr>
        </p:nvSpPr>
        <p:spPr>
          <a:xfrm>
            <a:off x="5072066" y="1142984"/>
            <a:ext cx="3929090" cy="12858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endParaRPr lang="ru-RU" sz="2400" b="0" cap="none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РАСХОДЫ</a:t>
            </a:r>
          </a:p>
          <a:p>
            <a:pPr algn="ctr"/>
            <a:r>
              <a:rPr lang="ru-RU" sz="2400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25022,4</a:t>
            </a:r>
            <a:endParaRPr lang="ru-RU" sz="2400" b="0" cap="none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20" name="Содержимое 19" descr="iS31XMTCL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28596" y="2928934"/>
            <a:ext cx="2500330" cy="2693459"/>
          </a:xfrm>
        </p:spPr>
      </p:pic>
      <p:sp>
        <p:nvSpPr>
          <p:cNvPr id="11" name="Скругленный прямоугольник 10"/>
          <p:cNvSpPr/>
          <p:nvPr/>
        </p:nvSpPr>
        <p:spPr>
          <a:xfrm>
            <a:off x="357158" y="1142984"/>
            <a:ext cx="4214842" cy="12858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ДОХОДЫ </a:t>
            </a:r>
          </a:p>
          <a:p>
            <a:pPr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24449,8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071802" y="4286256"/>
            <a:ext cx="3500462" cy="135732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Дефицит</a:t>
            </a:r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профицит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572,6</a:t>
            </a:r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pic>
        <p:nvPicPr>
          <p:cNvPr id="1026" name="Picture 2" descr="C:\Users\Finans\Desktop\iIEJ5QPAJ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2928934"/>
            <a:ext cx="2357422" cy="2643206"/>
          </a:xfrm>
          <a:prstGeom prst="rect">
            <a:avLst/>
          </a:prstGeom>
          <a:noFill/>
        </p:spPr>
      </p:pic>
      <p:sp>
        <p:nvSpPr>
          <p:cNvPr id="25" name="Выгнутая влево стрелка 24"/>
          <p:cNvSpPr/>
          <p:nvPr/>
        </p:nvSpPr>
        <p:spPr>
          <a:xfrm>
            <a:off x="3071802" y="2500306"/>
            <a:ext cx="1071570" cy="171451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Выгнутая вправо стрелка 25"/>
          <p:cNvSpPr/>
          <p:nvPr/>
        </p:nvSpPr>
        <p:spPr>
          <a:xfrm>
            <a:off x="5429256" y="2571744"/>
            <a:ext cx="928694" cy="164307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0"/>
            <a:ext cx="8229600" cy="121442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доходов бюджета Криворожского сельского поселения Миллеровского района за 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 (тыс. руб.)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0" y="1428736"/>
            <a:ext cx="2643174" cy="135732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Налоговые доходы</a:t>
            </a:r>
          </a:p>
          <a:p>
            <a:pPr algn="ctr"/>
            <a:r>
              <a:rPr lang="ru-RU" dirty="0" smtClean="0"/>
              <a:t>6582,1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6286512" y="1285860"/>
            <a:ext cx="2643206" cy="128588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Безвозмездные поступления </a:t>
            </a:r>
            <a:r>
              <a:rPr lang="ru-RU" dirty="0" smtClean="0"/>
              <a:t>16048,4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1928794" y="642918"/>
            <a:ext cx="4857784" cy="1143008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Доходы бюджета 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24449,8</a:t>
            </a: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214678" y="2786058"/>
            <a:ext cx="2571768" cy="128588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Неналоговые доходы </a:t>
            </a:r>
            <a:r>
              <a:rPr lang="ru-RU" dirty="0" smtClean="0"/>
              <a:t>1819,3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0" y="3143248"/>
            <a:ext cx="2857488" cy="71438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Налог на доходы физических лиц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1192,6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0" y="4071942"/>
            <a:ext cx="2928926" cy="7143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Налоги на имущество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4366,4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0" y="5072074"/>
            <a:ext cx="2928926" cy="7143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Единый сельскохозяйственный налог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998,3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0" y="5929330"/>
            <a:ext cx="2928926" cy="7143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Государственная пошлина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24,8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500430" y="4143380"/>
            <a:ext cx="2357454" cy="7143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Доходы от использования имущества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1770,0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500430" y="5072074"/>
            <a:ext cx="2428892" cy="7143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Штрафы, санкции, возмещение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ущерба-49,3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357950" y="3143248"/>
            <a:ext cx="2786050" cy="7143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Дотации бюджетам бюджетной системы РФ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4117,1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357950" y="4071942"/>
            <a:ext cx="2786050" cy="7143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Субвенции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240,4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357950" y="5000636"/>
            <a:ext cx="2786050" cy="7143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Иные межбюджетные трансферты -11634,9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Счетверенная стрелка 32"/>
          <p:cNvSpPr/>
          <p:nvPr/>
        </p:nvSpPr>
        <p:spPr>
          <a:xfrm>
            <a:off x="3643306" y="1857364"/>
            <a:ext cx="1571636" cy="714380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6357950" y="5857892"/>
            <a:ext cx="2786050" cy="7143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Прочие безвозмездные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поступления-56,0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46095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Динамика собственных доходов бюджета Криворожского сельского поселения Миллеровского района (тыс.рублей)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500174"/>
          <a:ext cx="8229600" cy="4497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Динамика доходов бюджета Криворожского сельского поселения Миллеровского района в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2015-2021гг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42876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Объем налоговых и неналоговых доходов бюджета Криворожского сельского поселения Миллеровского района в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году составил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8401,4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тыс. рублей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467600" cy="5271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Динамика расходов бюджета Криворожского сельского поселения Миллеровского района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2016-2021 </a:t>
            </a:r>
            <a:r>
              <a:rPr lang="ru-RU" sz="24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гг.</a:t>
            </a:r>
            <a:endParaRPr lang="ru-RU" sz="2400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7929618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расходов бюджета Криворожского сельского поселения Миллеровского района в </a:t>
            </a:r>
            <a:r>
              <a:rPr lang="ru-RU" sz="31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31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году.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57224" y="2000240"/>
          <a:ext cx="7643866" cy="4314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549</TotalTime>
  <Words>430</Words>
  <Application>Microsoft Office PowerPoint</Application>
  <PresentationFormat>Экран (4:3)</PresentationFormat>
  <Paragraphs>107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Техническая</vt:lpstr>
      <vt:lpstr>   </vt:lpstr>
      <vt:lpstr>Основных направление бюджетной и налоговой политики Криворожского сельского поселения  </vt:lpstr>
      <vt:lpstr>       </vt:lpstr>
      <vt:lpstr>Слайд 4</vt:lpstr>
      <vt:lpstr>Динамика собственных доходов бюджета Криворожского сельского поселения Миллеровского района (тыс.рублей) </vt:lpstr>
      <vt:lpstr>Динамика доходов бюджета Криворожского сельского поселения Миллеровского района в 2015-2021гг. </vt:lpstr>
      <vt:lpstr>Объем налоговых и неналоговых доходов бюджета Криворожского сельского поселения Миллеровского района в 2021 году составил 8401,4 тыс. рублей </vt:lpstr>
      <vt:lpstr>Динамика расходов бюджета Криворожского сельского поселения Миллеровского района  в 2016-2021 гг.</vt:lpstr>
      <vt:lpstr> Структура расходов бюджета Криворожского сельского поселения Миллеровского района в 2021 году. </vt:lpstr>
      <vt:lpstr>Слайд 10</vt:lpstr>
      <vt:lpstr>Структура программных расходов бюджета Криворожского сельского поселения  Миллеровского района  в 2018 году </vt:lpstr>
      <vt:lpstr>Структура муниципальных программ Криворожского сельского поселения  в 2021 году</vt:lpstr>
      <vt:lpstr>       Структура безвозмездных поступлений бюджета Криворожского сельского поселения Миллеровского района в 2021 году        </vt:lpstr>
      <vt:lpstr>Объем безвозмездных поступлений от других бюджетов бюджетной системы Российской Федерации в бюджет Криворожского сельского поселения Миллеровского района  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Finans</dc:creator>
  <cp:lastModifiedBy>Finans</cp:lastModifiedBy>
  <cp:revision>82</cp:revision>
  <dcterms:created xsi:type="dcterms:W3CDTF">2019-05-20T07:20:42Z</dcterms:created>
  <dcterms:modified xsi:type="dcterms:W3CDTF">2022-05-23T07:34:28Z</dcterms:modified>
</cp:coreProperties>
</file>