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dPt>
            <c:idx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7096.9</c:v>
                </c:pt>
                <c:pt idx="1">
                  <c:v>8678.4</c:v>
                </c:pt>
                <c:pt idx="2">
                  <c:v>5881.9</c:v>
                </c:pt>
                <c:pt idx="3">
                  <c:v>6269.2</c:v>
                </c:pt>
                <c:pt idx="4">
                  <c:v>5625.2</c:v>
                </c:pt>
              </c:numCache>
            </c:numRef>
          </c:val>
        </c:ser>
        <c:dLbls>
          <c:showVal val="1"/>
        </c:dLbls>
        <c:gapWidth val="95"/>
        <c:gapDepth val="95"/>
        <c:shape val="cone"/>
        <c:axId val="108389888"/>
        <c:axId val="108391424"/>
        <c:axId val="0"/>
      </c:bar3DChart>
      <c:catAx>
        <c:axId val="108389888"/>
        <c:scaling>
          <c:orientation val="minMax"/>
        </c:scaling>
        <c:axPos val="b"/>
        <c:numFmt formatCode="General" sourceLinked="1"/>
        <c:majorTickMark val="none"/>
        <c:tickLblPos val="nextTo"/>
        <c:crossAx val="108391424"/>
        <c:crosses val="autoZero"/>
        <c:auto val="1"/>
        <c:lblAlgn val="ctr"/>
        <c:lblOffset val="100"/>
      </c:catAx>
      <c:valAx>
        <c:axId val="108391424"/>
        <c:scaling>
          <c:orientation val="minMax"/>
        </c:scaling>
        <c:delete val="1"/>
        <c:axPos val="l"/>
        <c:numFmt formatCode="General" sourceLinked="1"/>
        <c:tickLblPos val="none"/>
        <c:crossAx val="1083898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numRef>
              <c:f>Лист1!$A$2:$A$7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4835.3999999999996</c:v>
                </c:pt>
                <c:pt idx="1">
                  <c:v>3027</c:v>
                </c:pt>
                <c:pt idx="2">
                  <c:v>4591.7</c:v>
                </c:pt>
                <c:pt idx="3">
                  <c:v>4549.7</c:v>
                </c:pt>
                <c:pt idx="4">
                  <c:v>6269.2</c:v>
                </c:pt>
                <c:pt idx="5">
                  <c:v>6782.3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9695.5</c:v>
                </c:pt>
                <c:pt idx="1">
                  <c:v>7096.9</c:v>
                </c:pt>
                <c:pt idx="2">
                  <c:v>8678.4</c:v>
                </c:pt>
                <c:pt idx="3">
                  <c:v>5881.9</c:v>
                </c:pt>
                <c:pt idx="4">
                  <c:v>6882.9</c:v>
                </c:pt>
                <c:pt idx="5">
                  <c:v>4633.2</c:v>
                </c:pt>
              </c:numCache>
            </c:numRef>
          </c:val>
        </c:ser>
        <c:shape val="box"/>
        <c:axId val="108882944"/>
        <c:axId val="108892928"/>
        <c:axId val="0"/>
      </c:bar3DChart>
      <c:catAx>
        <c:axId val="108882944"/>
        <c:scaling>
          <c:orientation val="minMax"/>
        </c:scaling>
        <c:axPos val="b"/>
        <c:numFmt formatCode="General" sourceLinked="1"/>
        <c:tickLblPos val="nextTo"/>
        <c:crossAx val="108892928"/>
        <c:crosses val="autoZero"/>
        <c:auto val="1"/>
        <c:lblAlgn val="ctr"/>
        <c:lblOffset val="100"/>
      </c:catAx>
      <c:valAx>
        <c:axId val="108892928"/>
        <c:scaling>
          <c:orientation val="minMax"/>
        </c:scaling>
        <c:axPos val="l"/>
        <c:majorGridlines>
          <c:spPr>
            <a:ln w="19050" cap="flat" cmpd="sng" algn="ctr">
              <a:solidFill>
                <a:schemeClr val="accent2"/>
              </a:solidFill>
              <a:prstDash val="solid"/>
            </a:ln>
            <a:effectLst>
              <a:glow rad="70000">
                <a:schemeClr val="accent2">
                  <a:tint val="30000"/>
                  <a:shade val="95000"/>
                  <a:satMod val="300000"/>
                  <a:alpha val="50000"/>
                </a:schemeClr>
              </a:glow>
            </a:effectLst>
          </c:spPr>
        </c:majorGridlines>
        <c:numFmt formatCode="General" sourceLinked="1"/>
        <c:tickLblPos val="nextTo"/>
        <c:crossAx val="1088829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Доходы от продажи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923</c:v>
                </c:pt>
                <c:pt idx="1">
                  <c:v>1256.2</c:v>
                </c:pt>
                <c:pt idx="2">
                  <c:v>3578.9</c:v>
                </c:pt>
                <c:pt idx="3">
                  <c:v>35.799999999999997</c:v>
                </c:pt>
                <c:pt idx="4">
                  <c:v>678.1</c:v>
                </c:pt>
                <c:pt idx="5">
                  <c:v>279.10000000000002</c:v>
                </c:pt>
                <c:pt idx="6">
                  <c:v>31.2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3000"/>
                    <a:satMod val="150000"/>
                  </a:schemeClr>
                </a:gs>
                <a:gs pos="25000">
                  <a:schemeClr val="accent4">
                    <a:tint val="96000"/>
                    <a:shade val="80000"/>
                    <a:satMod val="105000"/>
                  </a:schemeClr>
                </a:gs>
                <a:gs pos="38000">
                  <a:schemeClr val="accent4">
                    <a:tint val="96000"/>
                    <a:shade val="59000"/>
                    <a:satMod val="120000"/>
                  </a:schemeClr>
                </a:gs>
                <a:gs pos="55000">
                  <a:schemeClr val="accent4">
                    <a:shade val="57000"/>
                    <a:satMod val="120000"/>
                  </a:schemeClr>
                </a:gs>
                <a:gs pos="80000">
                  <a:schemeClr val="accent4">
                    <a:shade val="56000"/>
                    <a:satMod val="145000"/>
                  </a:schemeClr>
                </a:gs>
                <a:gs pos="88000">
                  <a:schemeClr val="accent4">
                    <a:shade val="63000"/>
                    <a:satMod val="160000"/>
                  </a:schemeClr>
                </a:gs>
                <a:gs pos="100000">
                  <a:schemeClr val="accent4">
                    <a:tint val="99555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4">
                  <a:shade val="60000"/>
                  <a:satMod val="300000"/>
                </a:schemeClr>
              </a:solidFill>
              <a:prstDash val="solid"/>
            </a:ln>
            <a:effectLst>
              <a:glow rad="70000">
                <a:schemeClr val="accent4">
                  <a:tint val="30000"/>
                  <a:shade val="95000"/>
                  <a:satMod val="300000"/>
                  <a:alpha val="50000"/>
                </a:schemeClr>
              </a:glow>
            </a:effectLst>
          </c:spP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10125.9</c:v>
                </c:pt>
                <c:pt idx="1">
                  <c:v>13155.1</c:v>
                </c:pt>
                <c:pt idx="2">
                  <c:v>10566.8</c:v>
                </c:pt>
                <c:pt idx="3">
                  <c:v>13154.2</c:v>
                </c:pt>
                <c:pt idx="4">
                  <c:v>11409.5</c:v>
                </c:pt>
              </c:numCache>
            </c:numRef>
          </c:val>
        </c:ser>
        <c:gapWidth val="300"/>
        <c:shape val="box"/>
        <c:axId val="109212416"/>
        <c:axId val="109213952"/>
        <c:axId val="124263040"/>
      </c:bar3DChart>
      <c:catAx>
        <c:axId val="109212416"/>
        <c:scaling>
          <c:orientation val="minMax"/>
        </c:scaling>
        <c:axPos val="b"/>
        <c:numFmt formatCode="General" sourceLinked="1"/>
        <c:majorTickMark val="none"/>
        <c:tickLblPos val="nextTo"/>
        <c:crossAx val="109213952"/>
        <c:crosses val="autoZero"/>
        <c:auto val="1"/>
        <c:lblAlgn val="ctr"/>
        <c:lblOffset val="100"/>
      </c:catAx>
      <c:valAx>
        <c:axId val="1092139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9212416"/>
        <c:crosses val="autoZero"/>
        <c:crossBetween val="between"/>
      </c:valAx>
      <c:serAx>
        <c:axId val="124263040"/>
        <c:scaling>
          <c:orientation val="minMax"/>
        </c:scaling>
        <c:axPos val="b"/>
        <c:tickLblPos val="nextTo"/>
        <c:crossAx val="109213952"/>
      </c:serAx>
      <c:spPr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5916</c:v>
                </c:pt>
                <c:pt idx="1">
                  <c:v>208.2</c:v>
                </c:pt>
                <c:pt idx="2">
                  <c:v>202.7</c:v>
                </c:pt>
                <c:pt idx="3">
                  <c:v>1195.8</c:v>
                </c:pt>
                <c:pt idx="4">
                  <c:v>2.5</c:v>
                </c:pt>
                <c:pt idx="5">
                  <c:v>3677.6</c:v>
                </c:pt>
                <c:pt idx="6">
                  <c:v>206.7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42705591351292232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0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95.1</c:v>
                </c:pt>
                <c:pt idx="1">
                  <c:v>4.9000000000000004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05"/>
          <c:h val="0.3614670207129448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gradFill rotWithShape="1">
                <a:gsLst>
                  <a:gs pos="0">
                    <a:schemeClr val="accent6">
                      <a:shade val="58000"/>
                      <a:satMod val="150000"/>
                    </a:schemeClr>
                  </a:gs>
                  <a:gs pos="72000">
                    <a:schemeClr val="accent6">
                      <a:tint val="90000"/>
                      <a:satMod val="135000"/>
                    </a:schemeClr>
                  </a:gs>
                  <a:gs pos="100000">
                    <a:schemeClr val="accent6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1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Val val="1"/>
            <c:showCat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Прочие безвоздмездные 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0.88600000000000001</c:v>
                </c:pt>
                <c:pt idx="1">
                  <c:v>4.4999999999999998E-2</c:v>
                </c:pt>
                <c:pt idx="2">
                  <c:v>6.9000000000000006E-2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spPr>
    <a:solidFill>
      <a:schemeClr val="accent2"/>
    </a:solidFill>
    <a:ln w="19050" cap="flat" cmpd="sng" algn="ctr">
      <a:solidFill>
        <a:schemeClr val="lt1"/>
      </a:solidFill>
      <a:prstDash val="solid"/>
    </a:ln>
    <a:effectLst>
      <a:glow rad="63500">
        <a:schemeClr val="accent2">
          <a:tint val="30000"/>
          <a:shade val="95000"/>
          <a:satMod val="300000"/>
          <a:alpha val="50000"/>
        </a:schemeClr>
      </a:glo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D39AE-F5CE-4C21-A183-8E04DFE571E0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2019год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nans\Desktop\1381676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734375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</a:t>
            </a:r>
            <a:r>
              <a:rPr lang="ru-RU" dirty="0" smtClean="0"/>
              <a:t>2019 </a:t>
            </a:r>
            <a:r>
              <a:rPr lang="ru-RU" dirty="0" smtClean="0"/>
              <a:t>году </a:t>
            </a:r>
          </a:p>
          <a:p>
            <a:pPr algn="ctr"/>
            <a:r>
              <a:rPr lang="ru-RU" b="1" dirty="0" smtClean="0"/>
              <a:t>10854,6 тыс</a:t>
            </a:r>
            <a:r>
              <a:rPr lang="ru-RU" b="1" dirty="0" smtClean="0"/>
              <a:t>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1442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/>
          </a:bodyPr>
          <a:lstStyle/>
          <a:p>
            <a:pPr algn="ctr"/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муниципальных программ Криворожского сельского поселения </a:t>
            </a:r>
            <a:b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 </a:t>
            </a:r>
            <a:endParaRPr lang="ru-RU" sz="2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4282" y="500042"/>
            <a:ext cx="2714644" cy="11430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10854,6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-357222" y="2571744"/>
            <a:ext cx="5929354" cy="857256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(3677,6 </a:t>
            </a:r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 </a:t>
            </a:r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33,9%)</a:t>
            </a:r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3071802" y="3357562"/>
            <a:ext cx="5857884" cy="642942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Социальная поддержка граждан </a:t>
            </a:r>
            <a:r>
              <a:rPr lang="ru-RU" dirty="0" smtClean="0"/>
              <a:t>(206,7тыс.рублей-1.9%)</a:t>
            </a:r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-785850" y="1785926"/>
            <a:ext cx="6572296" cy="78581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Муниципальная политика </a:t>
            </a:r>
            <a:r>
              <a:rPr lang="ru-RU" dirty="0" smtClean="0"/>
              <a:t>(2,5 тыс.рублей-0,02%)</a:t>
            </a:r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-1000164" y="3429000"/>
            <a:ext cx="4714908" cy="1571612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доступным и комфортным жильем населения Криворожского сельского поселения(0,0 тыс.рублей-0,0%)</a:t>
            </a:r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3714744" y="1714488"/>
            <a:ext cx="5214974" cy="178595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муниципальными финансами и создание условий для эффективного управления финансами </a:t>
            </a:r>
            <a:r>
              <a:rPr lang="ru-RU" dirty="0" smtClean="0"/>
              <a:t>(5825,5 тыс.рублей-53,7%)</a:t>
            </a:r>
            <a:endParaRPr lang="ru-RU" dirty="0"/>
          </a:p>
        </p:txBody>
      </p:sp>
      <p:sp>
        <p:nvSpPr>
          <p:cNvPr id="12" name="Облако 11"/>
          <p:cNvSpPr/>
          <p:nvPr/>
        </p:nvSpPr>
        <p:spPr>
          <a:xfrm>
            <a:off x="1785918" y="1142984"/>
            <a:ext cx="6786610" cy="78581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Информационное общество </a:t>
            </a:r>
          </a:p>
          <a:p>
            <a:pPr algn="ctr"/>
            <a:r>
              <a:rPr lang="ru-RU" dirty="0" smtClean="0"/>
              <a:t>(16,5 тыс.рублей-0,2%)</a:t>
            </a:r>
            <a:endParaRPr lang="ru-RU" dirty="0"/>
          </a:p>
        </p:txBody>
      </p:sp>
      <p:sp>
        <p:nvSpPr>
          <p:cNvPr id="13" name="Облако 12"/>
          <p:cNvSpPr/>
          <p:nvPr/>
        </p:nvSpPr>
        <p:spPr>
          <a:xfrm rot="254951">
            <a:off x="2340048" y="4107712"/>
            <a:ext cx="6807573" cy="1292935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Защита населения и территории от ЧС, обеспечение пожарной  безопасности и безопасности людей на водных объектов </a:t>
            </a:r>
            <a:r>
              <a:rPr lang="ru-RU" dirty="0" smtClean="0"/>
              <a:t>(0,0 тыс.рублей-0,0%)</a:t>
            </a:r>
            <a:endParaRPr lang="ru-RU" dirty="0"/>
          </a:p>
        </p:txBody>
      </p:sp>
      <p:sp>
        <p:nvSpPr>
          <p:cNvPr id="14" name="Облако 13"/>
          <p:cNvSpPr/>
          <p:nvPr/>
        </p:nvSpPr>
        <p:spPr>
          <a:xfrm>
            <a:off x="2786050" y="5286388"/>
            <a:ext cx="6929486" cy="1571612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качественными жилищно-коммунальными услугами населения </a:t>
            </a:r>
            <a:r>
              <a:rPr lang="ru-RU" dirty="0" smtClean="0"/>
              <a:t>(1125,9 тыс.рублей-10,4%)</a:t>
            </a:r>
            <a:endParaRPr lang="ru-RU" dirty="0"/>
          </a:p>
        </p:txBody>
      </p:sp>
      <p:sp>
        <p:nvSpPr>
          <p:cNvPr id="15" name="Облако 14"/>
          <p:cNvSpPr/>
          <p:nvPr/>
        </p:nvSpPr>
        <p:spPr>
          <a:xfrm>
            <a:off x="-642974" y="4857760"/>
            <a:ext cx="4357718" cy="1285860"/>
          </a:xfrm>
          <a:prstGeom prst="clou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общественного порядка и противодействие преступности (0,0тыс.рублей-0,0%)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Структура безвозмездных поступлений бюджета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2019году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7467600" cy="44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1" y="1785926"/>
          <a:ext cx="8072492" cy="4752865"/>
        </p:xfrm>
        <a:graphic>
          <a:graphicData uri="http://schemas.openxmlformats.org/drawingml/2006/table">
            <a:tbl>
              <a:tblPr/>
              <a:tblGrid>
                <a:gridCol w="3116512"/>
                <a:gridCol w="991196"/>
                <a:gridCol w="991196"/>
                <a:gridCol w="991196"/>
                <a:gridCol w="991196"/>
                <a:gridCol w="991196"/>
              </a:tblGrid>
              <a:tr h="110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2015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2016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3027,0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4591,7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4549,7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6882,9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4663,2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1987,1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3794,4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2423,3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3706,9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4103,2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164,9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175,0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173,5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192,9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208,4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875,0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622,3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1920,0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2983,5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268,2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53,4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Криворожского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Криворожского сельского поселения Миллеровского района в 2019 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2019 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11409,5</a:t>
            </a:r>
          </a:p>
          <a:p>
            <a:endParaRPr lang="ru-RU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928934"/>
            <a:ext cx="25003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11415,5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6,0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928934"/>
            <a:ext cx="2357422" cy="2643206"/>
          </a:xfrm>
          <a:prstGeom prst="rect">
            <a:avLst/>
          </a:prstGeom>
          <a:noFill/>
        </p:spPr>
      </p:pic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5793,9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r>
              <a:rPr lang="ru-RU" dirty="0" smtClean="0"/>
              <a:t>4633,2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928794" y="642918"/>
            <a:ext cx="4857784" cy="11430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11415,5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4678" y="2786058"/>
            <a:ext cx="2571768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</a:t>
            </a:r>
            <a:r>
              <a:rPr lang="ru-RU" dirty="0" smtClean="0"/>
              <a:t>988,4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923,0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3578,9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1256,2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35,8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71868" y="4572008"/>
            <a:ext cx="2286016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957,2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71868" y="5643578"/>
            <a:ext cx="2357454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ущерба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31,2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3143248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4103,2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950" y="4071942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208,4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7950" y="5000636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ежбюджетные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трансферты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321,6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643306" y="1857364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2014-2018 гг.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6782,3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2015-2019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388</TotalTime>
  <Words>426</Words>
  <Application>Microsoft Office PowerPoint</Application>
  <PresentationFormat>Экран (4:3)</PresentationFormat>
  <Paragraphs>107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</vt:lpstr>
      <vt:lpstr>Основных направление бюджетной и налоговой политики Криворожского сельского поселения  </vt:lpstr>
      <vt:lpstr>       </vt:lpstr>
      <vt:lpstr>Слайд 4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2014-2018 гг. </vt:lpstr>
      <vt:lpstr>Объем налоговых и неналоговых доходов бюджета Криворожского сельского поселения Миллеровского района в 2019 году составил 6782,3 тыс. рублей </vt:lpstr>
      <vt:lpstr>Динамика расходов бюджета Криворожского сельского поселения Миллеровского района  в 2015-2019 гг.</vt:lpstr>
      <vt:lpstr> Структура расходов бюджета Криворожского сельского поселения Миллеровского района в 2019 году. </vt:lpstr>
      <vt:lpstr>Слайд 10</vt:lpstr>
      <vt:lpstr>Структура программных расходов бюджета Криворожского сельского поселения  Миллеровского района  в 2018 году </vt:lpstr>
      <vt:lpstr>Структура муниципальных программ Криворожского сельского поселения  в 2019 году. </vt:lpstr>
      <vt:lpstr>       Структура безвозмездных поступлений бюджета Криворожского сельского поселения Миллеровского района в 2019году        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Finans</cp:lastModifiedBy>
  <cp:revision>52</cp:revision>
  <dcterms:created xsi:type="dcterms:W3CDTF">2019-05-20T07:20:42Z</dcterms:created>
  <dcterms:modified xsi:type="dcterms:W3CDTF">2020-05-18T11:15:41Z</dcterms:modified>
</cp:coreProperties>
</file>