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84885842497186"/>
          <c:y val="9.8363372089482037E-2"/>
          <c:w val="0.75055601478025558"/>
          <c:h val="0.8135812216045118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6691,1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7687,8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2"/>
                <c:pt idx="0">
                  <c:v>2020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7749.5</c:v>
                </c:pt>
                <c:pt idx="1">
                  <c:v>7696.6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Криворожского сельского поселения</c:v>
                </c:pt>
              </c:strCache>
            </c:strRef>
          </c:tx>
          <c:cat>
            <c:strRef>
              <c:f>Sheet1!$B$1:$D$1</c:f>
              <c:strCache>
                <c:ptCount val="2"/>
                <c:pt idx="0">
                  <c:v>2020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12943.7</c:v>
                </c:pt>
                <c:pt idx="1">
                  <c:v>20336.900000000001</c:v>
                </c:pt>
              </c:numCache>
            </c:numRef>
          </c:val>
        </c:ser>
        <c:dLbls>
          <c:showVal val="1"/>
        </c:dLbls>
        <c:gapWidth val="95"/>
        <c:axId val="98710272"/>
        <c:axId val="98711808"/>
      </c:barChart>
      <c:catAx>
        <c:axId val="987102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711808"/>
        <c:crosses val="autoZero"/>
        <c:auto val="1"/>
        <c:lblAlgn val="ctr"/>
        <c:lblOffset val="100"/>
        <c:tickLblSkip val="2"/>
        <c:tickMarkSkip val="2"/>
      </c:catAx>
      <c:valAx>
        <c:axId val="98711808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98710272"/>
        <c:crosses val="autoZero"/>
        <c:crossBetween val="between"/>
        <c:majorUnit val="1000"/>
        <c:minorUnit val="100"/>
      </c:valAx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32297929059116848"/>
          <c:y val="0.92742532547569989"/>
          <c:w val="0.48890759916119286"/>
          <c:h val="6.768375665378868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494E-3"/>
          <c:w val="0.954943442201892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497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11026,2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789891244102696"/>
                  <c:y val="-0.189239470322317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12045,3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 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0</c:v>
                </c:pt>
                <c:pt idx="1">
                  <c:v>20336.900000000001</c:v>
                </c:pt>
              </c:numCache>
            </c:numRef>
          </c:val>
        </c:ser>
        <c:gapWidth val="124"/>
        <c:gapDepth val="165"/>
        <c:shape val="box"/>
        <c:axId val="120232576"/>
        <c:axId val="121164928"/>
        <c:axId val="0"/>
      </c:bar3DChart>
      <c:catAx>
        <c:axId val="1202325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21164928"/>
        <c:crosses val="autoZero"/>
        <c:auto val="1"/>
        <c:lblAlgn val="ctr"/>
        <c:lblOffset val="100"/>
        <c:tickLblSkip val="1"/>
        <c:tickMarkSkip val="1"/>
      </c:catAx>
      <c:valAx>
        <c:axId val="12116492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2023257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959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74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6 399,0</c:v>
                  </c:pt>
                  <c:pt idx="1">
                    <c:v>10,0</c:v>
                  </c:pt>
                  <c:pt idx="2">
                    <c:v>300,2</c:v>
                  </c:pt>
                  <c:pt idx="3">
                    <c:v>1 727,9</c:v>
                  </c:pt>
                  <c:pt idx="4">
                    <c:v>15,0</c:v>
                  </c:pt>
                  <c:pt idx="5">
                    <c:v>3 895,2</c:v>
                  </c:pt>
                  <c:pt idx="6">
                    <c:v>200,0</c:v>
                  </c:pt>
                  <c:pt idx="7">
                    <c:v>240,2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6399</c:v>
                </c:pt>
                <c:pt idx="1">
                  <c:v>10</c:v>
                </c:pt>
                <c:pt idx="2">
                  <c:v>300.2</c:v>
                </c:pt>
                <c:pt idx="3">
                  <c:v>1727.9</c:v>
                </c:pt>
                <c:pt idx="4">
                  <c:v>15</c:v>
                </c:pt>
                <c:pt idx="5">
                  <c:v>3895.2</c:v>
                </c:pt>
                <c:pt idx="6">
                  <c:v>200</c:v>
                </c:pt>
                <c:pt idx="7">
                  <c:v>240.2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6 399,0</c:v>
                  </c:pt>
                  <c:pt idx="1">
                    <c:v>10,0</c:v>
                  </c:pt>
                  <c:pt idx="2">
                    <c:v>300,2</c:v>
                  </c:pt>
                  <c:pt idx="3">
                    <c:v>1 727,9</c:v>
                  </c:pt>
                  <c:pt idx="4">
                    <c:v>15,0</c:v>
                  </c:pt>
                  <c:pt idx="5">
                    <c:v>3 895,2</c:v>
                  </c:pt>
                  <c:pt idx="6">
                    <c:v>200,0</c:v>
                  </c:pt>
                  <c:pt idx="7">
                    <c:v>240,2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019"/>
          <c:y val="7.0628486007032641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988,9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163,0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4357,5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31,0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1078,6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27,3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911,1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4487,9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240,2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1727,9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300,2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3895,2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6 399,0</a:t>
          </a:r>
          <a:endParaRPr lang="ru-RU" sz="600" dirty="0">
            <a:latin typeface="Times New Roman" pitchFamily="18" charset="0"/>
            <a:cs typeface="Times New Roman" pitchFamily="18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2021 год и на плановый период 2022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2023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988,9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163,0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4487,9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4357,5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27,3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31,0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1078,6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911,1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240,2</a:t>
          </a: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1727,9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300,2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3895,2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6 399,0</a:t>
          </a:r>
          <a:endParaRPr lang="ru-RU" sz="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2021 год и на плановый период 2022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2023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3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15.02.2021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15.02.2021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Бюджет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527700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бюджета 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Криворожского сельского поселения Миллеровского района в 2021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11 206,2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безвозмездных поступлений бюджета Криворожского сельского поселения Миллеровского района на 2021-2023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4357,5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3859,0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2940,0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4117,1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3616,2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2688,2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242,8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26.10.2020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103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2021 год и на плановый период 2022 и 2023годов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2021 год и на плановый период 2022 и 2023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26.1 0.2020 №103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проекта  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12045,3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11686,9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10889,1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7687,8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7827,9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7949,1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4357,5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3859,0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12787,5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11698,8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10909,5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-742,2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-11,9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12045,3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11686,9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10889,1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7687,8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7827,9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7949,1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4357,5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3859,0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4117,1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3616,2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2688,2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12787,5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11698,8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10909,5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-742,2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-11,9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-20,4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12045,3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12787,5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20588</TotalTime>
  <Words>830</Words>
  <Application>Microsoft Office PowerPoint</Application>
  <PresentationFormat>Экран (4:3)</PresentationFormat>
  <Paragraphs>225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2021-2023 годы  </vt:lpstr>
      <vt:lpstr>Основные приоритеты Криворожского сельского поселения </vt:lpstr>
      <vt:lpstr>Слайд 6</vt:lpstr>
      <vt:lpstr>Основные характеристики  бюджета Криворожского сельского поселения Миллеровского района на 2021 год и на плановый период 2022 и 2023 годов</vt:lpstr>
      <vt:lpstr>Основные характеристики бюджета Криворожского сельского поселения Миллеровского района на 2021-2023 годы</vt:lpstr>
      <vt:lpstr>Основные параметры бюджета Криворожского сельского поселения Миллеровского района на 2021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бюджета Криворожского сельского поселения Миллеровского района в 2021 году 11 206,2 тыс. рублей</vt:lpstr>
      <vt:lpstr>Объемы безвозмездных поступлений бюджета Криворожского сельского поселения Миллеровского района на 2021-2023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2127</cp:revision>
  <dcterms:created xsi:type="dcterms:W3CDTF">2011-10-21T12:19:44Z</dcterms:created>
  <dcterms:modified xsi:type="dcterms:W3CDTF">2021-02-15T06:24:48Z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