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1"/>
  </p:notesMasterIdLst>
  <p:handoutMasterIdLst>
    <p:handoutMasterId r:id="rId22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98" r:id="rId12"/>
    <p:sldId id="1170" r:id="rId13"/>
    <p:sldId id="904" r:id="rId14"/>
    <p:sldId id="1201" r:id="rId15"/>
    <p:sldId id="1502" r:id="rId16"/>
    <p:sldId id="1594" r:id="rId17"/>
    <p:sldId id="1575" r:id="rId18"/>
    <p:sldId id="1596" r:id="rId19"/>
    <p:sldId id="1597" r:id="rId20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5699" autoAdjust="0"/>
  </p:normalViewPr>
  <p:slideViewPr>
    <p:cSldViewPr>
      <p:cViewPr>
        <p:scale>
          <a:sx n="100" d="100"/>
          <a:sy n="100" d="100"/>
        </p:scale>
        <p:origin x="-342" y="11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48" y="-114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3484885842497169"/>
          <c:y val="9.8363372089481815E-2"/>
          <c:w val="0.75055601478025591"/>
          <c:h val="0.81358122160451185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6295.9</c:v>
                </c:pt>
                <c:pt idx="1">
                  <c:v>6691.1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Криворожского сельского поселения</c:v>
                </c:pt>
              </c:strCache>
            </c:strRef>
          </c:tx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9558.4</c:v>
                </c:pt>
                <c:pt idx="1">
                  <c:v>11030.7</c:v>
                </c:pt>
              </c:numCache>
            </c:numRef>
          </c:val>
        </c:ser>
        <c:dLbls>
          <c:showVal val="1"/>
        </c:dLbls>
        <c:gapWidth val="95"/>
        <c:axId val="139997952"/>
        <c:axId val="139999488"/>
      </c:barChart>
      <c:catAx>
        <c:axId val="1399979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39999488"/>
        <c:crosses val="autoZero"/>
        <c:auto val="1"/>
        <c:lblAlgn val="ctr"/>
        <c:lblOffset val="100"/>
        <c:tickLblSkip val="2"/>
        <c:tickMarkSkip val="2"/>
      </c:catAx>
      <c:valAx>
        <c:axId val="139999488"/>
        <c:scaling>
          <c:orientation val="minMax"/>
          <c:max val="10000"/>
          <c:min val="0"/>
        </c:scaling>
        <c:delete val="1"/>
        <c:axPos val="l"/>
        <c:numFmt formatCode="#,##0" sourceLinked="0"/>
        <c:tickLblPos val="none"/>
        <c:crossAx val="139997952"/>
        <c:crosses val="autoZero"/>
        <c:crossBetween val="between"/>
        <c:majorUnit val="1000"/>
        <c:minorUnit val="100"/>
      </c:valAx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32297929059116848"/>
          <c:y val="0.92742532547569989"/>
          <c:w val="0.48890759916119286"/>
          <c:h val="6.768375665378859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49411467757E-2"/>
          <c:y val="5.4067053044214407E-3"/>
          <c:w val="0.95494344220189165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 бюджет Криворожского сельского поселения</c:v>
                </c:pt>
              </c:strCache>
            </c:strRef>
          </c:tx>
          <c:dLbls>
            <c:dLbl>
              <c:idx val="0"/>
              <c:layout>
                <c:manualLayout>
                  <c:x val="-0.15693014681032447"/>
                  <c:y val="-0.23933227128998827"/>
                </c:manualLayout>
              </c:layout>
              <c:showVal val="1"/>
            </c:dLbl>
            <c:dLbl>
              <c:idx val="1"/>
              <c:layout>
                <c:manualLayout>
                  <c:x val="0.20789891244102673"/>
                  <c:y val="-0.1892394703223174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11 026,2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2019 год</c:v>
                </c:pt>
                <c:pt idx="1">
                  <c:v> 2020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11778.4</c:v>
                </c:pt>
                <c:pt idx="1">
                  <c:v>11030.7</c:v>
                </c:pt>
              </c:numCache>
            </c:numRef>
          </c:val>
        </c:ser>
        <c:gapWidth val="124"/>
        <c:gapDepth val="165"/>
        <c:shape val="box"/>
        <c:axId val="141360512"/>
        <c:axId val="141370496"/>
        <c:axId val="0"/>
      </c:bar3DChart>
      <c:catAx>
        <c:axId val="14136051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41370496"/>
        <c:crosses val="autoZero"/>
        <c:auto val="1"/>
        <c:lblAlgn val="ctr"/>
        <c:lblOffset val="100"/>
        <c:tickLblSkip val="1"/>
        <c:tickMarkSkip val="1"/>
      </c:catAx>
      <c:valAx>
        <c:axId val="141370496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41360512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2855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488015396915275E-2"/>
                  <c:y val="6.6665134220076352E-3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612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delete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6.4040601768354383E-2"/>
                  <c:y val="2.38792872047144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5 928,0</c:v>
                  </c:pt>
                  <c:pt idx="1">
                    <c:v>10,0</c:v>
                  </c:pt>
                  <c:pt idx="2">
                    <c:v>100,0</c:v>
                  </c:pt>
                  <c:pt idx="3">
                    <c:v>799,6</c:v>
                  </c:pt>
                  <c:pt idx="4">
                    <c:v>5,0</c:v>
                  </c:pt>
                  <c:pt idx="5">
                    <c:v>3 760,1</c:v>
                  </c:pt>
                  <c:pt idx="6">
                    <c:v>220,0</c:v>
                  </c:pt>
                  <c:pt idx="7">
                    <c:v>203,5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5928</c:v>
                </c:pt>
                <c:pt idx="1">
                  <c:v>10</c:v>
                </c:pt>
                <c:pt idx="2">
                  <c:v>100</c:v>
                </c:pt>
                <c:pt idx="3">
                  <c:v>799.6</c:v>
                </c:pt>
                <c:pt idx="4">
                  <c:v>5</c:v>
                </c:pt>
                <c:pt idx="5">
                  <c:v>3760.1</c:v>
                </c:pt>
                <c:pt idx="6">
                  <c:v>220</c:v>
                </c:pt>
                <c:pt idx="7">
                  <c:v>203.5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5 928,0</c:v>
                  </c:pt>
                  <c:pt idx="1">
                    <c:v>10,0</c:v>
                  </c:pt>
                  <c:pt idx="2">
                    <c:v>100,0</c:v>
                  </c:pt>
                  <c:pt idx="3">
                    <c:v>799,6</c:v>
                  </c:pt>
                  <c:pt idx="4">
                    <c:v>5,0</c:v>
                  </c:pt>
                  <c:pt idx="5">
                    <c:v>3 760,1</c:v>
                  </c:pt>
                  <c:pt idx="6">
                    <c:v>220,0</c:v>
                  </c:pt>
                  <c:pt idx="7">
                    <c:v>203,5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5941287130123107"/>
          <c:y val="7.062848600703258E-3"/>
          <c:w val="0.44058712869876743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0555555555555565E-2"/>
          <c:y val="0.11631420372000489"/>
          <c:w val="0.86999803149606592"/>
          <c:h val="0.88368579627999733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explosion val="19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5050"/>
              </a:solidFill>
            </c:spPr>
          </c:dPt>
          <c:cat>
            <c:strRef>
              <c:f>Лист1!$A$3:$A$4</c:f>
              <c:strCache>
                <c:ptCount val="2"/>
                <c:pt idx="0">
                  <c:v>Развитие культуры 3760,1</c:v>
                </c:pt>
                <c:pt idx="1">
                  <c:v>Остальные муниципальные программы 7270,6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3760.1</c:v>
                </c:pt>
                <c:pt idx="1">
                  <c:v>7270.6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20972222222222231"/>
          <c:y val="5.5922987740730457E-2"/>
          <c:w val="0.55254593175853051"/>
          <c:h val="0.13971005002469039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5E66F7FD-BCF2-4F1F-AD53-B887D80FCB9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E281A9A3-6FB5-4963-B1C8-D5B389D350AB}" type="parTrans" cxnId="{1F8D67C2-C8D1-497D-8E8B-83DF03DBA2B1}">
      <dgm:prSet/>
      <dgm:spPr/>
      <dgm:t>
        <a:bodyPr/>
        <a:lstStyle/>
        <a:p>
          <a:endParaRPr lang="ru-RU"/>
        </a:p>
      </dgm:t>
    </dgm:pt>
    <dgm:pt modelId="{6F5B8CAA-9ABA-46A2-9008-24FDB8FD854C}" type="sibTrans" cxnId="{1F8D67C2-C8D1-497D-8E8B-83DF03DBA2B1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4" custScaleX="44667" custLinFactNeighborX="-4066" custLinFactNeighborY="-20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4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4" custScaleX="83731" custScaleY="82588" custLinFactNeighborX="-20443" custLinFactNeighborY="-46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4" custScaleX="48436" custLinFactNeighborX="-4652" custLinFactNeighborY="-2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4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4" custScaleX="79868" custScaleY="82588" custLinFactNeighborX="-16919" custLinFactNeighborY="-46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4" custScaleX="49115" custLinFactNeighborX="-3122" custLinFactNeighborY="2434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4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4" custScaleX="85206" custScaleY="82588" custLinFactNeighborX="-17147" custLinFactNeighborY="-1204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D4DC58E-E5D2-4C81-8E2F-F2E51481D507}" type="pres">
      <dgm:prSet presAssocID="{1C6C0DF2-B0CB-4D92-954A-55B02AC860D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C6A28B-F632-4192-A822-D6F7B9C749C1}" type="pres">
      <dgm:prSet presAssocID="{5E66F7FD-BCF2-4F1F-AD53-B887D80FCB99}" presName="compNode" presStyleCnt="0"/>
      <dgm:spPr/>
    </dgm:pt>
    <dgm:pt modelId="{5D78DB59-7954-4C0C-87F3-CB7FD0770C2A}" type="pres">
      <dgm:prSet presAssocID="{5E66F7FD-BCF2-4F1F-AD53-B887D80FCB99}" presName="bkgdShape" presStyleLbl="node1" presStyleIdx="3" presStyleCnt="4" custScaleX="44667"/>
      <dgm:spPr/>
      <dgm:t>
        <a:bodyPr/>
        <a:lstStyle/>
        <a:p>
          <a:endParaRPr lang="ru-RU"/>
        </a:p>
      </dgm:t>
    </dgm:pt>
    <dgm:pt modelId="{42631671-86B7-44DA-9422-F9485DF101A1}" type="pres">
      <dgm:prSet presAssocID="{5E66F7FD-BCF2-4F1F-AD53-B887D80FCB9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1BFFB-1F10-4D37-A29A-EE1BFE1663F7}" type="pres">
      <dgm:prSet presAssocID="{5E66F7FD-BCF2-4F1F-AD53-B887D80FCB99}" presName="invisiNode" presStyleLbl="node1" presStyleIdx="3" presStyleCnt="4"/>
      <dgm:spPr/>
    </dgm:pt>
    <dgm:pt modelId="{E9CFEC7E-9205-4ED5-A92D-78A25CBA61EB}" type="pres">
      <dgm:prSet presAssocID="{5E66F7FD-BCF2-4F1F-AD53-B887D80FCB99}" presName="imagNode" presStyleLbl="fgImgPlace1" presStyleIdx="3" presStyleCnt="4" custLinFactNeighborX="1798" custLinFactNeighborY="-334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889B7AFC-DFED-4751-A83F-1584BEF09286}" type="presOf" srcId="{5E66F7FD-BCF2-4F1F-AD53-B887D80FCB99}" destId="{42631671-86B7-44DA-9422-F9485DF101A1}" srcOrd="1" destOrd="0" presId="urn:microsoft.com/office/officeart/2005/8/layout/hList7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3039CD47-9039-4231-A8F4-B83AB2914786}" type="presOf" srcId="{1C6C0DF2-B0CB-4D92-954A-55B02AC860DD}" destId="{5D4DC58E-E5D2-4C81-8E2F-F2E51481D507}" srcOrd="0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CB6AD36B-2B03-49A7-8498-72D9132E3C21}" type="presOf" srcId="{5E66F7FD-BCF2-4F1F-AD53-B887D80FCB99}" destId="{5D78DB59-7954-4C0C-87F3-CB7FD0770C2A}" srcOrd="0" destOrd="0" presId="urn:microsoft.com/office/officeart/2005/8/layout/hList7"/>
    <dgm:cxn modelId="{1F8D67C2-C8D1-497D-8E8B-83DF03DBA2B1}" srcId="{7D9F30EA-5AAD-4B4D-9B37-1898C8B1B1C4}" destId="{5E66F7FD-BCF2-4F1F-AD53-B887D80FCB99}" srcOrd="3" destOrd="0" parTransId="{E281A9A3-6FB5-4963-B1C8-D5B389D350AB}" sibTransId="{6F5B8CAA-9ABA-46A2-9008-24FDB8FD854C}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  <dgm:cxn modelId="{989E5538-1930-4AFE-9AAA-6A64227CF6E6}" type="presParOf" srcId="{AC9FC888-4E7D-41D5-BF8D-099DDFB49032}" destId="{5D4DC58E-E5D2-4C81-8E2F-F2E51481D507}" srcOrd="5" destOrd="0" presId="urn:microsoft.com/office/officeart/2005/8/layout/hList7"/>
    <dgm:cxn modelId="{693C3EFE-B11B-492F-8A90-7C3FB4675695}" type="presParOf" srcId="{AC9FC888-4E7D-41D5-BF8D-099DDFB49032}" destId="{85C6A28B-F632-4192-A822-D6F7B9C749C1}" srcOrd="6" destOrd="0" presId="urn:microsoft.com/office/officeart/2005/8/layout/hList7"/>
    <dgm:cxn modelId="{452354BA-EFD9-40DE-BBBF-B22FA95C5E0E}" type="presParOf" srcId="{85C6A28B-F632-4192-A822-D6F7B9C749C1}" destId="{5D78DB59-7954-4C0C-87F3-CB7FD0770C2A}" srcOrd="0" destOrd="0" presId="urn:microsoft.com/office/officeart/2005/8/layout/hList7"/>
    <dgm:cxn modelId="{78D34A31-1C26-452A-8C47-512D2CFA5F3F}" type="presParOf" srcId="{85C6A28B-F632-4192-A822-D6F7B9C749C1}" destId="{42631671-86B7-44DA-9422-F9485DF101A1}" srcOrd="1" destOrd="0" presId="urn:microsoft.com/office/officeart/2005/8/layout/hList7"/>
    <dgm:cxn modelId="{1106BD7A-32FE-4E20-B355-ECF84C385674}" type="presParOf" srcId="{85C6A28B-F632-4192-A822-D6F7B9C749C1}" destId="{3A11BFFB-1F10-4D37-A29A-EE1BFE1663F7}" srcOrd="2" destOrd="0" presId="urn:microsoft.com/office/officeart/2005/8/layout/hList7"/>
    <dgm:cxn modelId="{11D8CDF9-CCB9-4E0C-BACD-2ACDBF02B200}" type="presParOf" srcId="{85C6A28B-F632-4192-A822-D6F7B9C749C1}" destId="{E9CFEC7E-9205-4ED5-A92D-78A25CBA61E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>
        <a:solidFill>
          <a:srgbClr val="CCFF33">
            <a:alpha val="89804"/>
          </a:srgbClr>
        </a:solidFill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dirty="0" smtClean="0">
              <a:solidFill>
                <a:srgbClr val="FF0000"/>
              </a:solidFill>
            </a:rPr>
            <a:t>31.05.2019 № 43 </a:t>
          </a:r>
          <a:endParaRPr lang="ru-RU" sz="1400" b="1" i="1" dirty="0">
            <a:solidFill>
              <a:srgbClr val="FF00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dirty="0">
            <a:solidFill>
              <a:srgbClr val="0070C0"/>
            </a:solidFill>
          </a:endParaRPr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3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3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8528" custScaleY="178730" custLinFactNeighborX="2977" custLinFactNeighborY="1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1355A18-016B-4D3C-9517-B7D9C21D7E4D}" type="presOf" srcId="{E02F3EE9-ABD1-4D06-9A71-B78C1E3542D6}" destId="{6F6C7F8D-CA85-4C86-A8B9-DE0E49DC8118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B08A7B33-EF50-4ED4-A891-74EEB1F99EB1}" type="presOf" srcId="{C3A7DD02-4A49-4703-AC15-9E0113FDB979}" destId="{6F6C7F8D-CA85-4C86-A8B9-DE0E49DC8118}" srcOrd="0" destOrd="1" presId="urn:microsoft.com/office/officeart/2005/8/layout/chevron2"/>
    <dgm:cxn modelId="{5717FF89-59BF-4E71-A2FF-59C4C67B826C}" srcId="{68AA1952-3345-4003-BFDC-A0E4F30C465C}" destId="{E02F3EE9-ABD1-4D06-9A71-B78C1E3542D6}" srcOrd="0" destOrd="0" parTransId="{AA1A75ED-3EC9-4A28-8738-27E036ED2506}" sibTransId="{7429E3D7-E57E-4AC5-82B5-C677C06E342E}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1C0697D9-85D0-492D-B3E6-B5B755F74DED}" srcId="{68AA1952-3345-4003-BFDC-A0E4F30C465C}" destId="{C3A7DD02-4A49-4703-AC15-9E0113FDB979}" srcOrd="1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921,1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160,0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4335,1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22,7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1247,7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67,5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769,1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3503,0</a:t>
          </a:r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8" custScaleY="105804" custLinFactNeighborX="881" custLinFactNeighborY="44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8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8" custScaleY="114414" custLinFactNeighborY="-1052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8" custScaleX="92748" custScaleY="119704" custLinFactNeighborX="-18739" custLinFactNeighborY="-142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4" presStyleCnt="8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4" presStyleCnt="8" custScaleX="87599" custScaleY="99393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8" custLinFactY="100000" custLinFactNeighborX="-8477" custLinFactNeighborY="103781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8" custLinFactY="100000" custLinFactNeighborX="-7271" custLinFactNeighborY="15778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6" presStyleCnt="8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6" presStyleCnt="8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7" presStyleCnt="8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7" presStyleCnt="8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5BE1CC94-A8D3-43C8-8C73-A3349F4F2C3F}" type="presOf" srcId="{C97DEE32-CB06-4791-BCBA-64AB4E8F81A7}" destId="{3EACFEE0-BEE7-4E7A-8CB3-5254697BDBB8}" srcOrd="1" destOrd="0" presId="urn:microsoft.com/office/officeart/2005/8/layout/vList4"/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7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6" destOrd="0" parTransId="{E91CA2F1-D445-458F-9CD2-C8AFD2E6E334}" sibTransId="{29385BA7-84CD-47DD-AD14-392FE9FE061F}"/>
    <dgm:cxn modelId="{86D24FC4-9D8C-4BE6-9895-AB41A41478D0}" type="presOf" srcId="{C97DEE32-CB06-4791-BCBA-64AB4E8F81A7}" destId="{D4719953-BCF8-4147-BA01-5072633CA648}" srcOrd="0" destOrd="0" presId="urn:microsoft.com/office/officeart/2005/8/layout/vList4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01FCB6D7-E8EC-465B-A2B4-26E22F2182EB}" type="presOf" srcId="{0CB101B1-31FC-4497-B774-302BD4E2A2CB}" destId="{67233FA9-89F9-43A8-9F80-99BA1DBCD9E3}" srcOrd="0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FF009F2E-7AFE-45F9-A55D-08CECF0A57A7}" type="presOf" srcId="{0CB101B1-31FC-4497-B774-302BD4E2A2CB}" destId="{ED0EA491-65AE-4061-9E58-F527A96B4B18}" srcOrd="1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6B47C61-D57C-4020-B6F3-10AEFE7D061C}" type="presParOf" srcId="{B17E2703-ED7C-40C1-AA5F-205C0BB9EA84}" destId="{4C4B47A0-B25E-4991-B2ED-6AC55F32B923}" srcOrd="2" destOrd="0" presId="urn:microsoft.com/office/officeart/2005/8/layout/vList4"/>
    <dgm:cxn modelId="{147A313B-5582-40CA-B869-84B59EE4C9B8}" type="presParOf" srcId="{4C4B47A0-B25E-4991-B2ED-6AC55F32B923}" destId="{D4719953-BCF8-4147-BA01-5072633CA648}" srcOrd="0" destOrd="0" presId="urn:microsoft.com/office/officeart/2005/8/layout/vList4"/>
    <dgm:cxn modelId="{A24DA369-5424-44EF-8048-BCEE1F1F877C}" type="presParOf" srcId="{4C4B47A0-B25E-4991-B2ED-6AC55F32B923}" destId="{10414709-A3FF-419B-8BA0-6B96893FDF2B}" srcOrd="1" destOrd="0" presId="urn:microsoft.com/office/officeart/2005/8/layout/vList4"/>
    <dgm:cxn modelId="{BE290A06-B712-447A-AAED-6C342829FB75}" type="presParOf" srcId="{4C4B47A0-B25E-4991-B2ED-6AC55F32B923}" destId="{3EACFEE0-BEE7-4E7A-8CB3-5254697BDBB8}" srcOrd="2" destOrd="0" presId="urn:microsoft.com/office/officeart/2005/8/layout/vList4"/>
    <dgm:cxn modelId="{11EEEBFA-4A69-41B3-86B8-FD1D4E8F65A5}" type="presParOf" srcId="{B17E2703-ED7C-40C1-AA5F-205C0BB9EA84}" destId="{10A85B69-F88F-4A3C-900B-DFE86B169A12}" srcOrd="3" destOrd="0" presId="urn:microsoft.com/office/officeart/2005/8/layout/vList4"/>
    <dgm:cxn modelId="{5C489E28-BD43-4104-A813-D01F0010391F}" type="presParOf" srcId="{B17E2703-ED7C-40C1-AA5F-205C0BB9EA84}" destId="{931DB2C6-6A18-4320-B852-C2613EDB2FA8}" srcOrd="4" destOrd="0" presId="urn:microsoft.com/office/officeart/2005/8/layout/vList4"/>
    <dgm:cxn modelId="{E074F8CF-2F52-4F73-9E06-A4E7CEE3B82F}" type="presParOf" srcId="{931DB2C6-6A18-4320-B852-C2613EDB2FA8}" destId="{67233FA9-89F9-43A8-9F80-99BA1DBCD9E3}" srcOrd="0" destOrd="0" presId="urn:microsoft.com/office/officeart/2005/8/layout/vList4"/>
    <dgm:cxn modelId="{7BC0CDFA-2E03-4ADE-9026-CFA61B9067D0}" type="presParOf" srcId="{931DB2C6-6A18-4320-B852-C2613EDB2FA8}" destId="{B43CAF5A-DF0E-47F1-8B84-50B2394B9328}" srcOrd="1" destOrd="0" presId="urn:microsoft.com/office/officeart/2005/8/layout/vList4"/>
    <dgm:cxn modelId="{3A60F536-6AD7-418F-9BAC-7E3964F10AA9}" type="presParOf" srcId="{931DB2C6-6A18-4320-B852-C2613EDB2FA8}" destId="{ED0EA491-65AE-4061-9E58-F527A96B4B18}" srcOrd="2" destOrd="0" presId="urn:microsoft.com/office/officeart/2005/8/layout/vList4"/>
    <dgm:cxn modelId="{51AB5828-EF0E-47DD-B6FA-0827B0712358}" type="presParOf" srcId="{B17E2703-ED7C-40C1-AA5F-205C0BB9EA84}" destId="{5D375768-0ECA-4AFD-96FD-19990CEB488B}" srcOrd="5" destOrd="0" presId="urn:microsoft.com/office/officeart/2005/8/layout/vList4"/>
    <dgm:cxn modelId="{6C590537-C3EF-41FA-A5F0-586A139CEC69}" type="presParOf" srcId="{B17E2703-ED7C-40C1-AA5F-205C0BB9EA84}" destId="{7D4D5190-7A99-4EE3-BF13-894BFF6BFA1A}" srcOrd="6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7" destOrd="0" presId="urn:microsoft.com/office/officeart/2005/8/layout/vList4"/>
    <dgm:cxn modelId="{7071AAB6-9404-437E-99EF-CD96EE1838E9}" type="presParOf" srcId="{B17E2703-ED7C-40C1-AA5F-205C0BB9EA84}" destId="{712BDC1E-CA2D-4B05-B9F9-47FDD7A8558E}" srcOrd="8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9" destOrd="0" presId="urn:microsoft.com/office/officeart/2005/8/layout/vList4"/>
    <dgm:cxn modelId="{624A1172-48B4-48E8-A4FE-59ACBE313765}" type="presParOf" srcId="{B17E2703-ED7C-40C1-AA5F-205C0BB9EA84}" destId="{8A66E07E-A0AF-47B7-92C7-CC6CC7F443E5}" srcOrd="10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11" destOrd="0" presId="urn:microsoft.com/office/officeart/2005/8/layout/vList4"/>
    <dgm:cxn modelId="{916AB43C-4310-4681-AC35-87771092DFCB}" type="presParOf" srcId="{B17E2703-ED7C-40C1-AA5F-205C0BB9EA84}" destId="{DFA610A1-31CA-4877-A569-7886975AEFA6}" srcOrd="12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13" destOrd="0" presId="urn:microsoft.com/office/officeart/2005/8/layout/vList4"/>
    <dgm:cxn modelId="{7F8728B0-3298-4BB3-8BD3-2EB307BA1CBB}" type="presParOf" srcId="{B17E2703-ED7C-40C1-AA5F-205C0BB9EA84}" destId="{99922961-B3B7-481D-98FA-DA18D32303F6}" srcOrd="14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220,0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203,5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799,6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100,0</a:t>
          </a: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3760,1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10,0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5928,0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8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8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8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8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4" presStyleCnt="8" custLinFactNeighborX="15686" custLinFactNeighborY="16332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8" custScaleY="97926" custLinFactNeighborX="2752" custLinFactNeighborY="-86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6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6" presStyleCnt="8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7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7" presStyleCnt="8" custScaleY="97926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84B2508D-E45B-42BD-B935-F7CAE7583505}" srcId="{227A101D-8088-4F21-A936-43AB877355D2}" destId="{AC7F4D8F-90E7-4113-8AA7-E045A737679F}" srcOrd="6" destOrd="0" parTransId="{F08EFA79-F0CB-495A-9642-ED5B19949CB0}" sibTransId="{93A4DCCF-AA92-4AFF-8A3F-454A8EFC19E1}"/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99B9EB67-C25C-4875-8894-79CA374BE811}" type="presOf" srcId="{8061A499-68BB-4517-AEA3-079F9BE298A5}" destId="{681E65EC-7E48-44FF-9933-C4F2C62D5FC2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1976B630-F973-461E-BDB1-0B71663BF0B1}" srcId="{227A101D-8088-4F21-A936-43AB877355D2}" destId="{141BF6D1-B747-4420-B90A-B01610E5A286}" srcOrd="7" destOrd="0" parTransId="{79619245-C54B-4B27-92EC-CDD741F88906}" sibTransId="{2498E522-CC6C-48DC-90B4-08EDAC32EE65}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7E784635-465F-44E3-AA2F-8658038E040B}" type="presOf" srcId="{8061A499-68BB-4517-AEA3-079F9BE298A5}" destId="{15C59F69-595E-4B67-B539-081BDD40D04C}" srcOrd="1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7" destOrd="0" presId="urn:microsoft.com/office/officeart/2005/8/layout/vList4"/>
    <dgm:cxn modelId="{4F9D7AC6-67F5-4386-B71D-72A976BA63F7}" type="presParOf" srcId="{B17E2703-ED7C-40C1-AA5F-205C0BB9EA84}" destId="{7D4D5190-7A99-4EE3-BF13-894BFF6BFA1A}" srcOrd="8" destOrd="0" presId="urn:microsoft.com/office/officeart/2005/8/layout/vList4"/>
    <dgm:cxn modelId="{213AF165-D7FF-4525-9E5E-A902865A78D5}" type="presParOf" srcId="{7D4D5190-7A99-4EE3-BF13-894BFF6BFA1A}" destId="{681E65EC-7E48-44FF-9933-C4F2C62D5FC2}" srcOrd="0" destOrd="0" presId="urn:microsoft.com/office/officeart/2005/8/layout/vList4"/>
    <dgm:cxn modelId="{CEAF7813-4906-40DB-92F8-CF45DB57FD47}" type="presParOf" srcId="{7D4D5190-7A99-4EE3-BF13-894BFF6BFA1A}" destId="{7DE197FE-AADA-44C3-8B2B-CF16D12E116A}" srcOrd="1" destOrd="0" presId="urn:microsoft.com/office/officeart/2005/8/layout/vList4"/>
    <dgm:cxn modelId="{0B66F380-67CD-4ADC-B19A-AC356E0C9018}" type="presParOf" srcId="{7D4D5190-7A99-4EE3-BF13-894BFF6BFA1A}" destId="{15C59F69-595E-4B67-B539-081BDD40D04C}" srcOrd="2" destOrd="0" presId="urn:microsoft.com/office/officeart/2005/8/layout/vList4"/>
    <dgm:cxn modelId="{D340860F-C177-48C8-872B-F4F42794D59B}" type="presParOf" srcId="{B17E2703-ED7C-40C1-AA5F-205C0BB9EA84}" destId="{6AFA3499-CF7C-4437-BB77-60DAFC4E26ED}" srcOrd="9" destOrd="0" presId="urn:microsoft.com/office/officeart/2005/8/layout/vList4"/>
    <dgm:cxn modelId="{14433620-87E3-4827-9195-D24F6FBFD010}" type="presParOf" srcId="{B17E2703-ED7C-40C1-AA5F-205C0BB9EA84}" destId="{E9C9C0DB-7628-4918-95C6-35F53D811906}" srcOrd="10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11" destOrd="0" presId="urn:microsoft.com/office/officeart/2005/8/layout/vList4"/>
    <dgm:cxn modelId="{42EB6D76-EFC6-463F-ADF2-EE7963B7290C}" type="presParOf" srcId="{B17E2703-ED7C-40C1-AA5F-205C0BB9EA84}" destId="{2350E0CA-57BF-4684-AC36-EDD559365B77}" srcOrd="12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13" destOrd="0" presId="urn:microsoft.com/office/officeart/2005/8/layout/vList4"/>
    <dgm:cxn modelId="{1B95B638-D6D0-4979-B7DB-ECF87C24B7C4}" type="presParOf" srcId="{B17E2703-ED7C-40C1-AA5F-205C0BB9EA84}" destId="{93412BED-D256-4B5C-85BD-072070082E6B}" srcOrd="14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2018 год и на плановый период 2019 и 2020 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1721" custLinFactNeighborY="5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75932-05D4-43F8-9695-69517AABDBE2}" type="presOf" srcId="{3236DD03-6F59-447F-B493-B8BB4713AF08}" destId="{C29FB36E-F919-44F2-9F57-F9E72F54E23F}" srcOrd="0" destOrd="0" presId="urn:microsoft.com/office/officeart/2005/8/layout/chevron1"/>
    <dgm:cxn modelId="{C784955A-B693-49A1-944E-EC9EA89E341E}" type="presOf" srcId="{B106739E-2F3B-4B4D-A193-9ECF6642E2A1}" destId="{A7F772A5-65DC-46AF-B29E-C756F4858BD1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F7774ED4-ACD7-468F-932E-E1CDF14812B0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857219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857219" y="1164748"/>
        <a:ext cx="1626610" cy="1164748"/>
      </dsp:txXfrm>
    </dsp:sp>
    <dsp:sp modelId="{79E796B1-3ABE-4958-A470-95B84B3BA8FB}">
      <dsp:nvSpPr>
        <dsp:cNvPr id="0" name=""/>
        <dsp:cNvSpPr/>
      </dsp:nvSpPr>
      <dsp:spPr>
        <a:xfrm>
          <a:off x="1214417" y="21374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1739" y="0"/>
          <a:ext cx="1763863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kern="1200" dirty="0">
            <a:solidFill>
              <a:srgbClr val="FF0000"/>
            </a:solidFill>
            <a:latin typeface="+mn-lt"/>
          </a:endParaRPr>
        </a:p>
      </dsp:txBody>
      <dsp:txXfrm>
        <a:off x="2571739" y="1164748"/>
        <a:ext cx="1763863" cy="1164748"/>
      </dsp:txXfrm>
    </dsp:sp>
    <dsp:sp modelId="{E6379D24-0F7F-4C89-AA74-40B94EA75227}">
      <dsp:nvSpPr>
        <dsp:cNvPr id="0" name=""/>
        <dsp:cNvSpPr/>
      </dsp:nvSpPr>
      <dsp:spPr>
        <a:xfrm>
          <a:off x="3071803" y="21374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4500569" y="0"/>
          <a:ext cx="178859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kern="1200" dirty="0">
            <a:solidFill>
              <a:srgbClr val="CCFF33"/>
            </a:solidFill>
            <a:latin typeface="+mn-lt"/>
          </a:endParaRPr>
        </a:p>
      </dsp:txBody>
      <dsp:txXfrm>
        <a:off x="4500569" y="1164748"/>
        <a:ext cx="1788590" cy="1164748"/>
      </dsp:txXfrm>
    </dsp:sp>
    <dsp:sp modelId="{801EDB75-7215-4290-9F39-D09130BB9918}">
      <dsp:nvSpPr>
        <dsp:cNvPr id="0" name=""/>
        <dsp:cNvSpPr/>
      </dsp:nvSpPr>
      <dsp:spPr>
        <a:xfrm>
          <a:off x="4929188" y="142306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8DB59-7954-4C0C-87F3-CB7FD0770C2A}">
      <dsp:nvSpPr>
        <dsp:cNvPr id="0" name=""/>
        <dsp:cNvSpPr/>
      </dsp:nvSpPr>
      <dsp:spPr>
        <a:xfrm>
          <a:off x="6512100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6512100" y="1164748"/>
        <a:ext cx="1626610" cy="1164748"/>
      </dsp:txXfrm>
    </dsp:sp>
    <dsp:sp modelId="{E9CFEC7E-9205-4ED5-A92D-78A25CBA61EB}">
      <dsp:nvSpPr>
        <dsp:cNvPr id="0" name=""/>
        <dsp:cNvSpPr/>
      </dsp:nvSpPr>
      <dsp:spPr>
        <a:xfrm>
          <a:off x="6858013" y="142306"/>
          <a:ext cx="969653" cy="9696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588573" y="96359"/>
          <a:ext cx="83361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00567" y="201589"/>
          <a:ext cx="1429530" cy="1026350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00567" y="201589"/>
        <a:ext cx="1429530" cy="1026350"/>
      </dsp:txXfrm>
    </dsp:sp>
    <dsp:sp modelId="{CA80EEC5-8180-463D-AB43-E20FC1CCE0B0}">
      <dsp:nvSpPr>
        <dsp:cNvPr id="0" name=""/>
        <dsp:cNvSpPr/>
      </dsp:nvSpPr>
      <dsp:spPr>
        <a:xfrm rot="5400000">
          <a:off x="4442315" y="-3289284"/>
          <a:ext cx="1299889" cy="7878458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kern="1200" dirty="0" smtClean="0">
              <a:solidFill>
                <a:srgbClr val="FF0000"/>
              </a:solidFill>
            </a:rPr>
            <a:t>31.05.2019 № 43 </a:t>
          </a:r>
          <a:endParaRPr lang="ru-RU" sz="1400" b="1" i="1" kern="1200" dirty="0">
            <a:solidFill>
              <a:srgbClr val="FF0000"/>
            </a:solidFill>
          </a:endParaRPr>
        </a:p>
      </dsp:txBody>
      <dsp:txXfrm rot="5400000">
        <a:off x="4442315" y="-3289284"/>
        <a:ext cx="1299889" cy="7878458"/>
      </dsp:txXfrm>
    </dsp:sp>
    <dsp:sp modelId="{9B6A0A72-3C0F-4B82-A7E6-2BA4A15A1DC4}">
      <dsp:nvSpPr>
        <dsp:cNvPr id="0" name=""/>
        <dsp:cNvSpPr/>
      </dsp:nvSpPr>
      <dsp:spPr>
        <a:xfrm rot="5400000">
          <a:off x="-118099" y="1838380"/>
          <a:ext cx="1466215" cy="1026350"/>
        </a:xfrm>
        <a:prstGeom prst="bevel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18099" y="1838380"/>
        <a:ext cx="1466215" cy="1026350"/>
      </dsp:txXfrm>
    </dsp:sp>
    <dsp:sp modelId="{9A9BA3CA-42DC-4E24-BA14-1B2C342C1B46}">
      <dsp:nvSpPr>
        <dsp:cNvPr id="0" name=""/>
        <dsp:cNvSpPr/>
      </dsp:nvSpPr>
      <dsp:spPr>
        <a:xfrm rot="5400000">
          <a:off x="4395109" y="-1666521"/>
          <a:ext cx="1356414" cy="792635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395109" y="-1666521"/>
        <a:ext cx="1356414" cy="7926358"/>
      </dsp:txXfrm>
    </dsp:sp>
    <dsp:sp modelId="{B59BF440-36E6-48B3-BC75-E6445956244C}">
      <dsp:nvSpPr>
        <dsp:cNvPr id="0" name=""/>
        <dsp:cNvSpPr/>
      </dsp:nvSpPr>
      <dsp:spPr>
        <a:xfrm rot="5400000">
          <a:off x="-268349" y="3501958"/>
          <a:ext cx="1766716" cy="1026350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268349" y="3501958"/>
        <a:ext cx="1766716" cy="1026350"/>
      </dsp:txXfrm>
    </dsp:sp>
    <dsp:sp modelId="{6F6C7F8D-CA85-4C86-A8B9-DE0E49DC8118}">
      <dsp:nvSpPr>
        <dsp:cNvPr id="0" name=""/>
        <dsp:cNvSpPr/>
      </dsp:nvSpPr>
      <dsp:spPr>
        <a:xfrm rot="5400000">
          <a:off x="4238693" y="106230"/>
          <a:ext cx="1703368" cy="7892235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kern="1200" dirty="0">
            <a:solidFill>
              <a:srgbClr val="0070C0"/>
            </a:solidFill>
          </a:endParaRPr>
        </a:p>
      </dsp:txBody>
      <dsp:txXfrm rot="5400000">
        <a:off x="4238693" y="106230"/>
        <a:ext cx="1703368" cy="78922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042"/>
          <a:ext cx="3816424" cy="6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921,1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18780" y="17042"/>
        <a:ext cx="2997643" cy="669513"/>
      </dsp:txXfrm>
    </dsp:sp>
    <dsp:sp modelId="{DC3D1057-3911-49DC-8B4B-4F8305BF098A}">
      <dsp:nvSpPr>
        <dsp:cNvPr id="0" name=""/>
        <dsp:cNvSpPr/>
      </dsp:nvSpPr>
      <dsp:spPr>
        <a:xfrm>
          <a:off x="11931" y="72008"/>
          <a:ext cx="708152" cy="561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727490"/>
          <a:ext cx="3816424" cy="58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160,0</a:t>
          </a:r>
        </a:p>
      </dsp:txBody>
      <dsp:txXfrm>
        <a:off x="818780" y="727490"/>
        <a:ext cx="2997643" cy="587168"/>
      </dsp:txXfrm>
    </dsp:sp>
    <dsp:sp modelId="{10414709-A3FF-419B-8BA0-6B96893FDF2B}">
      <dsp:nvSpPr>
        <dsp:cNvPr id="0" name=""/>
        <dsp:cNvSpPr/>
      </dsp:nvSpPr>
      <dsp:spPr>
        <a:xfrm>
          <a:off x="45141" y="716487"/>
          <a:ext cx="668629" cy="541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309265"/>
          <a:ext cx="3816424" cy="634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3503,0</a:t>
          </a:r>
        </a:p>
      </dsp:txBody>
      <dsp:txXfrm>
        <a:off x="818780" y="1309265"/>
        <a:ext cx="2997643" cy="634950"/>
      </dsp:txXfrm>
    </dsp:sp>
    <dsp:sp modelId="{B43CAF5A-DF0E-47F1-8B84-50B2394B9328}">
      <dsp:nvSpPr>
        <dsp:cNvPr id="0" name=""/>
        <dsp:cNvSpPr/>
      </dsp:nvSpPr>
      <dsp:spPr>
        <a:xfrm>
          <a:off x="0" y="1356196"/>
          <a:ext cx="707931" cy="531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816426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4335,1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816426"/>
        <a:ext cx="2997643" cy="554959"/>
      </dsp:txXfrm>
    </dsp:sp>
    <dsp:sp modelId="{7DE197FE-AADA-44C3-8B2B-CF16D12E116A}">
      <dsp:nvSpPr>
        <dsp:cNvPr id="0" name=""/>
        <dsp:cNvSpPr/>
      </dsp:nvSpPr>
      <dsp:spPr>
        <a:xfrm>
          <a:off x="0" y="3814824"/>
          <a:ext cx="670331" cy="3997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24505"/>
          <a:ext cx="3816424" cy="51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67,5</a:t>
          </a:r>
        </a:p>
      </dsp:txBody>
      <dsp:txXfrm>
        <a:off x="818780" y="2724505"/>
        <a:ext cx="2997643" cy="515856"/>
      </dsp:txXfrm>
    </dsp:sp>
    <dsp:sp modelId="{0EECD78B-C0A7-434E-9ADD-45852886C17A}">
      <dsp:nvSpPr>
        <dsp:cNvPr id="0" name=""/>
        <dsp:cNvSpPr/>
      </dsp:nvSpPr>
      <dsp:spPr>
        <a:xfrm>
          <a:off x="1" y="2727081"/>
          <a:ext cx="668629" cy="4412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370830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22,7</a:t>
          </a:r>
        </a:p>
      </dsp:txBody>
      <dsp:txXfrm>
        <a:off x="818780" y="4370830"/>
        <a:ext cx="2997643" cy="554959"/>
      </dsp:txXfrm>
    </dsp:sp>
    <dsp:sp modelId="{59208E79-B8A7-477C-B741-F3EAF6407C81}">
      <dsp:nvSpPr>
        <dsp:cNvPr id="0" name=""/>
        <dsp:cNvSpPr/>
      </dsp:nvSpPr>
      <dsp:spPr>
        <a:xfrm>
          <a:off x="0" y="4439888"/>
          <a:ext cx="763284" cy="443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1990704"/>
          <a:ext cx="3816424" cy="67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1247,7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1990704"/>
        <a:ext cx="2997643" cy="673592"/>
      </dsp:txXfrm>
    </dsp:sp>
    <dsp:sp modelId="{844F59AA-F0BE-4A71-B9FB-41A33D108C7D}">
      <dsp:nvSpPr>
        <dsp:cNvPr id="0" name=""/>
        <dsp:cNvSpPr/>
      </dsp:nvSpPr>
      <dsp:spPr>
        <a:xfrm>
          <a:off x="1" y="2016224"/>
          <a:ext cx="668629" cy="6151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12367"/>
          <a:ext cx="3816424" cy="387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769,1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312367"/>
        <a:ext cx="2997643" cy="387050"/>
      </dsp:txXfrm>
    </dsp:sp>
    <dsp:sp modelId="{0B0E7E74-22FC-4D83-A5A8-B863E1A0FD16}">
      <dsp:nvSpPr>
        <dsp:cNvPr id="0" name=""/>
        <dsp:cNvSpPr/>
      </dsp:nvSpPr>
      <dsp:spPr>
        <a:xfrm>
          <a:off x="1" y="3339671"/>
          <a:ext cx="668614" cy="332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220,0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0"/>
        <a:ext cx="2880247" cy="576793"/>
      </dsp:txXfrm>
    </dsp:sp>
    <dsp:sp modelId="{8742C5EE-2DD0-46E4-AB75-87A4D25F8D62}">
      <dsp:nvSpPr>
        <dsp:cNvPr id="0" name=""/>
        <dsp:cNvSpPr/>
      </dsp:nvSpPr>
      <dsp:spPr>
        <a:xfrm>
          <a:off x="57679" y="57679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641492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5,0</a:t>
          </a:r>
        </a:p>
      </dsp:txBody>
      <dsp:txXfrm>
        <a:off x="792160" y="641492"/>
        <a:ext cx="2880247" cy="576793"/>
      </dsp:txXfrm>
    </dsp:sp>
    <dsp:sp modelId="{DC3D1057-3911-49DC-8B4B-4F8305BF098A}">
      <dsp:nvSpPr>
        <dsp:cNvPr id="0" name=""/>
        <dsp:cNvSpPr/>
      </dsp:nvSpPr>
      <dsp:spPr>
        <a:xfrm>
          <a:off x="57679" y="69215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268945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203,5</a:t>
          </a:r>
        </a:p>
      </dsp:txBody>
      <dsp:txXfrm>
        <a:off x="792160" y="1268945"/>
        <a:ext cx="2880247" cy="576793"/>
      </dsp:txXfrm>
    </dsp:sp>
    <dsp:sp modelId="{10414709-A3FF-419B-8BA0-6B96893FDF2B}">
      <dsp:nvSpPr>
        <dsp:cNvPr id="0" name=""/>
        <dsp:cNvSpPr/>
      </dsp:nvSpPr>
      <dsp:spPr>
        <a:xfrm>
          <a:off x="57679" y="1326625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903418"/>
          <a:ext cx="3672408" cy="751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799,6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1903418"/>
        <a:ext cx="2880247" cy="751244"/>
      </dsp:txXfrm>
    </dsp:sp>
    <dsp:sp modelId="{B43CAF5A-DF0E-47F1-8B84-50B2394B9328}">
      <dsp:nvSpPr>
        <dsp:cNvPr id="0" name=""/>
        <dsp:cNvSpPr/>
      </dsp:nvSpPr>
      <dsp:spPr>
        <a:xfrm>
          <a:off x="57679" y="2048323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806544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100,0</a:t>
          </a:r>
        </a:p>
      </dsp:txBody>
      <dsp:txXfrm>
        <a:off x="792160" y="2806544"/>
        <a:ext cx="2880247" cy="576793"/>
      </dsp:txXfrm>
    </dsp:sp>
    <dsp:sp modelId="{7DE197FE-AADA-44C3-8B2B-CF16D12E116A}">
      <dsp:nvSpPr>
        <dsp:cNvPr id="0" name=""/>
        <dsp:cNvSpPr/>
      </dsp:nvSpPr>
      <dsp:spPr>
        <a:xfrm>
          <a:off x="57679" y="277002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366167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3760,1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792160" y="3366167"/>
        <a:ext cx="2880247" cy="501919"/>
      </dsp:txXfrm>
    </dsp:sp>
    <dsp:sp modelId="{3A722FFA-D144-4D82-A948-F625B32E43B9}">
      <dsp:nvSpPr>
        <dsp:cNvPr id="0" name=""/>
        <dsp:cNvSpPr/>
      </dsp:nvSpPr>
      <dsp:spPr>
        <a:xfrm>
          <a:off x="77892" y="336785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925766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5928,0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3925766"/>
        <a:ext cx="2880247" cy="501919"/>
      </dsp:txXfrm>
    </dsp:sp>
    <dsp:sp modelId="{41A6BF44-B293-4BA2-8863-2523825655CA}">
      <dsp:nvSpPr>
        <dsp:cNvPr id="0" name=""/>
        <dsp:cNvSpPr/>
      </dsp:nvSpPr>
      <dsp:spPr>
        <a:xfrm>
          <a:off x="57679" y="39314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466632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10,0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4466632"/>
        <a:ext cx="2880247" cy="501919"/>
      </dsp:txXfrm>
    </dsp:sp>
    <dsp:sp modelId="{49B16435-6F80-4C40-803F-8DBCEBE6B20D}">
      <dsp:nvSpPr>
        <dsp:cNvPr id="0" name=""/>
        <dsp:cNvSpPr/>
      </dsp:nvSpPr>
      <dsp:spPr>
        <a:xfrm>
          <a:off x="57679" y="44910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0.43576</cdr:x>
      <cdr:y>0.88488</cdr:y>
    </cdr:from>
    <cdr:to>
      <cdr:x>0.51786</cdr:x>
      <cdr:y>0.94093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1006" y="4357718"/>
          <a:ext cx="785818" cy="276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27.01.2020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27.01.2020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hyperlink" Target="&#1073;&#1102;&#1076;&#1078;&#1077;&#1090;%20&#1076;&#1083;&#1103;%20&#1075;&#1088;&#1072;&#1078;&#1076;&#1072;&#1085;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Криворожское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Криворожского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2020год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2021 и 2022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pic>
        <p:nvPicPr>
          <p:cNvPr id="11268" name="Picture 4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6103" y="104435"/>
            <a:ext cx="503802" cy="6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Криворожского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>
            <a:hlinkClick r:id="rId4" action="ppaction://hlinkfile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-527700" y="1357298"/>
          <a:ext cx="9571688" cy="492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 descr="Безымянный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 rot="10506310">
            <a:off x="6072198" y="3929066"/>
            <a:ext cx="1143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762000" cy="365760"/>
          </a:xfrm>
        </p:spPr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бюджета Криворожского сельского поселения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Миллеровского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района,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-324544" y="1772816"/>
          <a:ext cx="9809828" cy="472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проекта бюджета Криворожского сельского поселения Миллеровского района в 2020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11 206,2 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7181" y="188640"/>
            <a:ext cx="22283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Криворожского сельского </a:t>
            </a:r>
            <a:r>
              <a:rPr lang="ru-RU" sz="27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поселенияв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2020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667442005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посеоления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Криворожского сельского поселения Миллеровского района на 2020-2022 годы 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3281517"/>
              </p:ext>
            </p:extLst>
          </p:nvPr>
        </p:nvGraphicFramePr>
        <p:xfrm>
          <a:off x="467544" y="1340768"/>
          <a:ext cx="8208912" cy="381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4725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4335,1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12088,7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3766,3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1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4131,4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3579,8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3546,1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203,7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207,5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220,2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8301,4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20000" cy="56769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</a:t>
            </a:r>
            <a:r>
              <a:rPr lang="ru-RU" sz="9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9670496"/>
              </p:ext>
            </p:extLst>
          </p:nvPr>
        </p:nvGraphicFramePr>
        <p:xfrm>
          <a:off x="899592" y="3459138"/>
          <a:ext cx="8136904" cy="364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</a:t>
            </a:r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направления бюджетной и налоговой политики Криворожского сельского поселения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2020-2022 годы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Криворожского сельского поселение  от 06.11.2018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77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Криворожского сельского поселения Миллеровского района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2020 год и на плановый период 2021 и 2022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29614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 Криворожского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2020 год и на плановый период 2021 и 2022годов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208288" y="0"/>
            <a:ext cx="935712" cy="354894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Криворожского сельского поселения Миллеровского района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 ко 2-му чтению бюджета в соответствии с проекта областного закона «Об областном бюджете на 2020 год и на плановый период 2021и 2022 годов»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143248"/>
            <a:ext cx="7704856" cy="1217866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3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1214422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5849" y="2143116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350043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4286256"/>
            <a:ext cx="1224135" cy="9361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34" y="3214686"/>
            <a:ext cx="7130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Криворожского сельского поселения, Плана мероприятий по оптимизации расходов Криворожского сельского поселения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435769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Миллеровского района на 2020-2022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Криворожского сельского поселения от 06.1 1.2019 №77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</a:t>
            </a:r>
            <a:r>
              <a:rPr lang="ru-RU" sz="1400" b="1" dirty="0" smtClean="0">
                <a:solidFill>
                  <a:srgbClr val="FFFF00"/>
                </a:solidFill>
              </a:rPr>
              <a:t>социально-экономического развития Криворожского сельского поселения на период до 2024 года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 Криворожского </a:t>
            </a:r>
            <a:r>
              <a:rPr lang="ru-RU" b="1" dirty="0" smtClean="0">
                <a:solidFill>
                  <a:srgbClr val="FF0000"/>
                </a:solidFill>
              </a:rPr>
              <a:t>сельского поселения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Миллеровского района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1472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Криворожского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8640"/>
            <a:ext cx="2809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  бюджета Криворожского сельского поселения </a:t>
            </a:r>
            <a:r>
              <a:rPr lang="ru-RU" sz="1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</a:t>
            </a: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района </a:t>
            </a:r>
            <a:endParaRPr lang="ru-RU" sz="1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587727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характеристики проекта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Криворожского сельского поселения Миллеровского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района на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2020 год и на плановый период 2021и 2022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Адмимнистрация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4769462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11026,2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18969,8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10791,5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6691,1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6881,1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7025,2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4335,1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12088,7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3766,3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11026,2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19143,0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11210,7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-173,2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-419,2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429520" y="0"/>
            <a:ext cx="762000" cy="365760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Криворожского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2020-2022 годы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поселенияа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85720" y="1772816"/>
          <a:ext cx="8571261" cy="4978869"/>
        </p:xfrm>
        <a:graphic>
          <a:graphicData uri="http://schemas.openxmlformats.org/drawingml/2006/table">
            <a:tbl>
              <a:tblPr/>
              <a:tblGrid>
                <a:gridCol w="2378574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r>
                        <a:rPr kumimoji="0" lang="ru-RU" sz="1600" b="1" kern="1200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Криворожского сельского поселения</a:t>
                      </a:r>
                      <a:endParaRPr kumimoji="0" lang="ru-RU" sz="16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11026,2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18969,8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10791,5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6691,1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6881,1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7025,2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4335,1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12088,7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3766,3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4131,4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3579,8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3546,1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</a:t>
                      </a:r>
                      <a:endParaRPr lang="ru-RU" sz="1600" b="1" i="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203,7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207,5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8301,4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11026,2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19143,0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11210,7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-173,2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-419,2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643834" y="0"/>
            <a:ext cx="762000" cy="366712"/>
          </a:xfrm>
        </p:spPr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Криворожского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2020 год</a:t>
            </a:r>
          </a:p>
        </p:txBody>
      </p:sp>
      <p:pic>
        <p:nvPicPr>
          <p:cNvPr id="12295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6136" y="260648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11030,7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11030,7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20511</TotalTime>
  <Words>844</Words>
  <Application>Microsoft Office PowerPoint</Application>
  <PresentationFormat>Экран (4:3)</PresentationFormat>
  <Paragraphs>228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10195094</vt:lpstr>
      <vt:lpstr>Городская</vt:lpstr>
      <vt:lpstr>3_Городская</vt:lpstr>
      <vt:lpstr>4_Городская</vt:lpstr>
      <vt:lpstr>19_Городская</vt:lpstr>
      <vt:lpstr>Криворожское сельское поселение   </vt:lpstr>
      <vt:lpstr>Слайд 2</vt:lpstr>
      <vt:lpstr>Слайд 3</vt:lpstr>
      <vt:lpstr>Основные направления бюджетной и налоговой политики Миллеровского района на 2020-2022 годы  </vt:lpstr>
      <vt:lpstr>Основные приоритеты Криворожского сельского поселения </vt:lpstr>
      <vt:lpstr>Слайд 6</vt:lpstr>
      <vt:lpstr>Основные характеристики проекта бюджета Криворожского сельского поселения Миллеровского района на 2020 год и на плановый период 2021и 2022 годов</vt:lpstr>
      <vt:lpstr>Основные характеристики бюджета Криворожского сельского поселения Миллеровского района на 2020-2022 годы</vt:lpstr>
      <vt:lpstr>Основные параметры бюджета Криворожского сельского поселения Миллеровского района на 2020 год</vt:lpstr>
      <vt:lpstr>  Динамика доходов бюджета Криворожского сельского поселения Миллеровского района.</vt:lpstr>
      <vt:lpstr>Динамика бюджета Криворожского сельского поселения Миллеровского района,                </vt:lpstr>
      <vt:lpstr>Расходы проекта бюджета Криворожского сельского поселения Миллеровского района в 2020 году 11 206,2 тыс. рублей</vt:lpstr>
      <vt:lpstr>Структура расходов по муниципальным программам Криворожского сельского поселенияв 2020 году           </vt:lpstr>
      <vt:lpstr>Объемы межбюджетных трансфертов бюджету Криворожского сельского поселения Миллеровского района на 2020-2022 годы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Finans</cp:lastModifiedBy>
  <cp:revision>2103</cp:revision>
  <dcterms:created xsi:type="dcterms:W3CDTF">2011-10-21T12:19:44Z</dcterms:created>
  <dcterms:modified xsi:type="dcterms:W3CDTF">2020-01-27T07:18:27Z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