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75" r:id="rId2"/>
    <p:sldMasterId id="2147483812" r:id="rId3"/>
    <p:sldMasterId id="2147483824" r:id="rId4"/>
    <p:sldMasterId id="2147484065" r:id="rId5"/>
  </p:sldMasterIdLst>
  <p:notesMasterIdLst>
    <p:notesMasterId r:id="rId21"/>
  </p:notesMasterIdLst>
  <p:handoutMasterIdLst>
    <p:handoutMasterId r:id="rId22"/>
  </p:handoutMasterIdLst>
  <p:sldIdLst>
    <p:sldId id="896" r:id="rId6"/>
    <p:sldId id="897" r:id="rId7"/>
    <p:sldId id="1202" r:id="rId8"/>
    <p:sldId id="1166" r:id="rId9"/>
    <p:sldId id="1590" r:id="rId10"/>
    <p:sldId id="1204" r:id="rId11"/>
    <p:sldId id="1198" r:id="rId12"/>
    <p:sldId id="1170" r:id="rId13"/>
    <p:sldId id="904" r:id="rId14"/>
    <p:sldId id="1201" r:id="rId15"/>
    <p:sldId id="1502" r:id="rId16"/>
    <p:sldId id="1594" r:id="rId17"/>
    <p:sldId id="1500" r:id="rId18"/>
    <p:sldId id="1606" r:id="rId19"/>
    <p:sldId id="1575" r:id="rId20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53D2FF"/>
    <a:srgbClr val="EAA0A0"/>
    <a:srgbClr val="1FD15A"/>
    <a:srgbClr val="CCFF33"/>
    <a:srgbClr val="FB998F"/>
    <a:srgbClr val="7EEA9F"/>
    <a:srgbClr val="95358A"/>
    <a:srgbClr val="DCB1AE"/>
    <a:srgbClr val="97E60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4" autoAdjust="0"/>
    <p:restoredTop sz="95699" autoAdjust="0"/>
  </p:normalViewPr>
  <p:slideViewPr>
    <p:cSldViewPr>
      <p:cViewPr>
        <p:scale>
          <a:sx n="100" d="100"/>
          <a:sy n="100" d="100"/>
        </p:scale>
        <p:origin x="-342" y="9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748" y="-114"/>
      </p:cViewPr>
      <p:guideLst>
        <p:guide orient="horz" pos="3223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10"/>
      <c:rotY val="10"/>
      <c:perspective val="0"/>
    </c:view3D>
    <c:plotArea>
      <c:layout>
        <c:manualLayout>
          <c:layoutTarget val="inner"/>
          <c:xMode val="edge"/>
          <c:yMode val="edge"/>
          <c:x val="1.4595126794772269E-2"/>
          <c:y val="9.8363372089481732E-2"/>
          <c:w val="0.9708097464104557"/>
          <c:h val="0.81358122160451185"/>
        </c:manualLayout>
      </c:layout>
      <c:bar3DChart>
        <c:barDir val="col"/>
        <c:grouping val="stacked"/>
        <c:ser>
          <c:idx val="1"/>
          <c:order val="0"/>
          <c:tx>
            <c:strRef>
              <c:f>Sheet1!$A$2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43000"/>
                    <a:satMod val="165000"/>
                  </a:schemeClr>
                </a:gs>
                <a:gs pos="55000">
                  <a:schemeClr val="accent2">
                    <a:tint val="83000"/>
                    <a:satMod val="155000"/>
                  </a:schemeClr>
                </a:gs>
                <a:gs pos="100000">
                  <a:schemeClr val="accent2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dLbls>
            <c:txPr>
              <a:bodyPr/>
              <a:lstStyle/>
              <a:p>
                <a:pPr>
                  <a:defRPr sz="1810"/>
                </a:pPr>
                <a:endParaRPr lang="ru-RU"/>
              </a:p>
            </c:txPr>
            <c:showVal val="1"/>
          </c:dLbls>
          <c:cat>
            <c:strRef>
              <c:f>Sheet1!$B$1:$D$1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Sheet1!$B$2:$D$2</c:f>
              <c:numCache>
                <c:formatCode>#,##0.0</c:formatCode>
                <c:ptCount val="3"/>
                <c:pt idx="0">
                  <c:v>6424.1</c:v>
                </c:pt>
                <c:pt idx="1">
                  <c:v>6951.4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Доходы бюджета Криворожского сельского поселения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43000"/>
                    <a:satMod val="165000"/>
                  </a:schemeClr>
                </a:gs>
                <a:gs pos="55000">
                  <a:schemeClr val="accent5">
                    <a:tint val="83000"/>
                    <a:satMod val="155000"/>
                  </a:schemeClr>
                </a:gs>
                <a:gs pos="100000">
                  <a:schemeClr val="accent5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5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cat>
            <c:strRef>
              <c:f>Sheet1!$B$1:$D$1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Sheet1!$B$3:$D$3</c:f>
              <c:numCache>
                <c:formatCode>#,##0.0</c:formatCode>
                <c:ptCount val="3"/>
                <c:pt idx="0">
                  <c:v>13517.2</c:v>
                </c:pt>
                <c:pt idx="1">
                  <c:v>11348.5</c:v>
                </c:pt>
              </c:numCache>
            </c:numRef>
          </c:val>
        </c:ser>
        <c:dLbls>
          <c:showVal val="1"/>
        </c:dLbls>
        <c:gapWidth val="95"/>
        <c:gapDepth val="95"/>
        <c:shape val="box"/>
        <c:axId val="157984640"/>
        <c:axId val="158957952"/>
        <c:axId val="0"/>
      </c:bar3DChart>
      <c:catAx>
        <c:axId val="157984640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33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58957952"/>
        <c:crosses val="autoZero"/>
        <c:auto val="1"/>
        <c:lblAlgn val="ctr"/>
        <c:lblOffset val="100"/>
        <c:tickLblSkip val="2"/>
        <c:tickMarkSkip val="2"/>
      </c:catAx>
      <c:valAx>
        <c:axId val="158957952"/>
        <c:scaling>
          <c:orientation val="minMax"/>
          <c:max val="10000"/>
          <c:min val="0"/>
        </c:scaling>
        <c:delete val="1"/>
        <c:axPos val="l"/>
        <c:numFmt formatCode="#,##0" sourceLinked="0"/>
        <c:tickLblPos val="none"/>
        <c:crossAx val="157984640"/>
        <c:crosses val="autoZero"/>
        <c:crossBetween val="between"/>
        <c:majorUnit val="1000"/>
        <c:minorUnit val="100"/>
      </c:valAx>
    </c:plotArea>
    <c:legend>
      <c:legendPos val="t"/>
      <c:legendEntry>
        <c:idx val="0"/>
        <c:txPr>
          <a:bodyPr/>
          <a:lstStyle/>
          <a:p>
            <a:pPr>
              <a:defRPr sz="1369" b="1" i="0" u="none" strike="noStrike" baseline="0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egendEntry>
        <c:idx val="1"/>
        <c:delete val="1"/>
      </c:legendEntry>
      <c:layout>
        <c:manualLayout>
          <c:xMode val="edge"/>
          <c:yMode val="edge"/>
          <c:x val="0.32297929059116848"/>
          <c:y val="0.92742532547569989"/>
          <c:w val="0.28371944426103313"/>
          <c:h val="7.2574674524300151E-2"/>
        </c:manualLayout>
      </c:layout>
      <c:spPr>
        <a:noFill/>
        <a:ln w="3383">
          <a:noFill/>
          <a:prstDash val="solid"/>
        </a:ln>
      </c:spPr>
      <c:txPr>
        <a:bodyPr/>
        <a:lstStyle/>
        <a:p>
          <a:pPr>
            <a:defRPr sz="136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99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plotArea>
      <c:layout>
        <c:manualLayout>
          <c:layoutTarget val="inner"/>
          <c:xMode val="edge"/>
          <c:yMode val="edge"/>
          <c:x val="4.5056549411467757E-2"/>
          <c:y val="5.4067053044214346E-3"/>
          <c:w val="0.95494344220189098"/>
          <c:h val="0.88990155623976364"/>
        </c:manualLayout>
      </c:layout>
      <c:bar3DChart>
        <c:barDir val="col"/>
        <c:grouping val="stacked"/>
        <c:ser>
          <c:idx val="1"/>
          <c:order val="0"/>
          <c:tx>
            <c:strRef>
              <c:f>Sheet1!$A$2</c:f>
              <c:strCache>
                <c:ptCount val="1"/>
                <c:pt idx="0">
                  <c:v> бюджет Криворожского сельского поселения</c:v>
                </c:pt>
              </c:strCache>
            </c:strRef>
          </c:tx>
          <c:dLbls>
            <c:dLbl>
              <c:idx val="0"/>
              <c:layout>
                <c:manualLayout>
                  <c:x val="-0.15693014681032422"/>
                  <c:y val="-0.23933227128998827"/>
                </c:manualLayout>
              </c:layout>
              <c:showVal val="1"/>
            </c:dLbl>
            <c:dLbl>
              <c:idx val="1"/>
              <c:layout>
                <c:manualLayout>
                  <c:x val="0.20789891244102657"/>
                  <c:y val="-0.18923947032231725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2018 год</c:v>
                </c:pt>
                <c:pt idx="1">
                  <c:v> 2019 год</c:v>
                </c:pt>
              </c:strCache>
            </c:strRef>
          </c:cat>
          <c:val>
            <c:numRef>
              <c:f>Sheet1!$B$2:$C$2</c:f>
              <c:numCache>
                <c:formatCode>#,##0.0</c:formatCode>
                <c:ptCount val="2"/>
                <c:pt idx="0">
                  <c:v>13517.2</c:v>
                </c:pt>
                <c:pt idx="1">
                  <c:v>11348.5</c:v>
                </c:pt>
              </c:numCache>
            </c:numRef>
          </c:val>
        </c:ser>
        <c:gapWidth val="124"/>
        <c:gapDepth val="165"/>
        <c:shape val="box"/>
        <c:axId val="171788160"/>
        <c:axId val="171789696"/>
        <c:axId val="0"/>
      </c:bar3DChart>
      <c:catAx>
        <c:axId val="171788160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b="1">
                <a:solidFill>
                  <a:srgbClr val="00B050"/>
                </a:solidFill>
              </a:defRPr>
            </a:pPr>
            <a:endParaRPr lang="ru-RU"/>
          </a:p>
        </c:txPr>
        <c:crossAx val="171789696"/>
        <c:crosses val="autoZero"/>
        <c:auto val="1"/>
        <c:lblAlgn val="ctr"/>
        <c:lblOffset val="100"/>
        <c:tickLblSkip val="1"/>
        <c:tickMarkSkip val="1"/>
      </c:catAx>
      <c:valAx>
        <c:axId val="171789696"/>
        <c:scaling>
          <c:orientation val="minMax"/>
          <c:min val="0"/>
        </c:scaling>
        <c:delete val="1"/>
        <c:axPos val="l"/>
        <c:numFmt formatCode="#,##0" sourceLinked="0"/>
        <c:tickLblPos val="none"/>
        <c:crossAx val="171788160"/>
        <c:crosses val="autoZero"/>
        <c:crossBetween val="between"/>
        <c:majorUnit val="50000"/>
        <c:minorUnit val="100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5"/>
      <c:rotY val="160"/>
      <c:depthPercent val="110"/>
      <c:rAngAx val="1"/>
    </c:view3D>
    <c:plotArea>
      <c:layout>
        <c:manualLayout>
          <c:layoutTarget val="inner"/>
          <c:xMode val="edge"/>
          <c:yMode val="edge"/>
          <c:x val="4.5939163330840714E-2"/>
          <c:y val="0.13573200771759891"/>
          <c:w val="0.52109994281441074"/>
          <c:h val="0.70944998020177874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14">
              <a:noFill/>
              <a:prstDash val="solid"/>
            </a:ln>
            <a:effectLst>
              <a:outerShdw blurRad="101600" dist="1041400" dir="5400000" sx="200000" sy="200000" algn="ctr" rotWithShape="0">
                <a:srgbClr val="F79646">
                  <a:lumMod val="20000"/>
                  <a:lumOff val="80000"/>
                  <a:alpha val="30000"/>
                </a:srgbClr>
              </a:outerShdw>
            </a:effectLst>
          </c:spPr>
          <c:explosion val="24"/>
          <c:dPt>
            <c:idx val="0"/>
            <c:explosion val="21"/>
            <c:spPr>
              <a:solidFill>
                <a:srgbClr val="99CC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"/>
            <c:spPr>
              <a:solidFill>
                <a:srgbClr val="0070C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2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3"/>
            <c:spPr>
              <a:solidFill>
                <a:srgbClr val="00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4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5"/>
            <c:spPr>
              <a:solidFill>
                <a:srgbClr val="FF99CC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6"/>
            <c:explosion val="21"/>
            <c:spPr>
              <a:solidFill>
                <a:srgbClr val="FF99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7"/>
            <c:explosion val="54"/>
            <c:spPr>
              <a:solidFill>
                <a:srgbClr val="993366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8"/>
            <c:explosion val="45"/>
            <c:spPr>
              <a:solidFill>
                <a:srgbClr val="00FFFF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9"/>
            <c:explosion val="33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0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0.11502959815244138"/>
                  <c:y val="9.980861719434734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47,1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1"/>
              <c:layout>
                <c:manualLayout>
                  <c:x val="-3.9391495105109281E-2"/>
                  <c:y val="4.5243570027124307E-2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-5.2002649544342812E-3"/>
                  <c:y val="1.4400054574873001E-3"/>
                </c:manualLayout>
              </c:layout>
              <c:dLblPos val="bestFit"/>
              <c:showPercent val="1"/>
            </c:dLbl>
            <c:dLbl>
              <c:idx val="3"/>
              <c:layout>
                <c:manualLayout>
                  <c:x val="-2.488015396915275E-2"/>
                  <c:y val="6.6665134220076326E-3"/>
                </c:manualLayout>
              </c:layout>
              <c:tx>
                <c:rich>
                  <a:bodyPr/>
                  <a:lstStyle/>
                  <a:p>
                    <a:pPr>
                      <a:defRPr sz="18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dirty="0" smtClean="0"/>
                      <a:t>7,9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 w="25229">
                  <a:noFill/>
                </a:ln>
              </c:spPr>
              <c:dLblPos val="bestFit"/>
              <c:showPercent val="1"/>
            </c:dLbl>
            <c:dLbl>
              <c:idx val="4"/>
              <c:layout>
                <c:manualLayout>
                  <c:x val="-3.2885822088795577E-2"/>
                  <c:y val="-2.25601472928342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5"/>
              <c:layout>
                <c:manualLayout>
                  <c:x val="1.54763748962796E-2"/>
                  <c:y val="-3.21884227120449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38,7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6"/>
              <c:delete val="1"/>
            </c:dLbl>
            <c:dLbl>
              <c:idx val="7"/>
              <c:layout>
                <c:manualLayout>
                  <c:x val="2.1004939405918042E-2"/>
                  <c:y val="-3.908443236942445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8"/>
              <c:delete val="1"/>
            </c:dLbl>
            <c:dLbl>
              <c:idx val="9"/>
              <c:layout>
                <c:manualLayout>
                  <c:x val="-8.02189390782862E-2"/>
                  <c:y val="0.105099821593556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10"/>
              <c:delete val="1"/>
            </c:dLbl>
            <c:dLbl>
              <c:idx val="11"/>
              <c:layout>
                <c:manualLayout>
                  <c:x val="6.4040601768354383E-2"/>
                  <c:y val="2.387928720471441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</a:t>
                    </a:r>
                    <a:r>
                      <a:rPr lang="ru-RU" dirty="0" smtClean="0"/>
                      <a:t>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12"/>
              <c:layout>
                <c:manualLayout>
                  <c:x val="6.0288347336471322E-2"/>
                  <c:y val="7.3738363910587024E-2"/>
                </c:manualLayout>
              </c:layout>
              <c:dLblPos val="bestFit"/>
              <c:showPercent val="1"/>
            </c:dLbl>
            <c:numFmt formatCode="0.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bestFit"/>
            <c:showPercent val="1"/>
            <c:showLeaderLines val="1"/>
          </c:dLbls>
          <c:cat>
            <c:multiLvlStrRef>
              <c:f>Sheet1!$B$1:$L$2</c:f>
              <c:multiLvlStrCache>
                <c:ptCount val="11"/>
                <c:lvl>
                  <c:pt idx="0">
                    <c:v>5 451,0</c:v>
                  </c:pt>
                  <c:pt idx="1">
                    <c:v>32,9</c:v>
                  </c:pt>
                  <c:pt idx="2">
                    <c:v>336,9</c:v>
                  </c:pt>
                  <c:pt idx="3">
                    <c:v>1 118,7</c:v>
                  </c:pt>
                  <c:pt idx="4">
                    <c:v>15,0</c:v>
                  </c:pt>
                  <c:pt idx="5">
                    <c:v>4 034,1</c:v>
                  </c:pt>
                  <c:pt idx="6">
                    <c:v>151,7</c:v>
                  </c:pt>
                  <c:pt idx="7">
                    <c:v>208,2</c:v>
                  </c:pt>
                  <c:pt idx="8">
                    <c:v>0,0</c:v>
                  </c:pt>
                  <c:pt idx="9">
                    <c:v>0,0</c:v>
                  </c:pt>
                  <c:pt idx="10">
                    <c:v>0,0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безопасность и правоохранительная деятельность - </c:v>
                  </c:pt>
                  <c:pt idx="2">
                    <c:v>Национальная экономика - </c:v>
                  </c:pt>
                  <c:pt idx="3">
                    <c:v>Жилищно-коммунальное хозяйство -        </c:v>
                  </c:pt>
                  <c:pt idx="4">
                    <c:v>Образование - </c:v>
                  </c:pt>
                  <c:pt idx="5">
                    <c:v>Культура, кинематография - </c:v>
                  </c:pt>
                  <c:pt idx="6">
                    <c:v>Социальная политика - </c:v>
                  </c:pt>
                  <c:pt idx="7">
                    <c:v>Национальная оборона</c:v>
                  </c:pt>
                  <c:pt idx="8">
                    <c:v>Физическая культура и спорт - </c:v>
                  </c:pt>
                  <c:pt idx="9">
                    <c:v>Средства массовой информации - </c:v>
                  </c:pt>
                  <c:pt idx="10">
                    <c:v>Обслуживание государственного  и муниципального долга - </c:v>
                  </c:pt>
                </c:lvl>
              </c:multiLvlStrCache>
            </c:multiLvlStrRef>
          </c:cat>
          <c:val>
            <c:numRef>
              <c:f>Sheet1!$B$2:$L$2</c:f>
              <c:numCache>
                <c:formatCode>#,##0.0</c:formatCode>
                <c:ptCount val="11"/>
                <c:pt idx="0">
                  <c:v>5451</c:v>
                </c:pt>
                <c:pt idx="1">
                  <c:v>32.9</c:v>
                </c:pt>
                <c:pt idx="2">
                  <c:v>336.9</c:v>
                </c:pt>
                <c:pt idx="3">
                  <c:v>1118.7</c:v>
                </c:pt>
                <c:pt idx="4">
                  <c:v>15</c:v>
                </c:pt>
                <c:pt idx="5">
                  <c:v>4034.1</c:v>
                </c:pt>
                <c:pt idx="6">
                  <c:v>151.69999999999999</c:v>
                </c:pt>
                <c:pt idx="7">
                  <c:v>208.2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14">
              <a:solidFill>
                <a:schemeClr val="tx1"/>
              </a:solidFill>
              <a:prstDash val="solid"/>
            </a:ln>
          </c:spPr>
          <c:explosion val="11"/>
          <c:dPt>
            <c:idx val="0"/>
            <c:spPr>
              <a:solidFill>
                <a:schemeClr val="accent1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8"/>
            <c:spPr>
              <a:solidFill>
                <a:srgbClr val="FF00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9"/>
            <c:spPr>
              <a:solidFill>
                <a:srgbClr val="FFFF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10"/>
            <c:spPr>
              <a:solidFill>
                <a:srgbClr val="00FF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93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Percent val="1"/>
            <c:showLeaderLines val="1"/>
          </c:dLbls>
          <c:cat>
            <c:multiLvlStrRef>
              <c:f>Sheet1!$B$1:$L$2</c:f>
              <c:multiLvlStrCache>
                <c:ptCount val="11"/>
                <c:lvl>
                  <c:pt idx="0">
                    <c:v>5 451,0</c:v>
                  </c:pt>
                  <c:pt idx="1">
                    <c:v>32,9</c:v>
                  </c:pt>
                  <c:pt idx="2">
                    <c:v>336,9</c:v>
                  </c:pt>
                  <c:pt idx="3">
                    <c:v>1 118,7</c:v>
                  </c:pt>
                  <c:pt idx="4">
                    <c:v>15,0</c:v>
                  </c:pt>
                  <c:pt idx="5">
                    <c:v>4 034,1</c:v>
                  </c:pt>
                  <c:pt idx="6">
                    <c:v>151,7</c:v>
                  </c:pt>
                  <c:pt idx="7">
                    <c:v>208,2</c:v>
                  </c:pt>
                  <c:pt idx="8">
                    <c:v>0,0</c:v>
                  </c:pt>
                  <c:pt idx="9">
                    <c:v>0,0</c:v>
                  </c:pt>
                  <c:pt idx="10">
                    <c:v>0,0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безопасность и правоохранительная деятельность - </c:v>
                  </c:pt>
                  <c:pt idx="2">
                    <c:v>Национальная экономика - </c:v>
                  </c:pt>
                  <c:pt idx="3">
                    <c:v>Жилищно-коммунальное хозяйство -        </c:v>
                  </c:pt>
                  <c:pt idx="4">
                    <c:v>Образование - </c:v>
                  </c:pt>
                  <c:pt idx="5">
                    <c:v>Культура, кинематография - </c:v>
                  </c:pt>
                  <c:pt idx="6">
                    <c:v>Социальная политика - </c:v>
                  </c:pt>
                  <c:pt idx="7">
                    <c:v>Национальная оборона</c:v>
                  </c:pt>
                  <c:pt idx="8">
                    <c:v>Физическая культура и спорт - </c:v>
                  </c:pt>
                  <c:pt idx="9">
                    <c:v>Средства массовой информации - </c:v>
                  </c:pt>
                  <c:pt idx="10">
                    <c:v>Обслуживание государственного  и муниципального долга - </c:v>
                  </c:pt>
                </c:lvl>
              </c:multiLvlStrCache>
            </c:multiLvlStrRef>
          </c:cat>
          <c:val>
            <c:numRef>
              <c:f>Sheet1!$B$3:$L$3</c:f>
              <c:numCache>
                <c:formatCode>General</c:formatCode>
                <c:ptCount val="11"/>
              </c:numCache>
            </c:numRef>
          </c:val>
        </c:ser>
        <c:dLbls>
          <c:showPercent val="1"/>
        </c:dLbls>
      </c:pie3DChart>
      <c:spPr>
        <a:noFill/>
        <a:ln w="25229">
          <a:noFill/>
        </a:ln>
      </c:spPr>
    </c:plotArea>
    <c:legend>
      <c:legendPos val="r"/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ayout>
        <c:manualLayout>
          <c:xMode val="edge"/>
          <c:yMode val="edge"/>
          <c:x val="0.55941287130123141"/>
          <c:y val="7.0628486007032545E-3"/>
          <c:w val="0.44058712869876743"/>
          <c:h val="0.97410288846409065"/>
        </c:manualLayout>
      </c:layout>
      <c:spPr>
        <a:noFill/>
        <a:ln w="3154">
          <a:noFill/>
          <a:prstDash val="solid"/>
        </a:ln>
      </c:spPr>
      <c:txPr>
        <a:bodyPr/>
        <a:lstStyle/>
        <a:p>
          <a:pPr rtl="0">
            <a:defRPr sz="12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3.0555555555555555E-2"/>
          <c:y val="0.11631420372000487"/>
          <c:w val="0.86999803149606536"/>
          <c:h val="0.88368579627999699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Столбец1</c:v>
                </c:pt>
              </c:strCache>
            </c:strRef>
          </c:tx>
          <c:explosion val="19"/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FF5050"/>
              </a:solidFill>
            </c:spPr>
          </c:dPt>
          <c:cat>
            <c:strRef>
              <c:f>Лист1!$A$3:$A$4</c:f>
              <c:strCache>
                <c:ptCount val="2"/>
                <c:pt idx="0">
                  <c:v>Развитие культуры 4034,1</c:v>
                </c:pt>
                <c:pt idx="1">
                  <c:v>Остальные муниципальные программы 7314,4</c:v>
                </c:pt>
              </c:strCache>
            </c:strRef>
          </c:cat>
          <c:val>
            <c:numRef>
              <c:f>Лист1!$B$3:$B$4</c:f>
              <c:numCache>
                <c:formatCode>General</c:formatCode>
                <c:ptCount val="2"/>
                <c:pt idx="0">
                  <c:v>4034.1</c:v>
                </c:pt>
                <c:pt idx="1">
                  <c:v>7314.4</c:v>
                </c:pt>
              </c:numCache>
            </c:numRef>
          </c:val>
        </c:ser>
      </c:pie3DChart>
      <c:spPr>
        <a:noFill/>
        <a:ln>
          <a:noFill/>
        </a:ln>
        <a:effectLst>
          <a:outerShdw blurRad="241300" dist="571500" dir="18900000" algn="bl" rotWithShape="0">
            <a:prstClr val="black">
              <a:alpha val="64000"/>
            </a:prstClr>
          </a:outerShdw>
        </a:effectLst>
      </c:spPr>
    </c:plotArea>
    <c:legend>
      <c:legendPos val="r"/>
      <c:layout>
        <c:manualLayout>
          <c:xMode val="edge"/>
          <c:yMode val="edge"/>
          <c:x val="0.20972222222222223"/>
          <c:y val="5.5922987740730415E-2"/>
          <c:w val="0.55254593175853017"/>
          <c:h val="0.13971005002469031"/>
        </c:manualLayout>
      </c:layout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image" Target="../media/image24.jpeg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+mn-lt"/>
            </a:rPr>
            <a:t>Повышение налоговых и неналоговых поступлений в  бюджет Криворожского сельского поселения</a:t>
          </a:r>
          <a:endParaRPr lang="ru-RU" sz="2000" b="1" dirty="0">
            <a:solidFill>
              <a:srgbClr val="FFFF00"/>
            </a:solidFill>
            <a:latin typeface="+mn-lt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  <a:latin typeface="+mn-lt"/>
            </a:rPr>
            <a:t>Формирование расходов с учетом их оптимизации и повышения эффективнос</a:t>
          </a:r>
          <a:r>
            <a:rPr lang="ru-RU" sz="2000" dirty="0" smtClean="0">
              <a:solidFill>
                <a:srgbClr val="FF0000"/>
              </a:solidFill>
              <a:latin typeface="+mn-lt"/>
            </a:rPr>
            <a:t>ти</a:t>
          </a:r>
          <a:endParaRPr lang="ru-RU" sz="2000" dirty="0">
            <a:solidFill>
              <a:srgbClr val="FF0000"/>
            </a:solidFill>
            <a:latin typeface="+mn-lt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CCFF33"/>
              </a:solidFill>
              <a:latin typeface="+mn-lt"/>
            </a:rPr>
            <a:t>Проведение взвешенной долговой политики</a:t>
          </a:r>
          <a:endParaRPr lang="ru-RU" sz="2400" dirty="0">
            <a:solidFill>
              <a:srgbClr val="CCFF33"/>
            </a:solidFill>
            <a:latin typeface="+mn-lt"/>
          </a:endParaRPr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  <dgm:t>
        <a:bodyPr/>
        <a:lstStyle/>
        <a:p>
          <a:endParaRPr lang="ru-RU"/>
        </a:p>
      </dgm:t>
    </dgm:pt>
    <dgm:pt modelId="{AC9FC888-4E7D-41D5-BF8D-099DDFB49032}" type="pres">
      <dgm:prSet presAssocID="{7D9F30EA-5AAD-4B4D-9B37-1898C8B1B1C4}" presName="linComp" presStyleCnt="0"/>
      <dgm:spPr/>
      <dgm:t>
        <a:bodyPr/>
        <a:lstStyle/>
        <a:p>
          <a:endParaRPr lang="ru-RU"/>
        </a:p>
      </dgm:t>
    </dgm:pt>
    <dgm:pt modelId="{3B03A404-6FA8-44DF-BD0D-938BEE92A850}" type="pres">
      <dgm:prSet presAssocID="{BFE45829-723F-4E4D-9831-F195998B70F6}" presName="compNode" presStyleCnt="0"/>
      <dgm:spPr/>
      <dgm:t>
        <a:bodyPr/>
        <a:lstStyle/>
        <a:p>
          <a:endParaRPr lang="ru-RU"/>
        </a:p>
      </dgm:t>
    </dgm:pt>
    <dgm:pt modelId="{D73F7537-DE83-45D9-AFD1-908328D4D97E}" type="pres">
      <dgm:prSet presAssocID="{BFE45829-723F-4E4D-9831-F195998B70F6}" presName="bkgdShape" presStyleLbl="node1" presStyleIdx="0" presStyleCnt="3" custScaleX="85616"/>
      <dgm:spPr/>
      <dgm:t>
        <a:bodyPr/>
        <a:lstStyle/>
        <a:p>
          <a:endParaRPr lang="ru-RU"/>
        </a:p>
      </dgm:t>
    </dgm:pt>
    <dgm:pt modelId="{A490A214-21F9-4C52-8E3B-F3A359B01D89}" type="pres">
      <dgm:prSet presAssocID="{BFE45829-723F-4E4D-9831-F195998B70F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E9E-A8A8-41F1-B358-A7A11B6B47E1}" type="pres">
      <dgm:prSet presAssocID="{BFE45829-723F-4E4D-9831-F195998B70F6}" presName="invisiNode" presStyleLbl="node1" presStyleIdx="0" presStyleCnt="3"/>
      <dgm:spPr/>
      <dgm:t>
        <a:bodyPr/>
        <a:lstStyle/>
        <a:p>
          <a:endParaRPr lang="ru-RU"/>
        </a:p>
      </dgm:t>
    </dgm:pt>
    <dgm:pt modelId="{79E796B1-3ABE-4958-A470-95B84B3BA8FB}" type="pres">
      <dgm:prSet presAssocID="{BFE45829-723F-4E4D-9831-F195998B70F6}" presName="imagNode" presStyleLbl="fgImgPlace1" presStyleIdx="0" presStyleCnt="3" custScaleX="83731" custScaleY="825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2018F6-38F3-4F68-9FD0-50FD7BED2859}" type="pres">
      <dgm:prSet presAssocID="{914D76AC-028B-4257-BED1-2C2263772D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  <dgm:t>
        <a:bodyPr/>
        <a:lstStyle/>
        <a:p>
          <a:endParaRPr lang="ru-RU"/>
        </a:p>
      </dgm:t>
    </dgm:pt>
    <dgm:pt modelId="{01B5A3FF-8112-48C6-9524-2594DAB99429}" type="pres">
      <dgm:prSet presAssocID="{F0351681-504B-468A-A43A-35239C443A97}" presName="bkgdShape" presStyleLbl="node1" presStyleIdx="1" presStyleCnt="3" custScaleX="80551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1" presStyleCnt="3"/>
      <dgm:spPr/>
      <dgm:t>
        <a:bodyPr/>
        <a:lstStyle/>
        <a:p>
          <a:endParaRPr lang="ru-RU"/>
        </a:p>
      </dgm:t>
    </dgm:pt>
    <dgm:pt modelId="{E6379D24-0F7F-4C89-AA74-40B94EA75227}" type="pres">
      <dgm:prSet presAssocID="{F0351681-504B-468A-A43A-35239C443A97}" presName="imagNode" presStyleLbl="fgImgPlace1" presStyleIdx="1" presStyleCnt="3" custScaleX="79868" custScaleY="825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  <dgm:t>
        <a:bodyPr/>
        <a:lstStyle/>
        <a:p>
          <a:endParaRPr lang="ru-RU"/>
        </a:p>
      </dgm:t>
    </dgm:pt>
    <dgm:pt modelId="{14E9E240-14D8-48CE-A8EF-4C26DD964D0B}" type="pres">
      <dgm:prSet presAssocID="{BE907F90-9D92-45A1-94F8-1DCBD5B9715F}" presName="bkgdShape" presStyleLbl="node1" presStyleIdx="2" presStyleCnt="3" custScaleX="77049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2" presStyleCnt="3"/>
      <dgm:spPr/>
      <dgm:t>
        <a:bodyPr/>
        <a:lstStyle/>
        <a:p>
          <a:endParaRPr lang="ru-RU"/>
        </a:p>
      </dgm:t>
    </dgm:pt>
    <dgm:pt modelId="{801EDB75-7215-4290-9F39-D09130BB9918}" type="pres">
      <dgm:prSet presAssocID="{BE907F90-9D92-45A1-94F8-1DCBD5B9715F}" presName="imagNode" presStyleLbl="fgImgPlace1" presStyleIdx="2" presStyleCnt="3" custScaleX="85206" custScaleY="8258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FCE99B69-BED3-44DC-9B4C-98E72C896783}" type="presOf" srcId="{F0351681-504B-468A-A43A-35239C443A97}" destId="{01B5A3FF-8112-48C6-9524-2594DAB99429}" srcOrd="0" destOrd="0" presId="urn:microsoft.com/office/officeart/2005/8/layout/hList7"/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3EDBF4FD-7DD4-4EF3-BE9D-862C0BA1F08D}" type="presOf" srcId="{BFE45829-723F-4E4D-9831-F195998B70F6}" destId="{A490A214-21F9-4C52-8E3B-F3A359B01D89}" srcOrd="1" destOrd="0" presId="urn:microsoft.com/office/officeart/2005/8/layout/hList7"/>
    <dgm:cxn modelId="{7E5FE03F-B5AC-4410-AFBD-1247EC1958A2}" type="presOf" srcId="{F0351681-504B-468A-A43A-35239C443A97}" destId="{BD834AB3-FAFF-4D74-B8D8-881F0EC6B9AD}" srcOrd="1" destOrd="0" presId="urn:microsoft.com/office/officeart/2005/8/layout/hList7"/>
    <dgm:cxn modelId="{52A36C5F-442A-405D-AAC4-1CDB38AFABE0}" type="presOf" srcId="{914D76AC-028B-4257-BED1-2C2263772DDA}" destId="{E32018F6-38F3-4F68-9FD0-50FD7BED2859}" srcOrd="0" destOrd="0" presId="urn:microsoft.com/office/officeart/2005/8/layout/hList7"/>
    <dgm:cxn modelId="{79CB92D9-CC56-4E39-84EA-E5692F448B8A}" type="presOf" srcId="{E1C31608-5158-4EC9-9C62-26BAAF099A48}" destId="{D893FC16-622A-4AA0-9276-3766E5F1AA15}" srcOrd="0" destOrd="0" presId="urn:microsoft.com/office/officeart/2005/8/layout/hList7"/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A85BD9F3-217E-416B-A45E-45A851EA2404}" type="presOf" srcId="{BFE45829-723F-4E4D-9831-F195998B70F6}" destId="{D73F7537-DE83-45D9-AFD1-908328D4D97E}" srcOrd="0" destOrd="0" presId="urn:microsoft.com/office/officeart/2005/8/layout/hList7"/>
    <dgm:cxn modelId="{F2061F9D-9788-41A1-B4E5-626B01ECEC34}" type="presOf" srcId="{BE907F90-9D92-45A1-94F8-1DCBD5B9715F}" destId="{272D07C4-E4A0-4649-AFF9-320ECA914488}" srcOrd="1" destOrd="0" presId="urn:microsoft.com/office/officeart/2005/8/layout/hList7"/>
    <dgm:cxn modelId="{C5C975CD-4B7D-4AA6-9F9B-E83B130B3C4B}" type="presOf" srcId="{BE907F90-9D92-45A1-94F8-1DCBD5B9715F}" destId="{14E9E240-14D8-48CE-A8EF-4C26DD964D0B}" srcOrd="0" destOrd="0" presId="urn:microsoft.com/office/officeart/2005/8/layout/hList7"/>
    <dgm:cxn modelId="{D49A4A8E-E13A-48B9-A452-439EA4800B82}" srcId="{7D9F30EA-5AAD-4B4D-9B37-1898C8B1B1C4}" destId="{BE907F90-9D92-45A1-94F8-1DCBD5B9715F}" srcOrd="2" destOrd="0" parTransId="{03FA8934-805C-4CA4-B0FE-FC842D45AFE0}" sibTransId="{1C6C0DF2-B0CB-4D92-954A-55B02AC860DD}"/>
    <dgm:cxn modelId="{C18F94C0-A146-4255-BD34-1D02D94F8D2A}" type="presOf" srcId="{7D9F30EA-5AAD-4B4D-9B37-1898C8B1B1C4}" destId="{D7F1AC36-BB02-40D3-9EAC-6004F15E8D99}" srcOrd="0" destOrd="0" presId="urn:microsoft.com/office/officeart/2005/8/layout/hList7"/>
    <dgm:cxn modelId="{B3B3CAD2-643F-483A-AC48-5C9D27C0AE1F}" type="presParOf" srcId="{D7F1AC36-BB02-40D3-9EAC-6004F15E8D99}" destId="{9132C0C5-E5AF-4E5E-918C-A1BB430E7228}" srcOrd="0" destOrd="0" presId="urn:microsoft.com/office/officeart/2005/8/layout/hList7"/>
    <dgm:cxn modelId="{8241F920-F8AB-4049-B239-876810A22784}" type="presParOf" srcId="{D7F1AC36-BB02-40D3-9EAC-6004F15E8D99}" destId="{AC9FC888-4E7D-41D5-BF8D-099DDFB49032}" srcOrd="1" destOrd="0" presId="urn:microsoft.com/office/officeart/2005/8/layout/hList7"/>
    <dgm:cxn modelId="{022A535C-B324-48CC-98D0-979B9F422206}" type="presParOf" srcId="{AC9FC888-4E7D-41D5-BF8D-099DDFB49032}" destId="{3B03A404-6FA8-44DF-BD0D-938BEE92A850}" srcOrd="0" destOrd="0" presId="urn:microsoft.com/office/officeart/2005/8/layout/hList7"/>
    <dgm:cxn modelId="{C19ACD92-19E6-456C-89E1-902B8172A2F1}" type="presParOf" srcId="{3B03A404-6FA8-44DF-BD0D-938BEE92A850}" destId="{D73F7537-DE83-45D9-AFD1-908328D4D97E}" srcOrd="0" destOrd="0" presId="urn:microsoft.com/office/officeart/2005/8/layout/hList7"/>
    <dgm:cxn modelId="{AB824435-CA85-4FDD-A7CF-5C8429ADCD96}" type="presParOf" srcId="{3B03A404-6FA8-44DF-BD0D-938BEE92A850}" destId="{A490A214-21F9-4C52-8E3B-F3A359B01D89}" srcOrd="1" destOrd="0" presId="urn:microsoft.com/office/officeart/2005/8/layout/hList7"/>
    <dgm:cxn modelId="{99B49B4E-DFAE-4F47-96B0-0BA37E5290F1}" type="presParOf" srcId="{3B03A404-6FA8-44DF-BD0D-938BEE92A850}" destId="{8FADFE9E-A8A8-41F1-B358-A7A11B6B47E1}" srcOrd="2" destOrd="0" presId="urn:microsoft.com/office/officeart/2005/8/layout/hList7"/>
    <dgm:cxn modelId="{E34B854F-9FC6-4C99-B999-26B001ADEA3A}" type="presParOf" srcId="{3B03A404-6FA8-44DF-BD0D-938BEE92A850}" destId="{79E796B1-3ABE-4958-A470-95B84B3BA8FB}" srcOrd="3" destOrd="0" presId="urn:microsoft.com/office/officeart/2005/8/layout/hList7"/>
    <dgm:cxn modelId="{5A1C8ED6-688D-4FAD-AAB3-463EA0CC091B}" type="presParOf" srcId="{AC9FC888-4E7D-41D5-BF8D-099DDFB49032}" destId="{E32018F6-38F3-4F68-9FD0-50FD7BED2859}" srcOrd="1" destOrd="0" presId="urn:microsoft.com/office/officeart/2005/8/layout/hList7"/>
    <dgm:cxn modelId="{2633C9F5-75B9-4072-96C4-AB5D73183030}" type="presParOf" srcId="{AC9FC888-4E7D-41D5-BF8D-099DDFB49032}" destId="{A7D5A4F7-F72A-48AE-87CD-6C7027652D6C}" srcOrd="2" destOrd="0" presId="urn:microsoft.com/office/officeart/2005/8/layout/hList7"/>
    <dgm:cxn modelId="{789BD1FA-9E9D-4721-A57C-1AD887530F32}" type="presParOf" srcId="{A7D5A4F7-F72A-48AE-87CD-6C7027652D6C}" destId="{01B5A3FF-8112-48C6-9524-2594DAB99429}" srcOrd="0" destOrd="0" presId="urn:microsoft.com/office/officeart/2005/8/layout/hList7"/>
    <dgm:cxn modelId="{F35CE952-9ECB-42A2-9A71-91B5E98FFEA8}" type="presParOf" srcId="{A7D5A4F7-F72A-48AE-87CD-6C7027652D6C}" destId="{BD834AB3-FAFF-4D74-B8D8-881F0EC6B9AD}" srcOrd="1" destOrd="0" presId="urn:microsoft.com/office/officeart/2005/8/layout/hList7"/>
    <dgm:cxn modelId="{1ED8CC33-02B3-400B-9894-72EC9DAB72FD}" type="presParOf" srcId="{A7D5A4F7-F72A-48AE-87CD-6C7027652D6C}" destId="{C8F3C681-2C9B-4653-BE31-D8B25A2AB7FA}" srcOrd="2" destOrd="0" presId="urn:microsoft.com/office/officeart/2005/8/layout/hList7"/>
    <dgm:cxn modelId="{2749D2DA-392B-4459-ACA7-973A32902EB3}" type="presParOf" srcId="{A7D5A4F7-F72A-48AE-87CD-6C7027652D6C}" destId="{E6379D24-0F7F-4C89-AA74-40B94EA75227}" srcOrd="3" destOrd="0" presId="urn:microsoft.com/office/officeart/2005/8/layout/hList7"/>
    <dgm:cxn modelId="{895596CE-F6C3-43AD-8CBC-E688517A0F86}" type="presParOf" srcId="{AC9FC888-4E7D-41D5-BF8D-099DDFB49032}" destId="{D893FC16-622A-4AA0-9276-3766E5F1AA15}" srcOrd="3" destOrd="0" presId="urn:microsoft.com/office/officeart/2005/8/layout/hList7"/>
    <dgm:cxn modelId="{511D7AED-1EBD-4B19-A751-919B19AA8988}" type="presParOf" srcId="{AC9FC888-4E7D-41D5-BF8D-099DDFB49032}" destId="{A10443EA-0A22-4998-85A4-5FC07C4410A8}" srcOrd="4" destOrd="0" presId="urn:microsoft.com/office/officeart/2005/8/layout/hList7"/>
    <dgm:cxn modelId="{D277CEF3-89D0-40F1-B9CA-7734F70F7AFD}" type="presParOf" srcId="{A10443EA-0A22-4998-85A4-5FC07C4410A8}" destId="{14E9E240-14D8-48CE-A8EF-4C26DD964D0B}" srcOrd="0" destOrd="0" presId="urn:microsoft.com/office/officeart/2005/8/layout/hList7"/>
    <dgm:cxn modelId="{58A173BA-EAC0-4D28-92CF-9CB04CA29FAB}" type="presParOf" srcId="{A10443EA-0A22-4998-85A4-5FC07C4410A8}" destId="{272D07C4-E4A0-4649-AFF9-320ECA914488}" srcOrd="1" destOrd="0" presId="urn:microsoft.com/office/officeart/2005/8/layout/hList7"/>
    <dgm:cxn modelId="{0D835E6F-77FF-4415-9DB3-7A71EA7893E3}" type="presParOf" srcId="{A10443EA-0A22-4998-85A4-5FC07C4410A8}" destId="{C7AF8028-0A1F-4B6B-BA86-08AA83130861}" srcOrd="2" destOrd="0" presId="urn:microsoft.com/office/officeart/2005/8/layout/hList7"/>
    <dgm:cxn modelId="{85E79C21-B323-4AA3-A798-FD201BB1CE18}" type="presParOf" srcId="{A10443EA-0A22-4998-85A4-5FC07C4410A8}" destId="{801EDB75-7215-4290-9F39-D09130BB991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782FD21-6C09-4BC0-934D-3C01247185B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BA93B2A-7107-49CF-9B3E-47E8BF97AD80}" type="parTrans" cxnId="{CED3C681-D41E-4775-9E8C-0CC72EBE352F}">
      <dgm:prSet/>
      <dgm:spPr/>
      <dgm:t>
        <a:bodyPr/>
        <a:lstStyle/>
        <a:p>
          <a:endParaRPr lang="ru-RU"/>
        </a:p>
      </dgm:t>
    </dgm:pt>
    <dgm:pt modelId="{101D608E-9EBC-40B6-91D9-6FFF31D19B2F}" type="sibTrans" cxnId="{CED3C681-D41E-4775-9E8C-0CC72EBE352F}">
      <dgm:prSet/>
      <dgm:spPr/>
      <dgm:t>
        <a:bodyPr/>
        <a:lstStyle/>
        <a:p>
          <a:endParaRPr lang="ru-RU"/>
        </a:p>
      </dgm:t>
    </dgm:pt>
    <dgm:pt modelId="{E02F3EE9-ABD1-4D06-9A71-B78C1E3542D6}">
      <dgm:prSet phldrT="[Текст]" custT="1"/>
      <dgm:spPr>
        <a:solidFill>
          <a:srgbClr val="CCFF33">
            <a:alpha val="89804"/>
          </a:srgbClr>
        </a:solidFill>
      </dgm:spPr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AA1A75ED-3EC9-4A28-8738-27E036ED2506}" type="parTrans" cxnId="{5717FF89-59BF-4E71-A2FF-59C4C67B826C}">
      <dgm:prSet/>
      <dgm:spPr/>
      <dgm:t>
        <a:bodyPr/>
        <a:lstStyle/>
        <a:p>
          <a:endParaRPr lang="ru-RU"/>
        </a:p>
      </dgm:t>
    </dgm:pt>
    <dgm:pt modelId="{7429E3D7-E57E-4AC5-82B5-C677C06E342E}" type="sibTrans" cxnId="{5717FF89-59BF-4E71-A2FF-59C4C67B826C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333612F3-69F1-4CC0-ACEA-154FBD023C22}">
      <dgm:prSet custT="1"/>
      <dgm:spPr>
        <a:solidFill>
          <a:srgbClr val="90C5D8">
            <a:alpha val="89804"/>
          </a:srgbClr>
        </a:solidFill>
      </dgm:spPr>
      <dgm:t>
        <a:bodyPr/>
        <a:lstStyle/>
        <a:p>
          <a:r>
            <a:rPr lang="ru-RU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муниципального образования  утвержденный распоряжением от 25.09.2018 № 41</a:t>
          </a:r>
          <a:endParaRPr lang="ru-RU" sz="1600" b="1" dirty="0">
            <a:solidFill>
              <a:srgbClr val="FFFF00"/>
            </a:solidFill>
          </a:endParaRPr>
        </a:p>
      </dgm:t>
    </dgm:pt>
    <dgm:pt modelId="{7C648A16-2C70-40A2-9902-C7019F970936}" type="parTrans" cxnId="{F0FA317E-D0B6-4C80-A3EC-A14865C76CD9}">
      <dgm:prSet/>
      <dgm:spPr/>
      <dgm:t>
        <a:bodyPr/>
        <a:lstStyle/>
        <a:p>
          <a:endParaRPr lang="ru-RU"/>
        </a:p>
      </dgm:t>
    </dgm:pt>
    <dgm:pt modelId="{251F4F98-B6F1-4839-A86B-13A0221B67AC}" type="sibTrans" cxnId="{F0FA317E-D0B6-4C80-A3EC-A14865C76CD9}">
      <dgm:prSet/>
      <dgm:spPr/>
      <dgm:t>
        <a:bodyPr/>
        <a:lstStyle/>
        <a:p>
          <a:endParaRPr lang="ru-RU"/>
        </a:p>
      </dgm:t>
    </dgm:pt>
    <dgm:pt modelId="{C3A7DD02-4A49-4703-AC15-9E0113FDB979}">
      <dgm:prSet custT="1"/>
      <dgm:spPr>
        <a:solidFill>
          <a:srgbClr val="FF9933">
            <a:alpha val="89804"/>
          </a:srgbClr>
        </a:solidFill>
      </dgm:spPr>
      <dgm:t>
        <a:bodyPr/>
        <a:lstStyle/>
        <a:p>
          <a:r>
            <a:rPr lang="ru-RU" sz="1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Контроль за качеством и своевременным принятием бюджетов сельских поселений</a:t>
          </a:r>
          <a:endParaRPr lang="ru-RU" sz="1800" dirty="0">
            <a:solidFill>
              <a:srgbClr val="0070C0"/>
            </a:solidFill>
          </a:endParaRPr>
        </a:p>
      </dgm:t>
    </dgm:pt>
    <dgm:pt modelId="{A16EE01F-A2B0-4440-88C8-2DE7F58B8A60}" type="parTrans" cxnId="{1C0697D9-85D0-492D-B3E6-B5B755F74DED}">
      <dgm:prSet/>
      <dgm:spPr/>
      <dgm:t>
        <a:bodyPr/>
        <a:lstStyle/>
        <a:p>
          <a:endParaRPr lang="ru-RU"/>
        </a:p>
      </dgm:t>
    </dgm:pt>
    <dgm:pt modelId="{D1B66777-09F6-4D87-83E6-6C4051FC771C}" type="sibTrans" cxnId="{1C0697D9-85D0-492D-B3E6-B5B755F74DED}">
      <dgm:prSet/>
      <dgm:spPr/>
      <dgm:t>
        <a:bodyPr/>
        <a:lstStyle/>
        <a:p>
          <a:endParaRPr lang="ru-RU"/>
        </a:p>
      </dgm:t>
    </dgm:pt>
    <dgm:pt modelId="{B24A4114-075E-404F-8B16-9D176DA92767}">
      <dgm:prSet custT="1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План мероприятий по оптимизации расходов бюджета Криворожского сельского поселения  Миллеровского района и сокращению  муниципального долга Криворожского сельского поселения до 2020 года,                                                                          утвержденный распоряжением Администрации Криворожского сельского поселения от 16.10.2018 № 42</a:t>
          </a:r>
          <a:endParaRPr lang="ru-RU" sz="1600" dirty="0">
            <a:solidFill>
              <a:srgbClr val="FF0000"/>
            </a:solidFill>
          </a:endParaRPr>
        </a:p>
      </dgm:t>
    </dgm:pt>
    <dgm:pt modelId="{3F31DA21-2726-404D-AE3E-3E3365DB5EE6}" type="parTrans" cxnId="{26122576-91C7-4B66-BA4F-AB7E4BC61A3D}">
      <dgm:prSet/>
      <dgm:spPr/>
      <dgm:t>
        <a:bodyPr/>
        <a:lstStyle/>
        <a:p>
          <a:endParaRPr lang="ru-RU"/>
        </a:p>
      </dgm:t>
    </dgm:pt>
    <dgm:pt modelId="{270C50DE-424C-441D-A24D-6E7D981051B3}" type="sibTrans" cxnId="{26122576-91C7-4B66-BA4F-AB7E4BC61A3D}">
      <dgm:prSet/>
      <dgm:spPr/>
      <dgm:t>
        <a:bodyPr/>
        <a:lstStyle/>
        <a:p>
          <a:endParaRPr lang="ru-RU"/>
        </a:p>
      </dgm:t>
    </dgm:pt>
    <dgm:pt modelId="{68AA1952-3345-4003-BFDC-A0E4F30C465C}">
      <dgm:prSet phldrT="[Текст]" custT="1"/>
      <dgm:spPr/>
      <dgm:t>
        <a:bodyPr/>
        <a:lstStyle/>
        <a:p>
          <a:endParaRPr lang="ru-RU" sz="1400" b="1" i="1" dirty="0" smtClean="0">
            <a:latin typeface="Times New Roman" pitchFamily="18" charset="0"/>
            <a:cs typeface="Times New Roman" pitchFamily="18" charset="0"/>
          </a:endParaRPr>
        </a:p>
      </dgm:t>
    </dgm:pt>
    <dgm:pt modelId="{84C1FEF0-48B0-42FF-8385-CA2FDF866512}" type="sibTrans" cxnId="{3BEBB157-6F04-4726-92E8-65661F4D5571}">
      <dgm:prSet/>
      <dgm:spPr/>
      <dgm:t>
        <a:bodyPr/>
        <a:lstStyle/>
        <a:p>
          <a:endParaRPr lang="ru-RU"/>
        </a:p>
      </dgm:t>
    </dgm:pt>
    <dgm:pt modelId="{CD8EE939-5E82-4C1E-A503-C5646DF47732}" type="parTrans" cxnId="{3BEBB157-6F04-4726-92E8-65661F4D5571}">
      <dgm:prSet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2A39D-2EAF-4B4F-92AC-7B916275B1B5}" type="pres">
      <dgm:prSet presAssocID="{ACF5097F-CC5B-4366-ABE7-38687129F656}" presName="composite" presStyleCnt="0"/>
      <dgm:spPr/>
      <dgm:t>
        <a:bodyPr/>
        <a:lstStyle/>
        <a:p>
          <a:endParaRPr lang="ru-RU"/>
        </a:p>
      </dgm:t>
    </dgm:pt>
    <dgm:pt modelId="{09D480C1-C8E8-4CE7-8873-41C175F67275}" type="pres">
      <dgm:prSet presAssocID="{ACF5097F-CC5B-4366-ABE7-38687129F656}" presName="parentText" presStyleLbl="alignNode1" presStyleIdx="0" presStyleCnt="3" custScaleY="97498" custLinFactNeighborX="7802" custLinFactNeighborY="-97550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CA80EEC5-8180-463D-AB43-E20FC1CCE0B0}" type="pres">
      <dgm:prSet presAssocID="{ACF5097F-CC5B-4366-ABE7-38687129F656}" presName="descendantText" presStyleLbl="alignAcc1" presStyleIdx="0" presStyleCnt="3" custScaleX="98356" custScaleY="136394" custLinFactY="-9014" custLinFactNeighborX="49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E8F24-526C-4B06-8BA3-1A3B3552AAA3}" type="pres">
      <dgm:prSet presAssocID="{68A32AD1-FA7D-46F8-A155-4CDC1D3CEAC9}" presName="sp" presStyleCnt="0"/>
      <dgm:spPr/>
      <dgm:t>
        <a:bodyPr/>
        <a:lstStyle/>
        <a:p>
          <a:endParaRPr lang="ru-RU"/>
        </a:p>
      </dgm:t>
    </dgm:pt>
    <dgm:pt modelId="{C452401A-080E-446F-8B74-994BE4F30FB4}" type="pres">
      <dgm:prSet presAssocID="{B782FD21-6C09-4BC0-934D-3C01247185B7}" presName="composite" presStyleCnt="0"/>
      <dgm:spPr/>
      <dgm:t>
        <a:bodyPr/>
        <a:lstStyle/>
        <a:p>
          <a:endParaRPr lang="ru-RU"/>
        </a:p>
      </dgm:t>
    </dgm:pt>
    <dgm:pt modelId="{9B6A0A72-3C0F-4B82-A7E6-2BA4A15A1DC4}" type="pres">
      <dgm:prSet presAssocID="{B782FD21-6C09-4BC0-934D-3C01247185B7}" presName="parentText" presStyleLbl="alignNode1" presStyleIdx="1" presStyleCnt="3" custLinFactNeighborX="7881" custLinFactNeighborY="-821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9A9BA3CA-42DC-4E24-BA14-1B2C342C1B46}" type="pres">
      <dgm:prSet presAssocID="{B782FD21-6C09-4BC0-934D-3C01247185B7}" presName="descendantText" presStyleLbl="alignAcc1" presStyleIdx="1" presStyleCnt="3" custScaleX="98954" custScaleY="142325" custLinFactNeighborX="262" custLinFactNeighborY="8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C97879-AB49-4509-8632-7CB05A7604A3}" type="pres">
      <dgm:prSet presAssocID="{101D608E-9EBC-40B6-91D9-6FFF31D19B2F}" presName="sp" presStyleCnt="0"/>
      <dgm:spPr/>
      <dgm:t>
        <a:bodyPr/>
        <a:lstStyle/>
        <a:p>
          <a:endParaRPr lang="ru-RU"/>
        </a:p>
      </dgm:t>
    </dgm:pt>
    <dgm:pt modelId="{24828325-9710-4C43-A4EA-D8E2D475B012}" type="pres">
      <dgm:prSet presAssocID="{68AA1952-3345-4003-BFDC-A0E4F30C465C}" presName="composite" presStyleCnt="0"/>
      <dgm:spPr/>
      <dgm:t>
        <a:bodyPr/>
        <a:lstStyle/>
        <a:p>
          <a:endParaRPr lang="ru-RU"/>
        </a:p>
      </dgm:t>
    </dgm:pt>
    <dgm:pt modelId="{B59BF440-36E6-48B3-BC75-E6445956244C}" type="pres">
      <dgm:prSet presAssocID="{68AA1952-3345-4003-BFDC-A0E4F30C465C}" presName="parentText" presStyleLbl="alignNode1" presStyleIdx="2" presStyleCnt="3" custScaleY="120495" custLinFactNeighborX="7881" custLinFactNeighborY="-959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6F6C7F8D-CA85-4C86-A8B9-DE0E49DC8118}" type="pres">
      <dgm:prSet presAssocID="{68AA1952-3345-4003-BFDC-A0E4F30C465C}" presName="descendantText" presStyleLbl="alignAcc1" presStyleIdx="2" presStyleCnt="3" custScaleX="98528" custScaleY="178730" custLinFactNeighborX="2977" custLinFactNeighborY="16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3985C4-94E8-4498-AEFF-66E1C034FFB7}" type="presOf" srcId="{B782FD21-6C09-4BC0-934D-3C01247185B7}" destId="{9B6A0A72-3C0F-4B82-A7E6-2BA4A15A1DC4}" srcOrd="0" destOrd="0" presId="urn:microsoft.com/office/officeart/2005/8/layout/chevron2"/>
    <dgm:cxn modelId="{9C20B933-541E-4996-BFA6-04EC9A4A54B5}" type="presOf" srcId="{B24A4114-075E-404F-8B16-9D176DA92767}" destId="{9A9BA3CA-42DC-4E24-BA14-1B2C342C1B46}" srcOrd="0" destOrd="0" presId="urn:microsoft.com/office/officeart/2005/8/layout/chevron2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8FA14BE3-DBFE-433D-97D6-DC7A12617151}" type="presOf" srcId="{B90239BA-D30D-42D9-95F7-1477AF7261C5}" destId="{6CDFB346-5AE3-475E-BC66-186028DEC05D}" srcOrd="0" destOrd="0" presId="urn:microsoft.com/office/officeart/2005/8/layout/chevron2"/>
    <dgm:cxn modelId="{62F46040-DC3D-4F32-A166-9FD6523AD614}" type="presOf" srcId="{333612F3-69F1-4CC0-ACEA-154FBD023C22}" destId="{CA80EEC5-8180-463D-AB43-E20FC1CCE0B0}" srcOrd="0" destOrd="0" presId="urn:microsoft.com/office/officeart/2005/8/layout/chevron2"/>
    <dgm:cxn modelId="{91355A18-016B-4D3C-9517-B7D9C21D7E4D}" type="presOf" srcId="{E02F3EE9-ABD1-4D06-9A71-B78C1E3542D6}" destId="{6F6C7F8D-CA85-4C86-A8B9-DE0E49DC8118}" srcOrd="0" destOrd="0" presId="urn:microsoft.com/office/officeart/2005/8/layout/chevron2"/>
    <dgm:cxn modelId="{F0FA317E-D0B6-4C80-A3EC-A14865C76CD9}" srcId="{ACF5097F-CC5B-4366-ABE7-38687129F656}" destId="{333612F3-69F1-4CC0-ACEA-154FBD023C22}" srcOrd="0" destOrd="0" parTransId="{7C648A16-2C70-40A2-9902-C7019F970936}" sibTransId="{251F4F98-B6F1-4839-A86B-13A0221B67AC}"/>
    <dgm:cxn modelId="{CED3C681-D41E-4775-9E8C-0CC72EBE352F}" srcId="{B90239BA-D30D-42D9-95F7-1477AF7261C5}" destId="{B782FD21-6C09-4BC0-934D-3C01247185B7}" srcOrd="1" destOrd="0" parTransId="{3BA93B2A-7107-49CF-9B3E-47E8BF97AD80}" sibTransId="{101D608E-9EBC-40B6-91D9-6FFF31D19B2F}"/>
    <dgm:cxn modelId="{3BEBB157-6F04-4726-92E8-65661F4D5571}" srcId="{B90239BA-D30D-42D9-95F7-1477AF7261C5}" destId="{68AA1952-3345-4003-BFDC-A0E4F30C465C}" srcOrd="2" destOrd="0" parTransId="{CD8EE939-5E82-4C1E-A503-C5646DF47732}" sibTransId="{84C1FEF0-48B0-42FF-8385-CA2FDF866512}"/>
    <dgm:cxn modelId="{B08A7B33-EF50-4ED4-A891-74EEB1F99EB1}" type="presOf" srcId="{C3A7DD02-4A49-4703-AC15-9E0113FDB979}" destId="{6F6C7F8D-CA85-4C86-A8B9-DE0E49DC8118}" srcOrd="0" destOrd="1" presId="urn:microsoft.com/office/officeart/2005/8/layout/chevron2"/>
    <dgm:cxn modelId="{5717FF89-59BF-4E71-A2FF-59C4C67B826C}" srcId="{68AA1952-3345-4003-BFDC-A0E4F30C465C}" destId="{E02F3EE9-ABD1-4D06-9A71-B78C1E3542D6}" srcOrd="0" destOrd="0" parTransId="{AA1A75ED-3EC9-4A28-8738-27E036ED2506}" sibTransId="{7429E3D7-E57E-4AC5-82B5-C677C06E342E}"/>
    <dgm:cxn modelId="{26122576-91C7-4B66-BA4F-AB7E4BC61A3D}" srcId="{B782FD21-6C09-4BC0-934D-3C01247185B7}" destId="{B24A4114-075E-404F-8B16-9D176DA92767}" srcOrd="0" destOrd="0" parTransId="{3F31DA21-2726-404D-AE3E-3E3365DB5EE6}" sibTransId="{270C50DE-424C-441D-A24D-6E7D981051B3}"/>
    <dgm:cxn modelId="{1C0697D9-85D0-492D-B3E6-B5B755F74DED}" srcId="{68AA1952-3345-4003-BFDC-A0E4F30C465C}" destId="{C3A7DD02-4A49-4703-AC15-9E0113FDB979}" srcOrd="1" destOrd="0" parTransId="{A16EE01F-A2B0-4440-88C8-2DE7F58B8A60}" sibTransId="{D1B66777-09F6-4D87-83E6-6C4051FC771C}"/>
    <dgm:cxn modelId="{FD059751-96AE-4BA9-B5B5-DEFC2DCB8113}" type="presOf" srcId="{68AA1952-3345-4003-BFDC-A0E4F30C465C}" destId="{B59BF440-36E6-48B3-BC75-E6445956244C}" srcOrd="0" destOrd="0" presId="urn:microsoft.com/office/officeart/2005/8/layout/chevron2"/>
    <dgm:cxn modelId="{16DC8D87-5856-4CF7-82F9-23A6BA576B08}" type="presOf" srcId="{ACF5097F-CC5B-4366-ABE7-38687129F656}" destId="{09D480C1-C8E8-4CE7-8873-41C175F67275}" srcOrd="0" destOrd="0" presId="urn:microsoft.com/office/officeart/2005/8/layout/chevron2"/>
    <dgm:cxn modelId="{849AFF4B-8829-4DD7-B6EF-5682AEB4015B}" type="presParOf" srcId="{6CDFB346-5AE3-475E-BC66-186028DEC05D}" destId="{EDA2A39D-2EAF-4B4F-92AC-7B916275B1B5}" srcOrd="0" destOrd="0" presId="urn:microsoft.com/office/officeart/2005/8/layout/chevron2"/>
    <dgm:cxn modelId="{7A535621-3417-4356-A905-C443EAB85AA5}" type="presParOf" srcId="{EDA2A39D-2EAF-4B4F-92AC-7B916275B1B5}" destId="{09D480C1-C8E8-4CE7-8873-41C175F67275}" srcOrd="0" destOrd="0" presId="urn:microsoft.com/office/officeart/2005/8/layout/chevron2"/>
    <dgm:cxn modelId="{C5286DCF-5ACA-43ED-97AD-780C20F98B90}" type="presParOf" srcId="{EDA2A39D-2EAF-4B4F-92AC-7B916275B1B5}" destId="{CA80EEC5-8180-463D-AB43-E20FC1CCE0B0}" srcOrd="1" destOrd="0" presId="urn:microsoft.com/office/officeart/2005/8/layout/chevron2"/>
    <dgm:cxn modelId="{1DCF2736-5B68-4932-B98B-CF3A25D7843E}" type="presParOf" srcId="{6CDFB346-5AE3-475E-BC66-186028DEC05D}" destId="{07DE8F24-526C-4B06-8BA3-1A3B3552AAA3}" srcOrd="1" destOrd="0" presId="urn:microsoft.com/office/officeart/2005/8/layout/chevron2"/>
    <dgm:cxn modelId="{9E60DC5A-8AB9-400F-851F-D170249324FB}" type="presParOf" srcId="{6CDFB346-5AE3-475E-BC66-186028DEC05D}" destId="{C452401A-080E-446F-8B74-994BE4F30FB4}" srcOrd="2" destOrd="0" presId="urn:microsoft.com/office/officeart/2005/8/layout/chevron2"/>
    <dgm:cxn modelId="{EC7FEEA8-2E40-4707-AB8E-2408B195A71A}" type="presParOf" srcId="{C452401A-080E-446F-8B74-994BE4F30FB4}" destId="{9B6A0A72-3C0F-4B82-A7E6-2BA4A15A1DC4}" srcOrd="0" destOrd="0" presId="urn:microsoft.com/office/officeart/2005/8/layout/chevron2"/>
    <dgm:cxn modelId="{B07C9474-E386-4CD7-9B8D-EFF525BABE77}" type="presParOf" srcId="{C452401A-080E-446F-8B74-994BE4F30FB4}" destId="{9A9BA3CA-42DC-4E24-BA14-1B2C342C1B46}" srcOrd="1" destOrd="0" presId="urn:microsoft.com/office/officeart/2005/8/layout/chevron2"/>
    <dgm:cxn modelId="{087B1095-87F7-4EE9-AB8A-292C66A894A7}" type="presParOf" srcId="{6CDFB346-5AE3-475E-BC66-186028DEC05D}" destId="{B0C97879-AB49-4509-8632-7CB05A7604A3}" srcOrd="3" destOrd="0" presId="urn:microsoft.com/office/officeart/2005/8/layout/chevron2"/>
    <dgm:cxn modelId="{2AA98627-531B-4DD3-BBDE-CCD7EEEF7692}" type="presParOf" srcId="{6CDFB346-5AE3-475E-BC66-186028DEC05D}" destId="{24828325-9710-4C43-A4EA-D8E2D475B012}" srcOrd="4" destOrd="0" presId="urn:microsoft.com/office/officeart/2005/8/layout/chevron2"/>
    <dgm:cxn modelId="{7564D181-25A1-4101-908F-CA17CE81EAA5}" type="presParOf" srcId="{24828325-9710-4C43-A4EA-D8E2D475B012}" destId="{B59BF440-36E6-48B3-BC75-E6445956244C}" srcOrd="0" destOrd="0" presId="urn:microsoft.com/office/officeart/2005/8/layout/chevron2"/>
    <dgm:cxn modelId="{4A8629E4-FE9B-477F-9E38-FB2E12F09FB7}" type="presParOf" srcId="{24828325-9710-4C43-A4EA-D8E2D475B012}" destId="{6F6C7F8D-CA85-4C86-A8B9-DE0E49DC8118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 anchor="ctr"/>
        <a:lstStyle/>
        <a:p>
          <a:pPr algn="ctr"/>
          <a:endParaRPr lang="ru-RU" sz="1400" dirty="0" smtClean="0">
            <a:latin typeface="+mj-lt"/>
          </a:endParaRPr>
        </a:p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1023,5</a:t>
          </a:r>
        </a:p>
        <a:p>
          <a:pPr algn="ctr"/>
          <a:endParaRPr lang="ru-RU" sz="1400" dirty="0" smtClean="0">
            <a:latin typeface="+mj-lt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C97DEE32-CB06-4791-BCBA-64AB4E8F81A7}">
      <dgm:prSet phldrT="[Текст]" custT="1"/>
      <dgm:spPr/>
      <dgm:t>
        <a:bodyPr anchor="ctr"/>
        <a:lstStyle/>
        <a:p>
          <a:pPr algn="ctr"/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имущество физических  лиц доход </a:t>
          </a:r>
          <a:r>
            <a:rPr lang="ru-RU" sz="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126,0</a:t>
          </a:r>
        </a:p>
      </dgm:t>
    </dgm:pt>
    <dgm:pt modelId="{B02A2E4F-7228-4C2C-B8D2-AA21D4409A13}" type="parTrans" cxnId="{3AC4BAA2-528D-402B-87E6-3118DFC36D03}">
      <dgm:prSet/>
      <dgm:spPr/>
      <dgm:t>
        <a:bodyPr/>
        <a:lstStyle/>
        <a:p>
          <a:pPr algn="ctr"/>
          <a:endParaRPr lang="ru-RU"/>
        </a:p>
      </dgm:t>
    </dgm:pt>
    <dgm:pt modelId="{09F77138-88E1-4648-8066-33468F18AA7B}" type="sibTrans" cxnId="{3AC4BAA2-528D-402B-87E6-3118DFC36D03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4397,1</a:t>
          </a:r>
          <a:endParaRPr lang="ru-RU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0B9B2A67-3308-4738-A989-277DB42E2389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Штрафы 22,0</a:t>
          </a:r>
        </a:p>
      </dgm:t>
    </dgm:pt>
    <dgm:pt modelId="{B59CBA58-19C8-46DB-9EC7-31A700C71AA8}" type="par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F45485CB-20B1-475E-B0DF-D9C24AC455BE}" type="sib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BA090E94-8B27-4531-ACFD-055B1B3DB79D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</a:t>
          </a:r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1004,1</a:t>
          </a:r>
        </a:p>
      </dgm:t>
    </dgm:pt>
    <dgm:pt modelId="{E91CA2F1-D445-458F-9CD2-C8AFD2E6E334}" type="parTrans" cxnId="{88B3C375-A51F-4C96-9C49-6C7EE1333A2E}">
      <dgm:prSet/>
      <dgm:spPr/>
      <dgm:t>
        <a:bodyPr/>
        <a:lstStyle/>
        <a:p>
          <a:endParaRPr lang="ru-RU"/>
        </a:p>
      </dgm:t>
    </dgm:pt>
    <dgm:pt modelId="{29385BA7-84CD-47DD-AD14-392FE9FE061F}" type="sibTrans" cxnId="{88B3C375-A51F-4C96-9C49-6C7EE1333A2E}">
      <dgm:prSet/>
      <dgm:spPr/>
      <dgm:t>
        <a:bodyPr/>
        <a:lstStyle/>
        <a:p>
          <a:endParaRPr lang="ru-RU"/>
        </a:p>
      </dgm:t>
    </dgm:pt>
    <dgm:pt modelId="{9589BF18-EB43-46B1-B7B8-63ADBDFDC163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65,5</a:t>
          </a:r>
        </a:p>
      </dgm:t>
    </dgm:pt>
    <dgm:pt modelId="{0C08EA7C-BFFB-47BE-8AE9-56286B5A196F}" type="parTrans" cxnId="{BC9EECA3-31A3-40D6-B395-5CD9FE4B63D3}">
      <dgm:prSet/>
      <dgm:spPr/>
      <dgm:t>
        <a:bodyPr/>
        <a:lstStyle/>
        <a:p>
          <a:endParaRPr lang="ru-RU"/>
        </a:p>
      </dgm:t>
    </dgm:pt>
    <dgm:pt modelId="{95ADC15E-E719-415A-A3F1-FDF2C80A9E52}" type="sibTrans" cxnId="{BC9EECA3-31A3-40D6-B395-5CD9FE4B63D3}">
      <dgm:prSet/>
      <dgm:spPr/>
      <dgm:t>
        <a:bodyPr/>
        <a:lstStyle/>
        <a:p>
          <a:endParaRPr lang="ru-RU"/>
        </a:p>
      </dgm:t>
    </dgm:pt>
    <dgm:pt modelId="{92A80C17-EBAF-4C75-853C-60185C6E6DCD}">
      <dgm:prSet phldrT="[Текст]" custT="1"/>
      <dgm:spPr/>
      <dgm:t>
        <a:bodyPr anchor="ctr"/>
        <a:lstStyle/>
        <a:p>
          <a:pPr algn="ctr"/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    747,9</a:t>
          </a:r>
          <a:endParaRPr lang="ru-RU" sz="12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068A6FB-EA8B-4EDE-B297-830E4A59359A}" type="parTrans" cxnId="{EC4176CC-0D54-4332-BD77-C94274568FD9}">
      <dgm:prSet/>
      <dgm:spPr/>
      <dgm:t>
        <a:bodyPr/>
        <a:lstStyle/>
        <a:p>
          <a:endParaRPr lang="ru-RU"/>
        </a:p>
      </dgm:t>
    </dgm:pt>
    <dgm:pt modelId="{085152F4-1F84-4EDB-80AC-EDE2399913A8}" type="sibTrans" cxnId="{EC4176CC-0D54-4332-BD77-C94274568FD9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Земельный налог 3962,4</a:t>
          </a:r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pPr algn="ctr"/>
          <a:endParaRPr lang="ru-RU"/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pPr algn="ctr"/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0" presStyleCnt="8" custScaleY="120642" custLinFactNeighborY="3071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0" presStyleCnt="8" custScaleX="92777" custScaleY="126532" custLinFactNeighborX="-9319" custLinFactNeighborY="408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4C4B47A0-B25E-4991-B2ED-6AC55F32B923}" type="pres">
      <dgm:prSet presAssocID="{C97DEE32-CB06-4791-BCBA-64AB4E8F81A7}" presName="comp" presStyleCnt="0"/>
      <dgm:spPr/>
      <dgm:t>
        <a:bodyPr/>
        <a:lstStyle/>
        <a:p>
          <a:endParaRPr lang="ru-RU"/>
        </a:p>
      </dgm:t>
    </dgm:pt>
    <dgm:pt modelId="{D4719953-BCF8-4147-BA01-5072633CA648}" type="pres">
      <dgm:prSet presAssocID="{C97DEE32-CB06-4791-BCBA-64AB4E8F81A7}" presName="box" presStyleLbl="node1" presStyleIdx="1" presStyleCnt="8" custScaleY="105804" custLinFactNeighborX="881" custLinFactNeighborY="447"/>
      <dgm:spPr/>
      <dgm:t>
        <a:bodyPr/>
        <a:lstStyle/>
        <a:p>
          <a:endParaRPr lang="ru-RU"/>
        </a:p>
      </dgm:t>
    </dgm:pt>
    <dgm:pt modelId="{10414709-A3FF-419B-8BA0-6B96893FDF2B}" type="pres">
      <dgm:prSet presAssocID="{C97DEE32-CB06-4791-BCBA-64AB4E8F81A7}" presName="img" presStyleLbl="fgImgPlace1" presStyleIdx="1" presStyleCnt="8" custScaleX="87599" custScaleY="122038" custLinFactNeighborX="-7557" custLinFactNeighborY="-702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EACFEE0-BEE7-4E7A-8CB3-5254697BDBB8}" type="pres">
      <dgm:prSet presAssocID="{C97DEE32-CB06-4791-BCBA-64AB4E8F81A7}" presName="text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85B69-F88F-4A3C-900B-DFE86B169A12}" type="pres">
      <dgm:prSet presAssocID="{09F77138-88E1-4648-8066-33468F18AA7B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2" presStyleCnt="8" custScaleY="114414" custLinFactNeighborY="-10525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2" presStyleCnt="8" custScaleX="92748" custScaleY="119704" custLinFactNeighborX="-18739" custLinFactNeighborY="-1424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3" presStyleCnt="8" custLinFactY="116835" custLinFactNeighborX="9434" custLinFactNeighborY="200000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3" presStyleCnt="8" custScaleX="87822" custScaleY="90040" custLinFactY="178203" custLinFactNeighborX="-13360" custLinFactNeighborY="20000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712BDC1E-CA2D-4B05-B9F9-47FDD7A8558E}" type="pres">
      <dgm:prSet presAssocID="{9589BF18-EB43-46B1-B7B8-63ADBDFDC163}" presName="comp" presStyleCnt="0"/>
      <dgm:spPr/>
      <dgm:t>
        <a:bodyPr/>
        <a:lstStyle/>
        <a:p>
          <a:endParaRPr lang="ru-RU"/>
        </a:p>
      </dgm:t>
    </dgm:pt>
    <dgm:pt modelId="{F3E8F88B-0370-448B-8D0E-D54292C8691C}" type="pres">
      <dgm:prSet presAssocID="{9589BF18-EB43-46B1-B7B8-63ADBDFDC163}" presName="box" presStyleLbl="node1" presStyleIdx="4" presStyleCnt="8" custScaleY="92954" custLinFactNeighborY="10078"/>
      <dgm:spPr/>
      <dgm:t>
        <a:bodyPr/>
        <a:lstStyle/>
        <a:p>
          <a:endParaRPr lang="ru-RU"/>
        </a:p>
      </dgm:t>
    </dgm:pt>
    <dgm:pt modelId="{0EECD78B-C0A7-434E-9ADD-45852886C17A}" type="pres">
      <dgm:prSet presAssocID="{9589BF18-EB43-46B1-B7B8-63ADBDFDC163}" presName="img" presStyleLbl="fgImgPlace1" presStyleIdx="4" presStyleCnt="8" custScaleX="87599" custScaleY="99393" custLinFactNeighborX="-13471" custLinFactNeighborY="477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090A8A9-C296-4A7F-9B52-773A003D1EB8}" type="pres">
      <dgm:prSet presAssocID="{9589BF18-EB43-46B1-B7B8-63ADBDFDC163}" presName="text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32F77-098C-4AB4-88AE-9F2D2C8772AA}" type="pres">
      <dgm:prSet presAssocID="{95ADC15E-E719-415A-A3F1-FDF2C80A9E52}" presName="spacer" presStyleCnt="0"/>
      <dgm:spPr/>
      <dgm:t>
        <a:bodyPr/>
        <a:lstStyle/>
        <a:p>
          <a:endParaRPr lang="ru-RU"/>
        </a:p>
      </dgm:t>
    </dgm:pt>
    <dgm:pt modelId="{8A66E07E-A0AF-47B7-92C7-CC6CC7F443E5}" type="pres">
      <dgm:prSet presAssocID="{0B9B2A67-3308-4738-A989-277DB42E2389}" presName="comp" presStyleCnt="0"/>
      <dgm:spPr/>
      <dgm:t>
        <a:bodyPr/>
        <a:lstStyle/>
        <a:p>
          <a:endParaRPr lang="ru-RU"/>
        </a:p>
      </dgm:t>
    </dgm:pt>
    <dgm:pt modelId="{3AE17446-860D-4EED-9858-81EAAEE74108}" type="pres">
      <dgm:prSet presAssocID="{0B9B2A67-3308-4738-A989-277DB42E2389}" presName="box" presStyleLbl="node1" presStyleIdx="5" presStyleCnt="8" custLinFactY="100000" custLinFactNeighborX="-8477" custLinFactNeighborY="103781"/>
      <dgm:spPr/>
      <dgm:t>
        <a:bodyPr/>
        <a:lstStyle/>
        <a:p>
          <a:endParaRPr lang="ru-RU"/>
        </a:p>
      </dgm:t>
    </dgm:pt>
    <dgm:pt modelId="{59208E79-B8A7-477C-B741-F3EAF6407C81}" type="pres">
      <dgm:prSet presAssocID="{0B9B2A67-3308-4738-A989-277DB42E2389}" presName="img" presStyleLbl="fgImgPlace1" presStyleIdx="5" presStyleCnt="8" custLinFactY="100000" custLinFactNeighborX="-7271" custLinFactNeighborY="157781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B89233-6C18-422C-8D76-B2F98DAF26EC}" type="pres">
      <dgm:prSet presAssocID="{0B9B2A67-3308-4738-A989-277DB42E2389}" presName="text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709232-9FB8-4255-9181-A895BADDD6C1}" type="pres">
      <dgm:prSet presAssocID="{F45485CB-20B1-475E-B0DF-D9C24AC455BE}" presName="spacer" presStyleCnt="0"/>
      <dgm:spPr/>
      <dgm:t>
        <a:bodyPr/>
        <a:lstStyle/>
        <a:p>
          <a:endParaRPr lang="ru-RU"/>
        </a:p>
      </dgm:t>
    </dgm:pt>
    <dgm:pt modelId="{DFA610A1-31CA-4877-A569-7886975AEFA6}" type="pres">
      <dgm:prSet presAssocID="{BA090E94-8B27-4531-ACFD-055B1B3DB79D}" presName="comp" presStyleCnt="0"/>
      <dgm:spPr/>
      <dgm:t>
        <a:bodyPr/>
        <a:lstStyle/>
        <a:p>
          <a:endParaRPr lang="ru-RU"/>
        </a:p>
      </dgm:t>
    </dgm:pt>
    <dgm:pt modelId="{2FF4AF0E-1500-4BD3-8C3A-3E143A3E4058}" type="pres">
      <dgm:prSet presAssocID="{BA090E94-8B27-4531-ACFD-055B1B3DB79D}" presName="box" presStyleLbl="node1" presStyleIdx="6" presStyleCnt="8" custScaleY="121377" custLinFactY="-135102" custLinFactNeighborY="-200000"/>
      <dgm:spPr/>
      <dgm:t>
        <a:bodyPr/>
        <a:lstStyle/>
        <a:p>
          <a:endParaRPr lang="ru-RU"/>
        </a:p>
      </dgm:t>
    </dgm:pt>
    <dgm:pt modelId="{844F59AA-F0BE-4A71-B9FB-41A33D108C7D}" type="pres">
      <dgm:prSet presAssocID="{BA090E94-8B27-4531-ACFD-055B1B3DB79D}" presName="img" presStyleLbl="fgImgPlace1" presStyleIdx="6" presStyleCnt="8" custScaleX="87599" custScaleY="138548" custLinFactY="-200000" custLinFactNeighborX="-13471" custLinFactNeighborY="-219716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D0F5A39-751E-4D35-A16D-B71CC8C5B2E8}" type="pres">
      <dgm:prSet presAssocID="{BA090E94-8B27-4531-ACFD-055B1B3DB79D}" presName="text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DA34F-7B98-416C-A908-6A29F0CE12EB}" type="pres">
      <dgm:prSet presAssocID="{29385BA7-84CD-47DD-AD14-392FE9FE061F}" presName="spacer" presStyleCnt="0"/>
      <dgm:spPr/>
      <dgm:t>
        <a:bodyPr/>
        <a:lstStyle/>
        <a:p>
          <a:endParaRPr lang="ru-RU"/>
        </a:p>
      </dgm:t>
    </dgm:pt>
    <dgm:pt modelId="{99922961-B3B7-481D-98FA-DA18D32303F6}" type="pres">
      <dgm:prSet presAssocID="{92A80C17-EBAF-4C75-853C-60185C6E6DCD}" presName="comp" presStyleCnt="0"/>
      <dgm:spPr/>
      <dgm:t>
        <a:bodyPr/>
        <a:lstStyle/>
        <a:p>
          <a:endParaRPr lang="ru-RU"/>
        </a:p>
      </dgm:t>
    </dgm:pt>
    <dgm:pt modelId="{AF11DD5F-ABA5-4BE8-8237-3507B0BA4660}" type="pres">
      <dgm:prSet presAssocID="{92A80C17-EBAF-4C75-853C-60185C6E6DCD}" presName="box" presStyleLbl="node1" presStyleIdx="7" presStyleCnt="8" custScaleY="69744" custLinFactY="-100000" custLinFactNeighborX="11321" custLinFactNeighborY="-128324"/>
      <dgm:spPr/>
      <dgm:t>
        <a:bodyPr/>
        <a:lstStyle/>
        <a:p>
          <a:endParaRPr lang="ru-RU"/>
        </a:p>
      </dgm:t>
    </dgm:pt>
    <dgm:pt modelId="{0B0E7E74-22FC-4D83-A5A8-B863E1A0FD16}" type="pres">
      <dgm:prSet presAssocID="{92A80C17-EBAF-4C75-853C-60185C6E6DCD}" presName="img" presStyleLbl="fgImgPlace1" presStyleIdx="7" presStyleCnt="8" custScaleX="87597" custScaleY="74946" custLinFactY="-100000" custLinFactNeighborX="-13472" custLinFactNeighborY="-18537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4584B34-AFD3-49B8-81C6-EA512B6A3149}" type="pres">
      <dgm:prSet presAssocID="{92A80C17-EBAF-4C75-853C-60185C6E6DCD}" presName="text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C4BAA2-528D-402B-87E6-3118DFC36D03}" srcId="{227A101D-8088-4F21-A936-43AB877355D2}" destId="{C97DEE32-CB06-4791-BCBA-64AB4E8F81A7}" srcOrd="1" destOrd="0" parTransId="{B02A2E4F-7228-4C2C-B8D2-AA21D4409A13}" sibTransId="{09F77138-88E1-4648-8066-33468F18AA7B}"/>
    <dgm:cxn modelId="{5BE1CC94-A8D3-43C8-8C73-A3349F4F2C3F}" type="presOf" srcId="{C97DEE32-CB06-4791-BCBA-64AB4E8F81A7}" destId="{3EACFEE0-BEE7-4E7A-8CB3-5254697BDBB8}" srcOrd="1" destOrd="0" presId="urn:microsoft.com/office/officeart/2005/8/layout/vList4"/>
    <dgm:cxn modelId="{686FCF65-A02D-4564-AE82-6D642D5F55A5}" type="presOf" srcId="{E313B81E-1751-4C21-8155-E4E5788F26D3}" destId="{ECE55AF3-693F-4ADA-963D-E4F57667994B}" srcOrd="1" destOrd="0" presId="urn:microsoft.com/office/officeart/2005/8/layout/vList4"/>
    <dgm:cxn modelId="{AABD967A-2829-4D90-8A42-B41E4973856F}" type="presOf" srcId="{BA090E94-8B27-4531-ACFD-055B1B3DB79D}" destId="{7D0F5A39-751E-4D35-A16D-B71CC8C5B2E8}" srcOrd="1" destOrd="0" presId="urn:microsoft.com/office/officeart/2005/8/layout/vList4"/>
    <dgm:cxn modelId="{AD796273-A5D5-4972-BF0A-48AE15FB65A6}" type="presOf" srcId="{0B9B2A67-3308-4738-A989-277DB42E2389}" destId="{6DB89233-6C18-422C-8D76-B2F98DAF26EC}" srcOrd="1" destOrd="0" presId="urn:microsoft.com/office/officeart/2005/8/layout/vList4"/>
    <dgm:cxn modelId="{EC4176CC-0D54-4332-BD77-C94274568FD9}" srcId="{227A101D-8088-4F21-A936-43AB877355D2}" destId="{92A80C17-EBAF-4C75-853C-60185C6E6DCD}" srcOrd="7" destOrd="0" parTransId="{3068A6FB-EA8B-4EDE-B297-830E4A59359A}" sibTransId="{085152F4-1F84-4EDB-80AC-EDE2399913A8}"/>
    <dgm:cxn modelId="{977231F2-CA44-49BD-A0E1-5360B2B00BB0}" type="presOf" srcId="{BA090E94-8B27-4531-ACFD-055B1B3DB79D}" destId="{2FF4AF0E-1500-4BD3-8C3A-3E143A3E4058}" srcOrd="0" destOrd="0" presId="urn:microsoft.com/office/officeart/2005/8/layout/vList4"/>
    <dgm:cxn modelId="{137B02CA-0AB3-429E-9F8F-D7DCBE6167EA}" type="presOf" srcId="{92A80C17-EBAF-4C75-853C-60185C6E6DCD}" destId="{AF11DD5F-ABA5-4BE8-8237-3507B0BA4660}" srcOrd="0" destOrd="0" presId="urn:microsoft.com/office/officeart/2005/8/layout/vList4"/>
    <dgm:cxn modelId="{1B953493-F6F7-47FE-B292-8924ADD9A5A0}" srcId="{227A101D-8088-4F21-A936-43AB877355D2}" destId="{8061A499-68BB-4517-AEA3-079F9BE298A5}" srcOrd="3" destOrd="0" parTransId="{55E260D4-7E74-422F-989D-1A883D30C42B}" sibTransId="{2FF04357-4C60-47B2-ABA7-F34F2DD98536}"/>
    <dgm:cxn modelId="{88B3C375-A51F-4C96-9C49-6C7EE1333A2E}" srcId="{227A101D-8088-4F21-A936-43AB877355D2}" destId="{BA090E94-8B27-4531-ACFD-055B1B3DB79D}" srcOrd="6" destOrd="0" parTransId="{E91CA2F1-D445-458F-9CD2-C8AFD2E6E334}" sibTransId="{29385BA7-84CD-47DD-AD14-392FE9FE061F}"/>
    <dgm:cxn modelId="{86D24FC4-9D8C-4BE6-9895-AB41A41478D0}" type="presOf" srcId="{C97DEE32-CB06-4791-BCBA-64AB4E8F81A7}" destId="{D4719953-BCF8-4147-BA01-5072633CA648}" srcOrd="0" destOrd="0" presId="urn:microsoft.com/office/officeart/2005/8/layout/vList4"/>
    <dgm:cxn modelId="{3EA12B1F-0CEC-4528-A23C-64FA5B3729F5}" type="presOf" srcId="{92A80C17-EBAF-4C75-853C-60185C6E6DCD}" destId="{04584B34-AFD3-49B8-81C6-EA512B6A3149}" srcOrd="1" destOrd="0" presId="urn:microsoft.com/office/officeart/2005/8/layout/vList4"/>
    <dgm:cxn modelId="{01FCB6D7-E8EC-465B-A2B4-26E22F2182EB}" type="presOf" srcId="{0CB101B1-31FC-4497-B774-302BD4E2A2CB}" destId="{67233FA9-89F9-43A8-9F80-99BA1DBCD9E3}" srcOrd="0" destOrd="0" presId="urn:microsoft.com/office/officeart/2005/8/layout/vList4"/>
    <dgm:cxn modelId="{32043912-73CB-448B-B92A-3CAD94610B94}" type="presOf" srcId="{9589BF18-EB43-46B1-B7B8-63ADBDFDC163}" destId="{F3E8F88B-0370-448B-8D0E-D54292C8691C}" srcOrd="0" destOrd="0" presId="urn:microsoft.com/office/officeart/2005/8/layout/vList4"/>
    <dgm:cxn modelId="{4B0AC37B-C866-4EF6-924F-A0F18C29C9AE}" type="presOf" srcId="{8061A499-68BB-4517-AEA3-079F9BE298A5}" destId="{15C59F69-595E-4B67-B539-081BDD40D04C}" srcOrd="1" destOrd="0" presId="urn:microsoft.com/office/officeart/2005/8/layout/vList4"/>
    <dgm:cxn modelId="{BC9EECA3-31A3-40D6-B395-5CD9FE4B63D3}" srcId="{227A101D-8088-4F21-A936-43AB877355D2}" destId="{9589BF18-EB43-46B1-B7B8-63ADBDFDC163}" srcOrd="4" destOrd="0" parTransId="{0C08EA7C-BFFB-47BE-8AE9-56286B5A196F}" sibTransId="{95ADC15E-E719-415A-A3F1-FDF2C80A9E52}"/>
    <dgm:cxn modelId="{68B25E46-0069-416F-8FC5-A317F2D785D8}" type="presOf" srcId="{9589BF18-EB43-46B1-B7B8-63ADBDFDC163}" destId="{0090A8A9-C296-4A7F-9B52-773A003D1EB8}" srcOrd="1" destOrd="0" presId="urn:microsoft.com/office/officeart/2005/8/layout/vList4"/>
    <dgm:cxn modelId="{E5C7C694-70A4-4C23-97F6-EDA5A3D240A2}" srcId="{227A101D-8088-4F21-A936-43AB877355D2}" destId="{E313B81E-1751-4C21-8155-E4E5788F26D3}" srcOrd="0" destOrd="0" parTransId="{E23ADDFA-5A80-4A69-A248-6C133368E902}" sibTransId="{A953BF2A-CE73-464D-9553-D0EF45A6271B}"/>
    <dgm:cxn modelId="{12D9766A-BC16-4BCC-B168-A8BD57CAB74C}" type="presOf" srcId="{E313B81E-1751-4C21-8155-E4E5788F26D3}" destId="{3D57390B-957B-42E2-9EEB-3D286DE16B84}" srcOrd="0" destOrd="0" presId="urn:microsoft.com/office/officeart/2005/8/layout/vList4"/>
    <dgm:cxn modelId="{06D30062-499B-45EE-8435-9C4D39A9B99A}" type="presOf" srcId="{227A101D-8088-4F21-A936-43AB877355D2}" destId="{B17E2703-ED7C-40C1-AA5F-205C0BB9EA84}" srcOrd="0" destOrd="0" presId="urn:microsoft.com/office/officeart/2005/8/layout/vList4"/>
    <dgm:cxn modelId="{AAE36993-FAAE-49CB-88DC-E5A4AA805891}" srcId="{227A101D-8088-4F21-A936-43AB877355D2}" destId="{0B9B2A67-3308-4738-A989-277DB42E2389}" srcOrd="5" destOrd="0" parTransId="{B59CBA58-19C8-46DB-9EC7-31A700C71AA8}" sibTransId="{F45485CB-20B1-475E-B0DF-D9C24AC455BE}"/>
    <dgm:cxn modelId="{9469BABD-7B52-472A-919C-FD09352CDD3D}" srcId="{227A101D-8088-4F21-A936-43AB877355D2}" destId="{0CB101B1-31FC-4497-B774-302BD4E2A2CB}" srcOrd="2" destOrd="0" parTransId="{72B65FE5-70A3-4544-A451-2D11560A5446}" sibTransId="{A20E049E-2BD9-47CC-87E7-27BD5E13D5CD}"/>
    <dgm:cxn modelId="{F687BA28-450C-4F12-ADAB-BAE88317AEBB}" type="presOf" srcId="{0B9B2A67-3308-4738-A989-277DB42E2389}" destId="{3AE17446-860D-4EED-9858-81EAAEE74108}" srcOrd="0" destOrd="0" presId="urn:microsoft.com/office/officeart/2005/8/layout/vList4"/>
    <dgm:cxn modelId="{C1CBB9CB-F2F4-451B-AC8B-4041A43B94A9}" type="presOf" srcId="{8061A499-68BB-4517-AEA3-079F9BE298A5}" destId="{681E65EC-7E48-44FF-9933-C4F2C62D5FC2}" srcOrd="0" destOrd="0" presId="urn:microsoft.com/office/officeart/2005/8/layout/vList4"/>
    <dgm:cxn modelId="{FF009F2E-7AFE-45F9-A55D-08CECF0A57A7}" type="presOf" srcId="{0CB101B1-31FC-4497-B774-302BD4E2A2CB}" destId="{ED0EA491-65AE-4061-9E58-F527A96B4B18}" srcOrd="1" destOrd="0" presId="urn:microsoft.com/office/officeart/2005/8/layout/vList4"/>
    <dgm:cxn modelId="{0F2D3CDF-BB8C-4D2C-82D0-A4CE2C52482E}" type="presParOf" srcId="{B17E2703-ED7C-40C1-AA5F-205C0BB9EA84}" destId="{94272FED-D994-4743-844C-5070BB732343}" srcOrd="0" destOrd="0" presId="urn:microsoft.com/office/officeart/2005/8/layout/vList4"/>
    <dgm:cxn modelId="{C3298EF1-0E83-4B67-924E-41E3C0A7B290}" type="presParOf" srcId="{94272FED-D994-4743-844C-5070BB732343}" destId="{3D57390B-957B-42E2-9EEB-3D286DE16B84}" srcOrd="0" destOrd="0" presId="urn:microsoft.com/office/officeart/2005/8/layout/vList4"/>
    <dgm:cxn modelId="{08C416F4-8312-448C-817A-B33E58F7E947}" type="presParOf" srcId="{94272FED-D994-4743-844C-5070BB732343}" destId="{DC3D1057-3911-49DC-8B4B-4F8305BF098A}" srcOrd="1" destOrd="0" presId="urn:microsoft.com/office/officeart/2005/8/layout/vList4"/>
    <dgm:cxn modelId="{AF3D2BCA-0310-41EC-81C5-28B79EE0235A}" type="presParOf" srcId="{94272FED-D994-4743-844C-5070BB732343}" destId="{ECE55AF3-693F-4ADA-963D-E4F57667994B}" srcOrd="2" destOrd="0" presId="urn:microsoft.com/office/officeart/2005/8/layout/vList4"/>
    <dgm:cxn modelId="{09E49E7B-46F1-4AA0-B9AA-18FEF0F0C31F}" type="presParOf" srcId="{B17E2703-ED7C-40C1-AA5F-205C0BB9EA84}" destId="{A2C514FB-D7EB-4AA8-B2BD-147960D9F9FC}" srcOrd="1" destOrd="0" presId="urn:microsoft.com/office/officeart/2005/8/layout/vList4"/>
    <dgm:cxn modelId="{66B47C61-D57C-4020-B6F3-10AEFE7D061C}" type="presParOf" srcId="{B17E2703-ED7C-40C1-AA5F-205C0BB9EA84}" destId="{4C4B47A0-B25E-4991-B2ED-6AC55F32B923}" srcOrd="2" destOrd="0" presId="urn:microsoft.com/office/officeart/2005/8/layout/vList4"/>
    <dgm:cxn modelId="{147A313B-5582-40CA-B869-84B59EE4C9B8}" type="presParOf" srcId="{4C4B47A0-B25E-4991-B2ED-6AC55F32B923}" destId="{D4719953-BCF8-4147-BA01-5072633CA648}" srcOrd="0" destOrd="0" presId="urn:microsoft.com/office/officeart/2005/8/layout/vList4"/>
    <dgm:cxn modelId="{A24DA369-5424-44EF-8048-BCEE1F1F877C}" type="presParOf" srcId="{4C4B47A0-B25E-4991-B2ED-6AC55F32B923}" destId="{10414709-A3FF-419B-8BA0-6B96893FDF2B}" srcOrd="1" destOrd="0" presId="urn:microsoft.com/office/officeart/2005/8/layout/vList4"/>
    <dgm:cxn modelId="{BE290A06-B712-447A-AAED-6C342829FB75}" type="presParOf" srcId="{4C4B47A0-B25E-4991-B2ED-6AC55F32B923}" destId="{3EACFEE0-BEE7-4E7A-8CB3-5254697BDBB8}" srcOrd="2" destOrd="0" presId="urn:microsoft.com/office/officeart/2005/8/layout/vList4"/>
    <dgm:cxn modelId="{11EEEBFA-4A69-41B3-86B8-FD1D4E8F65A5}" type="presParOf" srcId="{B17E2703-ED7C-40C1-AA5F-205C0BB9EA84}" destId="{10A85B69-F88F-4A3C-900B-DFE86B169A12}" srcOrd="3" destOrd="0" presId="urn:microsoft.com/office/officeart/2005/8/layout/vList4"/>
    <dgm:cxn modelId="{5C489E28-BD43-4104-A813-D01F0010391F}" type="presParOf" srcId="{B17E2703-ED7C-40C1-AA5F-205C0BB9EA84}" destId="{931DB2C6-6A18-4320-B852-C2613EDB2FA8}" srcOrd="4" destOrd="0" presId="urn:microsoft.com/office/officeart/2005/8/layout/vList4"/>
    <dgm:cxn modelId="{E074F8CF-2F52-4F73-9E06-A4E7CEE3B82F}" type="presParOf" srcId="{931DB2C6-6A18-4320-B852-C2613EDB2FA8}" destId="{67233FA9-89F9-43A8-9F80-99BA1DBCD9E3}" srcOrd="0" destOrd="0" presId="urn:microsoft.com/office/officeart/2005/8/layout/vList4"/>
    <dgm:cxn modelId="{7BC0CDFA-2E03-4ADE-9026-CFA61B9067D0}" type="presParOf" srcId="{931DB2C6-6A18-4320-B852-C2613EDB2FA8}" destId="{B43CAF5A-DF0E-47F1-8B84-50B2394B9328}" srcOrd="1" destOrd="0" presId="urn:microsoft.com/office/officeart/2005/8/layout/vList4"/>
    <dgm:cxn modelId="{3A60F536-6AD7-418F-9BAC-7E3964F10AA9}" type="presParOf" srcId="{931DB2C6-6A18-4320-B852-C2613EDB2FA8}" destId="{ED0EA491-65AE-4061-9E58-F527A96B4B18}" srcOrd="2" destOrd="0" presId="urn:microsoft.com/office/officeart/2005/8/layout/vList4"/>
    <dgm:cxn modelId="{51AB5828-EF0E-47DD-B6FA-0827B0712358}" type="presParOf" srcId="{B17E2703-ED7C-40C1-AA5F-205C0BB9EA84}" destId="{5D375768-0ECA-4AFD-96FD-19990CEB488B}" srcOrd="5" destOrd="0" presId="urn:microsoft.com/office/officeart/2005/8/layout/vList4"/>
    <dgm:cxn modelId="{6C590537-C3EF-41FA-A5F0-586A139CEC69}" type="presParOf" srcId="{B17E2703-ED7C-40C1-AA5F-205C0BB9EA84}" destId="{7D4D5190-7A99-4EE3-BF13-894BFF6BFA1A}" srcOrd="6" destOrd="0" presId="urn:microsoft.com/office/officeart/2005/8/layout/vList4"/>
    <dgm:cxn modelId="{799D9E7D-3B05-4D9D-82D6-F505862EC084}" type="presParOf" srcId="{7D4D5190-7A99-4EE3-BF13-894BFF6BFA1A}" destId="{681E65EC-7E48-44FF-9933-C4F2C62D5FC2}" srcOrd="0" destOrd="0" presId="urn:microsoft.com/office/officeart/2005/8/layout/vList4"/>
    <dgm:cxn modelId="{EB9874D8-34D6-42D8-B8FF-C8D71A619C59}" type="presParOf" srcId="{7D4D5190-7A99-4EE3-BF13-894BFF6BFA1A}" destId="{7DE197FE-AADA-44C3-8B2B-CF16D12E116A}" srcOrd="1" destOrd="0" presId="urn:microsoft.com/office/officeart/2005/8/layout/vList4"/>
    <dgm:cxn modelId="{55DC4190-CB0A-4367-BF8F-2CF70FB2AD36}" type="presParOf" srcId="{7D4D5190-7A99-4EE3-BF13-894BFF6BFA1A}" destId="{15C59F69-595E-4B67-B539-081BDD40D04C}" srcOrd="2" destOrd="0" presId="urn:microsoft.com/office/officeart/2005/8/layout/vList4"/>
    <dgm:cxn modelId="{A6625770-2D74-4524-BBBF-AF8F23110659}" type="presParOf" srcId="{B17E2703-ED7C-40C1-AA5F-205C0BB9EA84}" destId="{6AFA3499-CF7C-4437-BB77-60DAFC4E26ED}" srcOrd="7" destOrd="0" presId="urn:microsoft.com/office/officeart/2005/8/layout/vList4"/>
    <dgm:cxn modelId="{7071AAB6-9404-437E-99EF-CD96EE1838E9}" type="presParOf" srcId="{B17E2703-ED7C-40C1-AA5F-205C0BB9EA84}" destId="{712BDC1E-CA2D-4B05-B9F9-47FDD7A8558E}" srcOrd="8" destOrd="0" presId="urn:microsoft.com/office/officeart/2005/8/layout/vList4"/>
    <dgm:cxn modelId="{D4DC3C3C-2F21-442E-8B58-4387A9995B6A}" type="presParOf" srcId="{712BDC1E-CA2D-4B05-B9F9-47FDD7A8558E}" destId="{F3E8F88B-0370-448B-8D0E-D54292C8691C}" srcOrd="0" destOrd="0" presId="urn:microsoft.com/office/officeart/2005/8/layout/vList4"/>
    <dgm:cxn modelId="{28D454F9-4D05-4234-B8AD-E2F390D9838D}" type="presParOf" srcId="{712BDC1E-CA2D-4B05-B9F9-47FDD7A8558E}" destId="{0EECD78B-C0A7-434E-9ADD-45852886C17A}" srcOrd="1" destOrd="0" presId="urn:microsoft.com/office/officeart/2005/8/layout/vList4"/>
    <dgm:cxn modelId="{44B2358B-51B3-4F87-907C-9B93B7B2EA9F}" type="presParOf" srcId="{712BDC1E-CA2D-4B05-B9F9-47FDD7A8558E}" destId="{0090A8A9-C296-4A7F-9B52-773A003D1EB8}" srcOrd="2" destOrd="0" presId="urn:microsoft.com/office/officeart/2005/8/layout/vList4"/>
    <dgm:cxn modelId="{FB39B7B0-ADEF-40B4-BA2A-8FF506FE6DE0}" type="presParOf" srcId="{B17E2703-ED7C-40C1-AA5F-205C0BB9EA84}" destId="{55032F77-098C-4AB4-88AE-9F2D2C8772AA}" srcOrd="9" destOrd="0" presId="urn:microsoft.com/office/officeart/2005/8/layout/vList4"/>
    <dgm:cxn modelId="{624A1172-48B4-48E8-A4FE-59ACBE313765}" type="presParOf" srcId="{B17E2703-ED7C-40C1-AA5F-205C0BB9EA84}" destId="{8A66E07E-A0AF-47B7-92C7-CC6CC7F443E5}" srcOrd="10" destOrd="0" presId="urn:microsoft.com/office/officeart/2005/8/layout/vList4"/>
    <dgm:cxn modelId="{66758489-75AB-45AB-A852-F7F5ECC98966}" type="presParOf" srcId="{8A66E07E-A0AF-47B7-92C7-CC6CC7F443E5}" destId="{3AE17446-860D-4EED-9858-81EAAEE74108}" srcOrd="0" destOrd="0" presId="urn:microsoft.com/office/officeart/2005/8/layout/vList4"/>
    <dgm:cxn modelId="{01B383F5-6A52-41DF-9681-4ECA73CCAA1F}" type="presParOf" srcId="{8A66E07E-A0AF-47B7-92C7-CC6CC7F443E5}" destId="{59208E79-B8A7-477C-B741-F3EAF6407C81}" srcOrd="1" destOrd="0" presId="urn:microsoft.com/office/officeart/2005/8/layout/vList4"/>
    <dgm:cxn modelId="{59C756A3-FAA5-4E1F-8D14-53644D28348F}" type="presParOf" srcId="{8A66E07E-A0AF-47B7-92C7-CC6CC7F443E5}" destId="{6DB89233-6C18-422C-8D76-B2F98DAF26EC}" srcOrd="2" destOrd="0" presId="urn:microsoft.com/office/officeart/2005/8/layout/vList4"/>
    <dgm:cxn modelId="{EB2860DB-9836-41FE-A782-2CC94FEC5562}" type="presParOf" srcId="{B17E2703-ED7C-40C1-AA5F-205C0BB9EA84}" destId="{E6709232-9FB8-4255-9181-A895BADDD6C1}" srcOrd="11" destOrd="0" presId="urn:microsoft.com/office/officeart/2005/8/layout/vList4"/>
    <dgm:cxn modelId="{916AB43C-4310-4681-AC35-87771092DFCB}" type="presParOf" srcId="{B17E2703-ED7C-40C1-AA5F-205C0BB9EA84}" destId="{DFA610A1-31CA-4877-A569-7886975AEFA6}" srcOrd="12" destOrd="0" presId="urn:microsoft.com/office/officeart/2005/8/layout/vList4"/>
    <dgm:cxn modelId="{9C714576-7BAD-4EE9-BF61-345D8A71A963}" type="presParOf" srcId="{DFA610A1-31CA-4877-A569-7886975AEFA6}" destId="{2FF4AF0E-1500-4BD3-8C3A-3E143A3E4058}" srcOrd="0" destOrd="0" presId="urn:microsoft.com/office/officeart/2005/8/layout/vList4"/>
    <dgm:cxn modelId="{ECAB65EC-11FA-4F73-A919-F844B8368AF1}" type="presParOf" srcId="{DFA610A1-31CA-4877-A569-7886975AEFA6}" destId="{844F59AA-F0BE-4A71-B9FB-41A33D108C7D}" srcOrd="1" destOrd="0" presId="urn:microsoft.com/office/officeart/2005/8/layout/vList4"/>
    <dgm:cxn modelId="{B5600663-AC7A-4AA5-B587-B0BCCF6AD05C}" type="presParOf" srcId="{DFA610A1-31CA-4877-A569-7886975AEFA6}" destId="{7D0F5A39-751E-4D35-A16D-B71CC8C5B2E8}" srcOrd="2" destOrd="0" presId="urn:microsoft.com/office/officeart/2005/8/layout/vList4"/>
    <dgm:cxn modelId="{27E155F4-9BBA-4EC3-AA78-236A1015ED9B}" type="presParOf" srcId="{B17E2703-ED7C-40C1-AA5F-205C0BB9EA84}" destId="{FC4DA34F-7B98-416C-A908-6A29F0CE12EB}" srcOrd="13" destOrd="0" presId="urn:microsoft.com/office/officeart/2005/8/layout/vList4"/>
    <dgm:cxn modelId="{7F8728B0-3298-4BB3-8BD3-2EB307BA1CBB}" type="presParOf" srcId="{B17E2703-ED7C-40C1-AA5F-205C0BB9EA84}" destId="{99922961-B3B7-481D-98FA-DA18D32303F6}" srcOrd="14" destOrd="0" presId="urn:microsoft.com/office/officeart/2005/8/layout/vList4"/>
    <dgm:cxn modelId="{2ABC3D93-633F-462D-89EC-1345C88D25DA}" type="presParOf" srcId="{99922961-B3B7-481D-98FA-DA18D32303F6}" destId="{AF11DD5F-ABA5-4BE8-8237-3507B0BA4660}" srcOrd="0" destOrd="0" presId="urn:microsoft.com/office/officeart/2005/8/layout/vList4"/>
    <dgm:cxn modelId="{AA9DC731-D753-4C94-8774-59C248A97D82}" type="presParOf" srcId="{99922961-B3B7-481D-98FA-DA18D32303F6}" destId="{0B0E7E74-22FC-4D83-A5A8-B863E1A0FD16}" srcOrd="1" destOrd="0" presId="urn:microsoft.com/office/officeart/2005/8/layout/vList4"/>
    <dgm:cxn modelId="{F3693A51-4B39-4BF5-8A02-51F57D52FC40}" type="presParOf" srcId="{99922961-B3B7-481D-98FA-DA18D32303F6}" destId="{04584B34-AFD3-49B8-81C6-EA512B6A314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151,7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Образование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15,0</a:t>
          </a: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endParaRPr lang="ru-RU"/>
        </a:p>
      </dgm:t>
    </dgm:pt>
    <dgm:pt modelId="{C97DEE32-CB06-4791-BCBA-64AB4E8F81A7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оборона 208,2</a:t>
          </a:r>
        </a:p>
      </dgm:t>
    </dgm:pt>
    <dgm:pt modelId="{B02A2E4F-7228-4C2C-B8D2-AA21D4409A13}" type="parTrans" cxnId="{3AC4BAA2-528D-402B-87E6-3118DFC36D03}">
      <dgm:prSet/>
      <dgm:spPr/>
      <dgm:t>
        <a:bodyPr/>
        <a:lstStyle/>
        <a:p>
          <a:endParaRPr lang="ru-RU"/>
        </a:p>
      </dgm:t>
    </dgm:pt>
    <dgm:pt modelId="{09F77138-88E1-4648-8066-33468F18AA7B}" type="sibTrans" cxnId="{3AC4BAA2-528D-402B-87E6-3118DFC36D03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1114,5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экономика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336,9</a:t>
          </a: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endParaRPr lang="ru-RU"/>
        </a:p>
      </dgm:t>
    </dgm:pt>
    <dgm:pt modelId="{61D99D17-2746-4EA0-AD49-B2201E3298AB}">
      <dgm:prSet phldrT="[Текст]" custT="1"/>
      <dgm:spPr/>
      <dgm:t>
        <a:bodyPr/>
        <a:lstStyle/>
        <a:p>
          <a:pPr algn="ctr"/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</a:t>
          </a:r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4034,1</a:t>
          </a:r>
        </a:p>
        <a:p>
          <a:pPr algn="ctr"/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F346383C-8891-40C0-90C8-ECC53B07E9E8}" type="parTrans" cxnId="{2FFF13D2-4E77-4CFF-9A31-0A14F3F2418D}">
      <dgm:prSet/>
      <dgm:spPr/>
      <dgm:t>
        <a:bodyPr/>
        <a:lstStyle/>
        <a:p>
          <a:endParaRPr lang="ru-RU"/>
        </a:p>
      </dgm:t>
    </dgm:pt>
    <dgm:pt modelId="{6560EDE6-CC5A-4C9D-8A2C-2654E990D14A}" type="sibTrans" cxnId="{2FFF13D2-4E77-4CFF-9A31-0A14F3F2418D}">
      <dgm:prSet/>
      <dgm:spPr/>
      <dgm:t>
        <a:bodyPr/>
        <a:lstStyle/>
        <a:p>
          <a:endParaRPr lang="ru-RU"/>
        </a:p>
      </dgm:t>
    </dgm:pt>
    <dgm:pt modelId="{141BF6D1-B747-4420-B90A-B01610E5A286}">
      <dgm:prSet phldrT="[Текст]" custT="1"/>
      <dgm:spPr/>
      <dgm:t>
        <a:bodyPr/>
        <a:lstStyle/>
        <a:p>
          <a:pPr algn="l"/>
          <a:endParaRPr lang="ru-RU" sz="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9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безопасность и правоохранительная деятельность</a:t>
          </a:r>
        </a:p>
        <a:p>
          <a:pPr algn="ctr"/>
          <a:r>
            <a:rPr lang="ru-RU" sz="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32,9</a:t>
          </a:r>
        </a:p>
        <a:p>
          <a:pPr algn="l"/>
          <a:endParaRPr lang="ru-RU" sz="600" dirty="0">
            <a:latin typeface="Arial" pitchFamily="34" charset="0"/>
            <a:cs typeface="Arial" pitchFamily="34" charset="0"/>
          </a:endParaRPr>
        </a:p>
      </dgm:t>
    </dgm:pt>
    <dgm:pt modelId="{79619245-C54B-4B27-92EC-CDD741F88906}" type="parTrans" cxnId="{1976B630-F973-461E-BDB1-0B71663BF0B1}">
      <dgm:prSet/>
      <dgm:spPr/>
      <dgm:t>
        <a:bodyPr/>
        <a:lstStyle/>
        <a:p>
          <a:endParaRPr lang="ru-RU"/>
        </a:p>
      </dgm:t>
    </dgm:pt>
    <dgm:pt modelId="{2498E522-CC6C-48DC-90B4-08EDAC32EE65}" type="sibTrans" cxnId="{1976B630-F973-461E-BDB1-0B71663BF0B1}">
      <dgm:prSet/>
      <dgm:spPr/>
      <dgm:t>
        <a:bodyPr/>
        <a:lstStyle/>
        <a:p>
          <a:endParaRPr lang="ru-RU"/>
        </a:p>
      </dgm:t>
    </dgm:pt>
    <dgm:pt modelId="{AC7F4D8F-90E7-4113-8AA7-E045A737679F}">
      <dgm:prSet phldrT="[Текст]" custT="1"/>
      <dgm:spPr/>
      <dgm:t>
        <a:bodyPr/>
        <a:lstStyle/>
        <a:p>
          <a:pPr algn="l"/>
          <a:endParaRPr lang="ru-RU" sz="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5451,0</a:t>
          </a:r>
        </a:p>
        <a:p>
          <a:pPr algn="l"/>
          <a:endParaRPr lang="ru-RU" sz="600" dirty="0">
            <a:latin typeface="Arial" pitchFamily="34" charset="0"/>
            <a:cs typeface="Arial" pitchFamily="34" charset="0"/>
          </a:endParaRPr>
        </a:p>
      </dgm:t>
    </dgm:pt>
    <dgm:pt modelId="{93A4DCCF-AA92-4AFF-8A3F-454A8EFC19E1}" type="sibTrans" cxnId="{84B2508D-E45B-42BD-B935-F7CAE7583505}">
      <dgm:prSet/>
      <dgm:spPr/>
      <dgm:t>
        <a:bodyPr/>
        <a:lstStyle/>
        <a:p>
          <a:endParaRPr lang="ru-RU"/>
        </a:p>
      </dgm:t>
    </dgm:pt>
    <dgm:pt modelId="{F08EFA79-F0CB-495A-9642-ED5B19949CB0}" type="parTrans" cxnId="{84B2508D-E45B-42BD-B935-F7CAE7583505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FA62D0-0599-45E8-836F-576228845A69}" type="pres">
      <dgm:prSet presAssocID="{68068276-3353-4C66-B853-CC5F797C3845}" presName="comp" presStyleCnt="0"/>
      <dgm:spPr/>
      <dgm:t>
        <a:bodyPr/>
        <a:lstStyle/>
        <a:p>
          <a:endParaRPr lang="ru-RU"/>
        </a:p>
      </dgm:t>
    </dgm:pt>
    <dgm:pt modelId="{1331ED41-3DD3-4EE3-8258-251B37A8AA34}" type="pres">
      <dgm:prSet presAssocID="{68068276-3353-4C66-B853-CC5F797C3845}" presName="box" presStyleLbl="node1" presStyleIdx="0" presStyleCnt="8" custLinFactNeighborX="6849" custLinFactNeighborY="0"/>
      <dgm:spPr/>
      <dgm:t>
        <a:bodyPr/>
        <a:lstStyle/>
        <a:p>
          <a:endParaRPr lang="ru-RU"/>
        </a:p>
      </dgm:t>
    </dgm:pt>
    <dgm:pt modelId="{8742C5EE-2DD0-46E4-AB75-87A4D25F8D62}" type="pres">
      <dgm:prSet presAssocID="{68068276-3353-4C66-B853-CC5F797C3845}" presName="img" presStyleLbl="fgImgPlace1" presStyleIdx="0" presStyleCnt="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312841-41DD-44DE-9A9C-3DB5A027B561}" type="pres">
      <dgm:prSet presAssocID="{68068276-3353-4C66-B853-CC5F797C3845}" presName="text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98ED-D5A6-459E-9653-B88A0D7DE72D}" type="pres">
      <dgm:prSet presAssocID="{4703BA0D-A422-491D-9631-D7CB8F56E314}" presName="spacer" presStyleCnt="0"/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1" presStyleCnt="8" custLinFactNeighborX="21569" custLinFactNeighborY="1217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1" presStyleCnt="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4C4B47A0-B25E-4991-B2ED-6AC55F32B923}" type="pres">
      <dgm:prSet presAssocID="{C97DEE32-CB06-4791-BCBA-64AB4E8F81A7}" presName="comp" presStyleCnt="0"/>
      <dgm:spPr/>
      <dgm:t>
        <a:bodyPr/>
        <a:lstStyle/>
        <a:p>
          <a:endParaRPr lang="ru-RU"/>
        </a:p>
      </dgm:t>
    </dgm:pt>
    <dgm:pt modelId="{D4719953-BCF8-4147-BA01-5072633CA648}" type="pres">
      <dgm:prSet presAssocID="{C97DEE32-CB06-4791-BCBA-64AB4E8F81A7}" presName="box" presStyleLbl="node1" presStyleIdx="2" presStyleCnt="8"/>
      <dgm:spPr/>
      <dgm:t>
        <a:bodyPr/>
        <a:lstStyle/>
        <a:p>
          <a:endParaRPr lang="ru-RU"/>
        </a:p>
      </dgm:t>
    </dgm:pt>
    <dgm:pt modelId="{10414709-A3FF-419B-8BA0-6B96893FDF2B}" type="pres">
      <dgm:prSet presAssocID="{C97DEE32-CB06-4791-BCBA-64AB4E8F81A7}" presName="img" presStyleLbl="fgImgPlace1" presStyleIdx="2" presStyleCnt="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EACFEE0-BEE7-4E7A-8CB3-5254697BDBB8}" type="pres">
      <dgm:prSet presAssocID="{C97DEE32-CB06-4791-BCBA-64AB4E8F81A7}" presName="text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85B69-F88F-4A3C-900B-DFE86B169A12}" type="pres">
      <dgm:prSet presAssocID="{09F77138-88E1-4648-8066-33468F18AA7B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3" presStyleCnt="8" custScaleY="130245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3" presStyleCnt="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4" presStyleCnt="8" custLinFactNeighborX="15686" custLinFactNeighborY="16332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4" presStyleCnt="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E9C9C0DB-7628-4918-95C6-35F53D811906}" type="pres">
      <dgm:prSet presAssocID="{61D99D17-2746-4EA0-AD49-B2201E3298AB}" presName="comp" presStyleCnt="0"/>
      <dgm:spPr/>
      <dgm:t>
        <a:bodyPr/>
        <a:lstStyle/>
        <a:p>
          <a:endParaRPr lang="ru-RU"/>
        </a:p>
      </dgm:t>
    </dgm:pt>
    <dgm:pt modelId="{0CE79A18-16FB-4FBF-9129-D4AB1E2AEE32}" type="pres">
      <dgm:prSet presAssocID="{61D99D17-2746-4EA0-AD49-B2201E3298AB}" presName="box" presStyleLbl="node1" presStyleIdx="5" presStyleCnt="8" custScaleY="87019" custLinFactNeighborX="-33333" custLinFactNeighborY="3355"/>
      <dgm:spPr/>
      <dgm:t>
        <a:bodyPr/>
        <a:lstStyle/>
        <a:p>
          <a:endParaRPr lang="ru-RU"/>
        </a:p>
      </dgm:t>
    </dgm:pt>
    <dgm:pt modelId="{3A722FFA-D144-4D82-A948-F625B32E43B9}" type="pres">
      <dgm:prSet presAssocID="{61D99D17-2746-4EA0-AD49-B2201E3298AB}" presName="img" presStyleLbl="fgImgPlace1" presStyleIdx="5" presStyleCnt="8" custScaleY="97926" custLinFactNeighborX="2752" custLinFactNeighborY="-865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E6E21C-486E-4E7A-97E6-FE3F941B762A}" type="pres">
      <dgm:prSet presAssocID="{61D99D17-2746-4EA0-AD49-B2201E3298AB}" presName="text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9457FF-7929-4F23-8944-59CC37CB2C59}" type="pres">
      <dgm:prSet presAssocID="{6560EDE6-CC5A-4C9D-8A2C-2654E990D14A}" presName="spacer" presStyleCnt="0"/>
      <dgm:spPr/>
    </dgm:pt>
    <dgm:pt modelId="{2350E0CA-57BF-4684-AC36-EDD559365B77}" type="pres">
      <dgm:prSet presAssocID="{AC7F4D8F-90E7-4113-8AA7-E045A737679F}" presName="comp" presStyleCnt="0"/>
      <dgm:spPr/>
    </dgm:pt>
    <dgm:pt modelId="{97CE86EA-7C7C-4024-815D-E3E95FDCC209}" type="pres">
      <dgm:prSet presAssocID="{AC7F4D8F-90E7-4113-8AA7-E045A737679F}" presName="box" presStyleLbl="node1" presStyleIdx="6" presStyleCnt="8" custScaleY="87019" custLinFactNeighborX="-33333" custLinFactNeighborY="3355"/>
      <dgm:spPr/>
      <dgm:t>
        <a:bodyPr/>
        <a:lstStyle/>
        <a:p>
          <a:endParaRPr lang="ru-RU"/>
        </a:p>
      </dgm:t>
    </dgm:pt>
    <dgm:pt modelId="{41A6BF44-B293-4BA2-8863-2523825655CA}" type="pres">
      <dgm:prSet presAssocID="{AC7F4D8F-90E7-4113-8AA7-E045A737679F}" presName="img" presStyleLbl="fgImgPlace1" presStyleIdx="6" presStyleCnt="8" custScaleY="97926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2259407-01D8-4452-BE62-306D911EF64E}" type="pres">
      <dgm:prSet presAssocID="{AC7F4D8F-90E7-4113-8AA7-E045A737679F}" presName="text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0962F8-55C1-4AA6-ACF6-305ACA7F0FF2}" type="pres">
      <dgm:prSet presAssocID="{93A4DCCF-AA92-4AFF-8A3F-454A8EFC19E1}" presName="spacer" presStyleCnt="0"/>
      <dgm:spPr/>
    </dgm:pt>
    <dgm:pt modelId="{93412BED-D256-4B5C-85BD-072070082E6B}" type="pres">
      <dgm:prSet presAssocID="{141BF6D1-B747-4420-B90A-B01610E5A286}" presName="comp" presStyleCnt="0"/>
      <dgm:spPr/>
    </dgm:pt>
    <dgm:pt modelId="{DEBA809D-4656-4DD0-9969-B0E981E358F5}" type="pres">
      <dgm:prSet presAssocID="{141BF6D1-B747-4420-B90A-B01610E5A286}" presName="box" presStyleLbl="node1" presStyleIdx="7" presStyleCnt="8" custScaleY="87019" custLinFactNeighborX="-33333" custLinFactNeighborY="3355"/>
      <dgm:spPr/>
      <dgm:t>
        <a:bodyPr/>
        <a:lstStyle/>
        <a:p>
          <a:endParaRPr lang="ru-RU"/>
        </a:p>
      </dgm:t>
    </dgm:pt>
    <dgm:pt modelId="{49B16435-6F80-4C40-803F-8DBCEBE6B20D}" type="pres">
      <dgm:prSet presAssocID="{141BF6D1-B747-4420-B90A-B01610E5A286}" presName="img" presStyleLbl="fgImgPlace1" presStyleIdx="7" presStyleCnt="8" custScaleY="97926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0B3464C-EA00-4F3B-BC5A-8653599F0510}" type="pres">
      <dgm:prSet presAssocID="{141BF6D1-B747-4420-B90A-B01610E5A286}" presName="text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E074C1-1B9F-4D6D-8A0B-1E430FF73CF8}" type="presOf" srcId="{C97DEE32-CB06-4791-BCBA-64AB4E8F81A7}" destId="{3EACFEE0-BEE7-4E7A-8CB3-5254697BDBB8}" srcOrd="1" destOrd="0" presId="urn:microsoft.com/office/officeart/2005/8/layout/vList4"/>
    <dgm:cxn modelId="{84B2508D-E45B-42BD-B935-F7CAE7583505}" srcId="{227A101D-8088-4F21-A936-43AB877355D2}" destId="{AC7F4D8F-90E7-4113-8AA7-E045A737679F}" srcOrd="6" destOrd="0" parTransId="{F08EFA79-F0CB-495A-9642-ED5B19949CB0}" sibTransId="{93A4DCCF-AA92-4AFF-8A3F-454A8EFC19E1}"/>
    <dgm:cxn modelId="{CF96AFAD-3612-4EFD-8E6A-C7198F3DDEBC}" type="presOf" srcId="{0CB101B1-31FC-4497-B774-302BD4E2A2CB}" destId="{ED0EA491-65AE-4061-9E58-F527A96B4B18}" srcOrd="1" destOrd="0" presId="urn:microsoft.com/office/officeart/2005/8/layout/vList4"/>
    <dgm:cxn modelId="{99B9EB67-C25C-4875-8894-79CA374BE811}" type="presOf" srcId="{8061A499-68BB-4517-AEA3-079F9BE298A5}" destId="{681E65EC-7E48-44FF-9933-C4F2C62D5FC2}" srcOrd="0" destOrd="0" presId="urn:microsoft.com/office/officeart/2005/8/layout/vList4"/>
    <dgm:cxn modelId="{C515E950-0752-47AB-8C05-3E6D221A23AF}" type="presOf" srcId="{141BF6D1-B747-4420-B90A-B01610E5A286}" destId="{20B3464C-EA00-4F3B-BC5A-8653599F0510}" srcOrd="1" destOrd="0" presId="urn:microsoft.com/office/officeart/2005/8/layout/vList4"/>
    <dgm:cxn modelId="{BAA27C9C-2E59-417E-BE30-648AD2CA1D0D}" type="presOf" srcId="{68068276-3353-4C66-B853-CC5F797C3845}" destId="{1331ED41-3DD3-4EE3-8258-251B37A8AA34}" srcOrd="0" destOrd="0" presId="urn:microsoft.com/office/officeart/2005/8/layout/vList4"/>
    <dgm:cxn modelId="{31EE567C-073A-496A-9554-220EB16EDAAA}" srcId="{227A101D-8088-4F21-A936-43AB877355D2}" destId="{68068276-3353-4C66-B853-CC5F797C3845}" srcOrd="0" destOrd="0" parTransId="{CAF82757-7ED5-42C9-BED9-DD03A6740F3B}" sibTransId="{4703BA0D-A422-491D-9631-D7CB8F56E314}"/>
    <dgm:cxn modelId="{1748BEC6-7FB7-49F1-83F5-E53ABFC3F9DB}" type="presOf" srcId="{AC7F4D8F-90E7-4113-8AA7-E045A737679F}" destId="{97CE86EA-7C7C-4024-815D-E3E95FDCC209}" srcOrd="0" destOrd="0" presId="urn:microsoft.com/office/officeart/2005/8/layout/vList4"/>
    <dgm:cxn modelId="{3AC4BAA2-528D-402B-87E6-3118DFC36D03}" srcId="{227A101D-8088-4F21-A936-43AB877355D2}" destId="{C97DEE32-CB06-4791-BCBA-64AB4E8F81A7}" srcOrd="2" destOrd="0" parTransId="{B02A2E4F-7228-4C2C-B8D2-AA21D4409A13}" sibTransId="{09F77138-88E1-4648-8066-33468F18AA7B}"/>
    <dgm:cxn modelId="{2FFF13D2-4E77-4CFF-9A31-0A14F3F2418D}" srcId="{227A101D-8088-4F21-A936-43AB877355D2}" destId="{61D99D17-2746-4EA0-AD49-B2201E3298AB}" srcOrd="5" destOrd="0" parTransId="{F346383C-8891-40C0-90C8-ECC53B07E9E8}" sibTransId="{6560EDE6-CC5A-4C9D-8A2C-2654E990D14A}"/>
    <dgm:cxn modelId="{1976B630-F973-461E-BDB1-0B71663BF0B1}" srcId="{227A101D-8088-4F21-A936-43AB877355D2}" destId="{141BF6D1-B747-4420-B90A-B01610E5A286}" srcOrd="7" destOrd="0" parTransId="{79619245-C54B-4B27-92EC-CDD741F88906}" sibTransId="{2498E522-CC6C-48DC-90B4-08EDAC32EE65}"/>
    <dgm:cxn modelId="{C1CB1188-FA54-4FA7-916F-EAD5C7770E89}" type="presOf" srcId="{E313B81E-1751-4C21-8155-E4E5788F26D3}" destId="{3D57390B-957B-42E2-9EEB-3D286DE16B84}" srcOrd="0" destOrd="0" presId="urn:microsoft.com/office/officeart/2005/8/layout/vList4"/>
    <dgm:cxn modelId="{271FD91A-C238-4A50-A768-DE83C650921F}" type="presOf" srcId="{61D99D17-2746-4EA0-AD49-B2201E3298AB}" destId="{0CE79A18-16FB-4FBF-9129-D4AB1E2AEE32}" srcOrd="0" destOrd="0" presId="urn:microsoft.com/office/officeart/2005/8/layout/vList4"/>
    <dgm:cxn modelId="{E5C7C694-70A4-4C23-97F6-EDA5A3D240A2}" srcId="{227A101D-8088-4F21-A936-43AB877355D2}" destId="{E313B81E-1751-4C21-8155-E4E5788F26D3}" srcOrd="1" destOrd="0" parTransId="{E23ADDFA-5A80-4A69-A248-6C133368E902}" sibTransId="{A953BF2A-CE73-464D-9553-D0EF45A6271B}"/>
    <dgm:cxn modelId="{1B953493-F6F7-47FE-B292-8924ADD9A5A0}" srcId="{227A101D-8088-4F21-A936-43AB877355D2}" destId="{8061A499-68BB-4517-AEA3-079F9BE298A5}" srcOrd="4" destOrd="0" parTransId="{55E260D4-7E74-422F-989D-1A883D30C42B}" sibTransId="{2FF04357-4C60-47B2-ABA7-F34F2DD98536}"/>
    <dgm:cxn modelId="{03852EAC-F1D0-4622-9B39-F30E34CD8553}" type="presOf" srcId="{C97DEE32-CB06-4791-BCBA-64AB4E8F81A7}" destId="{D4719953-BCF8-4147-BA01-5072633CA648}" srcOrd="0" destOrd="0" presId="urn:microsoft.com/office/officeart/2005/8/layout/vList4"/>
    <dgm:cxn modelId="{22B0BDDE-9F88-40E3-92C0-95A21FBC0DFB}" type="presOf" srcId="{E313B81E-1751-4C21-8155-E4E5788F26D3}" destId="{ECE55AF3-693F-4ADA-963D-E4F57667994B}" srcOrd="1" destOrd="0" presId="urn:microsoft.com/office/officeart/2005/8/layout/vList4"/>
    <dgm:cxn modelId="{7E784635-465F-44E3-AA2F-8658038E040B}" type="presOf" srcId="{8061A499-68BB-4517-AEA3-079F9BE298A5}" destId="{15C59F69-595E-4B67-B539-081BDD40D04C}" srcOrd="1" destOrd="0" presId="urn:microsoft.com/office/officeart/2005/8/layout/vList4"/>
    <dgm:cxn modelId="{97895F70-F512-4FAC-B427-F8448F4A03F4}" type="presOf" srcId="{0CB101B1-31FC-4497-B774-302BD4E2A2CB}" destId="{67233FA9-89F9-43A8-9F80-99BA1DBCD9E3}" srcOrd="0" destOrd="0" presId="urn:microsoft.com/office/officeart/2005/8/layout/vList4"/>
    <dgm:cxn modelId="{92DE88B5-AA87-4656-8341-E629182F621B}" type="presOf" srcId="{68068276-3353-4C66-B853-CC5F797C3845}" destId="{55312841-41DD-44DE-9A9C-3DB5A027B561}" srcOrd="1" destOrd="0" presId="urn:microsoft.com/office/officeart/2005/8/layout/vList4"/>
    <dgm:cxn modelId="{9C6853F0-A8E9-4B10-A9BA-C824F1D8AC2D}" type="presOf" srcId="{141BF6D1-B747-4420-B90A-B01610E5A286}" destId="{DEBA809D-4656-4DD0-9969-B0E981E358F5}" srcOrd="0" destOrd="0" presId="urn:microsoft.com/office/officeart/2005/8/layout/vList4"/>
    <dgm:cxn modelId="{9469BABD-7B52-472A-919C-FD09352CDD3D}" srcId="{227A101D-8088-4F21-A936-43AB877355D2}" destId="{0CB101B1-31FC-4497-B774-302BD4E2A2CB}" srcOrd="3" destOrd="0" parTransId="{72B65FE5-70A3-4544-A451-2D11560A5446}" sibTransId="{A20E049E-2BD9-47CC-87E7-27BD5E13D5CD}"/>
    <dgm:cxn modelId="{14773E7B-0C9C-4223-9DF5-C47E8BC8189B}" type="presOf" srcId="{AC7F4D8F-90E7-4113-8AA7-E045A737679F}" destId="{D2259407-01D8-4452-BE62-306D911EF64E}" srcOrd="1" destOrd="0" presId="urn:microsoft.com/office/officeart/2005/8/layout/vList4"/>
    <dgm:cxn modelId="{5BB48CD0-53E5-461C-9DDB-B7375F671B27}" type="presOf" srcId="{61D99D17-2746-4EA0-AD49-B2201E3298AB}" destId="{4CE6E21C-486E-4E7A-97E6-FE3F941B762A}" srcOrd="1" destOrd="0" presId="urn:microsoft.com/office/officeart/2005/8/layout/vList4"/>
    <dgm:cxn modelId="{5D35DB28-5D3C-4448-8034-61B0BA05D87F}" type="presOf" srcId="{227A101D-8088-4F21-A936-43AB877355D2}" destId="{B17E2703-ED7C-40C1-AA5F-205C0BB9EA84}" srcOrd="0" destOrd="0" presId="urn:microsoft.com/office/officeart/2005/8/layout/vList4"/>
    <dgm:cxn modelId="{C144162E-AE20-46EA-8EE1-4212686E859A}" type="presParOf" srcId="{B17E2703-ED7C-40C1-AA5F-205C0BB9EA84}" destId="{72FA62D0-0599-45E8-836F-576228845A69}" srcOrd="0" destOrd="0" presId="urn:microsoft.com/office/officeart/2005/8/layout/vList4"/>
    <dgm:cxn modelId="{88270682-ABA5-44D1-AA56-BAA630EE3478}" type="presParOf" srcId="{72FA62D0-0599-45E8-836F-576228845A69}" destId="{1331ED41-3DD3-4EE3-8258-251B37A8AA34}" srcOrd="0" destOrd="0" presId="urn:microsoft.com/office/officeart/2005/8/layout/vList4"/>
    <dgm:cxn modelId="{E1D19AA3-494C-42D4-8090-040F0C3A1E63}" type="presParOf" srcId="{72FA62D0-0599-45E8-836F-576228845A69}" destId="{8742C5EE-2DD0-46E4-AB75-87A4D25F8D62}" srcOrd="1" destOrd="0" presId="urn:microsoft.com/office/officeart/2005/8/layout/vList4"/>
    <dgm:cxn modelId="{947E0587-F0B1-4FF4-BBCC-7FB177976841}" type="presParOf" srcId="{72FA62D0-0599-45E8-836F-576228845A69}" destId="{55312841-41DD-44DE-9A9C-3DB5A027B561}" srcOrd="2" destOrd="0" presId="urn:microsoft.com/office/officeart/2005/8/layout/vList4"/>
    <dgm:cxn modelId="{5ACB297A-E745-4F3E-9247-62ECDF56971E}" type="presParOf" srcId="{B17E2703-ED7C-40C1-AA5F-205C0BB9EA84}" destId="{F66298ED-D5A6-459E-9653-B88A0D7DE72D}" srcOrd="1" destOrd="0" presId="urn:microsoft.com/office/officeart/2005/8/layout/vList4"/>
    <dgm:cxn modelId="{D2784D25-D24B-4F8B-99F3-03E37825AC7E}" type="presParOf" srcId="{B17E2703-ED7C-40C1-AA5F-205C0BB9EA84}" destId="{94272FED-D994-4743-844C-5070BB732343}" srcOrd="2" destOrd="0" presId="urn:microsoft.com/office/officeart/2005/8/layout/vList4"/>
    <dgm:cxn modelId="{F0DE994B-CB88-4DFA-97D0-5D8744A5972E}" type="presParOf" srcId="{94272FED-D994-4743-844C-5070BB732343}" destId="{3D57390B-957B-42E2-9EEB-3D286DE16B84}" srcOrd="0" destOrd="0" presId="urn:microsoft.com/office/officeart/2005/8/layout/vList4"/>
    <dgm:cxn modelId="{21851699-3C28-4789-9103-FF3FFF01DF39}" type="presParOf" srcId="{94272FED-D994-4743-844C-5070BB732343}" destId="{DC3D1057-3911-49DC-8B4B-4F8305BF098A}" srcOrd="1" destOrd="0" presId="urn:microsoft.com/office/officeart/2005/8/layout/vList4"/>
    <dgm:cxn modelId="{F3715227-0412-42E0-B685-6461C03F2DC9}" type="presParOf" srcId="{94272FED-D994-4743-844C-5070BB732343}" destId="{ECE55AF3-693F-4ADA-963D-E4F57667994B}" srcOrd="2" destOrd="0" presId="urn:microsoft.com/office/officeart/2005/8/layout/vList4"/>
    <dgm:cxn modelId="{F853298F-AD0D-4D9B-B966-B298F0EEB093}" type="presParOf" srcId="{B17E2703-ED7C-40C1-AA5F-205C0BB9EA84}" destId="{A2C514FB-D7EB-4AA8-B2BD-147960D9F9FC}" srcOrd="3" destOrd="0" presId="urn:microsoft.com/office/officeart/2005/8/layout/vList4"/>
    <dgm:cxn modelId="{48BB1877-EA4F-4BCC-8FE4-EE228478E21B}" type="presParOf" srcId="{B17E2703-ED7C-40C1-AA5F-205C0BB9EA84}" destId="{4C4B47A0-B25E-4991-B2ED-6AC55F32B923}" srcOrd="4" destOrd="0" presId="urn:microsoft.com/office/officeart/2005/8/layout/vList4"/>
    <dgm:cxn modelId="{9748ACEC-FB75-41A1-AE5E-8F6C0663A6AC}" type="presParOf" srcId="{4C4B47A0-B25E-4991-B2ED-6AC55F32B923}" destId="{D4719953-BCF8-4147-BA01-5072633CA648}" srcOrd="0" destOrd="0" presId="urn:microsoft.com/office/officeart/2005/8/layout/vList4"/>
    <dgm:cxn modelId="{37891C92-27E0-438A-B020-02E472041BA2}" type="presParOf" srcId="{4C4B47A0-B25E-4991-B2ED-6AC55F32B923}" destId="{10414709-A3FF-419B-8BA0-6B96893FDF2B}" srcOrd="1" destOrd="0" presId="urn:microsoft.com/office/officeart/2005/8/layout/vList4"/>
    <dgm:cxn modelId="{D802EE6F-DB9D-43FA-BF69-D377F4EC1255}" type="presParOf" srcId="{4C4B47A0-B25E-4991-B2ED-6AC55F32B923}" destId="{3EACFEE0-BEE7-4E7A-8CB3-5254697BDBB8}" srcOrd="2" destOrd="0" presId="urn:microsoft.com/office/officeart/2005/8/layout/vList4"/>
    <dgm:cxn modelId="{76ED1AEE-E1A7-49B4-94D8-1D960D0DD88E}" type="presParOf" srcId="{B17E2703-ED7C-40C1-AA5F-205C0BB9EA84}" destId="{10A85B69-F88F-4A3C-900B-DFE86B169A12}" srcOrd="5" destOrd="0" presId="urn:microsoft.com/office/officeart/2005/8/layout/vList4"/>
    <dgm:cxn modelId="{D8198283-C277-4BD1-A1DF-57447762AE22}" type="presParOf" srcId="{B17E2703-ED7C-40C1-AA5F-205C0BB9EA84}" destId="{931DB2C6-6A18-4320-B852-C2613EDB2FA8}" srcOrd="6" destOrd="0" presId="urn:microsoft.com/office/officeart/2005/8/layout/vList4"/>
    <dgm:cxn modelId="{40DD30C9-D9A4-4219-8BD2-797A88A4D9B6}" type="presParOf" srcId="{931DB2C6-6A18-4320-B852-C2613EDB2FA8}" destId="{67233FA9-89F9-43A8-9F80-99BA1DBCD9E3}" srcOrd="0" destOrd="0" presId="urn:microsoft.com/office/officeart/2005/8/layout/vList4"/>
    <dgm:cxn modelId="{36776BE8-A558-408A-916B-2A8231861CEB}" type="presParOf" srcId="{931DB2C6-6A18-4320-B852-C2613EDB2FA8}" destId="{B43CAF5A-DF0E-47F1-8B84-50B2394B9328}" srcOrd="1" destOrd="0" presId="urn:microsoft.com/office/officeart/2005/8/layout/vList4"/>
    <dgm:cxn modelId="{D9A1D8F4-C2B5-4E55-830D-87AC8F7AD5A1}" type="presParOf" srcId="{931DB2C6-6A18-4320-B852-C2613EDB2FA8}" destId="{ED0EA491-65AE-4061-9E58-F527A96B4B18}" srcOrd="2" destOrd="0" presId="urn:microsoft.com/office/officeart/2005/8/layout/vList4"/>
    <dgm:cxn modelId="{DD8DC037-833C-4D6F-94EA-14BCD3FC4153}" type="presParOf" srcId="{B17E2703-ED7C-40C1-AA5F-205C0BB9EA84}" destId="{5D375768-0ECA-4AFD-96FD-19990CEB488B}" srcOrd="7" destOrd="0" presId="urn:microsoft.com/office/officeart/2005/8/layout/vList4"/>
    <dgm:cxn modelId="{4F9D7AC6-67F5-4386-B71D-72A976BA63F7}" type="presParOf" srcId="{B17E2703-ED7C-40C1-AA5F-205C0BB9EA84}" destId="{7D4D5190-7A99-4EE3-BF13-894BFF6BFA1A}" srcOrd="8" destOrd="0" presId="urn:microsoft.com/office/officeart/2005/8/layout/vList4"/>
    <dgm:cxn modelId="{213AF165-D7FF-4525-9E5E-A902865A78D5}" type="presParOf" srcId="{7D4D5190-7A99-4EE3-BF13-894BFF6BFA1A}" destId="{681E65EC-7E48-44FF-9933-C4F2C62D5FC2}" srcOrd="0" destOrd="0" presId="urn:microsoft.com/office/officeart/2005/8/layout/vList4"/>
    <dgm:cxn modelId="{CEAF7813-4906-40DB-92F8-CF45DB57FD47}" type="presParOf" srcId="{7D4D5190-7A99-4EE3-BF13-894BFF6BFA1A}" destId="{7DE197FE-AADA-44C3-8B2B-CF16D12E116A}" srcOrd="1" destOrd="0" presId="urn:microsoft.com/office/officeart/2005/8/layout/vList4"/>
    <dgm:cxn modelId="{0B66F380-67CD-4ADC-B19A-AC356E0C9018}" type="presParOf" srcId="{7D4D5190-7A99-4EE3-BF13-894BFF6BFA1A}" destId="{15C59F69-595E-4B67-B539-081BDD40D04C}" srcOrd="2" destOrd="0" presId="urn:microsoft.com/office/officeart/2005/8/layout/vList4"/>
    <dgm:cxn modelId="{D340860F-C177-48C8-872B-F4F42794D59B}" type="presParOf" srcId="{B17E2703-ED7C-40C1-AA5F-205C0BB9EA84}" destId="{6AFA3499-CF7C-4437-BB77-60DAFC4E26ED}" srcOrd="9" destOrd="0" presId="urn:microsoft.com/office/officeart/2005/8/layout/vList4"/>
    <dgm:cxn modelId="{14433620-87E3-4827-9195-D24F6FBFD010}" type="presParOf" srcId="{B17E2703-ED7C-40C1-AA5F-205C0BB9EA84}" destId="{E9C9C0DB-7628-4918-95C6-35F53D811906}" srcOrd="10" destOrd="0" presId="urn:microsoft.com/office/officeart/2005/8/layout/vList4"/>
    <dgm:cxn modelId="{276AE664-E67E-462E-9A88-69CA9DFA01DD}" type="presParOf" srcId="{E9C9C0DB-7628-4918-95C6-35F53D811906}" destId="{0CE79A18-16FB-4FBF-9129-D4AB1E2AEE32}" srcOrd="0" destOrd="0" presId="urn:microsoft.com/office/officeart/2005/8/layout/vList4"/>
    <dgm:cxn modelId="{39FA4DEC-249A-43E8-8B5D-1DEDF7E25BC8}" type="presParOf" srcId="{E9C9C0DB-7628-4918-95C6-35F53D811906}" destId="{3A722FFA-D144-4D82-A948-F625B32E43B9}" srcOrd="1" destOrd="0" presId="urn:microsoft.com/office/officeart/2005/8/layout/vList4"/>
    <dgm:cxn modelId="{CB863AC3-701F-48A0-8619-4D80D1B88CC9}" type="presParOf" srcId="{E9C9C0DB-7628-4918-95C6-35F53D811906}" destId="{4CE6E21C-486E-4E7A-97E6-FE3F941B762A}" srcOrd="2" destOrd="0" presId="urn:microsoft.com/office/officeart/2005/8/layout/vList4"/>
    <dgm:cxn modelId="{328B8F69-D26D-46AA-97C2-6E7D64941490}" type="presParOf" srcId="{B17E2703-ED7C-40C1-AA5F-205C0BB9EA84}" destId="{DA9457FF-7929-4F23-8944-59CC37CB2C59}" srcOrd="11" destOrd="0" presId="urn:microsoft.com/office/officeart/2005/8/layout/vList4"/>
    <dgm:cxn modelId="{42EB6D76-EFC6-463F-ADF2-EE7963B7290C}" type="presParOf" srcId="{B17E2703-ED7C-40C1-AA5F-205C0BB9EA84}" destId="{2350E0CA-57BF-4684-AC36-EDD559365B77}" srcOrd="12" destOrd="0" presId="urn:microsoft.com/office/officeart/2005/8/layout/vList4"/>
    <dgm:cxn modelId="{F6244EA1-F27C-4B37-8D94-0568ECFA94A4}" type="presParOf" srcId="{2350E0CA-57BF-4684-AC36-EDD559365B77}" destId="{97CE86EA-7C7C-4024-815D-E3E95FDCC209}" srcOrd="0" destOrd="0" presId="urn:microsoft.com/office/officeart/2005/8/layout/vList4"/>
    <dgm:cxn modelId="{04CEF719-45D7-4202-A216-7E9CAD7D9EFD}" type="presParOf" srcId="{2350E0CA-57BF-4684-AC36-EDD559365B77}" destId="{41A6BF44-B293-4BA2-8863-2523825655CA}" srcOrd="1" destOrd="0" presId="urn:microsoft.com/office/officeart/2005/8/layout/vList4"/>
    <dgm:cxn modelId="{69819D4B-77BD-4D84-8D28-A9FB69A950D4}" type="presParOf" srcId="{2350E0CA-57BF-4684-AC36-EDD559365B77}" destId="{D2259407-01D8-4452-BE62-306D911EF64E}" srcOrd="2" destOrd="0" presId="urn:microsoft.com/office/officeart/2005/8/layout/vList4"/>
    <dgm:cxn modelId="{8C0FC38A-DE57-477E-91B9-9E793C9EF4EC}" type="presParOf" srcId="{B17E2703-ED7C-40C1-AA5F-205C0BB9EA84}" destId="{C20962F8-55C1-4AA6-ACF6-305ACA7F0FF2}" srcOrd="13" destOrd="0" presId="urn:microsoft.com/office/officeart/2005/8/layout/vList4"/>
    <dgm:cxn modelId="{1B95B638-D6D0-4979-B7DB-ECF87C24B7C4}" type="presParOf" srcId="{B17E2703-ED7C-40C1-AA5F-205C0BB9EA84}" destId="{93412BED-D256-4B5C-85BD-072070082E6B}" srcOrd="14" destOrd="0" presId="urn:microsoft.com/office/officeart/2005/8/layout/vList4"/>
    <dgm:cxn modelId="{D780AB64-603F-41CA-8FF7-A5DDBA4773A9}" type="presParOf" srcId="{93412BED-D256-4B5C-85BD-072070082E6B}" destId="{DEBA809D-4656-4DD0-9969-B0E981E358F5}" srcOrd="0" destOrd="0" presId="urn:microsoft.com/office/officeart/2005/8/layout/vList4"/>
    <dgm:cxn modelId="{F540F39D-34E7-462A-A501-5DDABE136B74}" type="presParOf" srcId="{93412BED-D256-4B5C-85BD-072070082E6B}" destId="{49B16435-6F80-4C40-803F-8DBCEBE6B20D}" srcOrd="1" destOrd="0" presId="urn:microsoft.com/office/officeart/2005/8/layout/vList4"/>
    <dgm:cxn modelId="{1270E1A6-4E35-458F-87AA-9107FAAF5D26}" type="presParOf" srcId="{93412BED-D256-4B5C-85BD-072070082E6B}" destId="{20B3464C-EA00-4F3B-BC5A-8653599F051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316566" y="0"/>
          <a:ext cx="2923834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+mn-lt"/>
            </a:rPr>
            <a:t>Повышение налоговых и неналоговых поступлений в  бюджет Криворожского сельского поселения</a:t>
          </a:r>
          <a:endParaRPr lang="ru-RU" sz="2000" b="1" kern="1200" dirty="0">
            <a:solidFill>
              <a:srgbClr val="FFFF00"/>
            </a:solidFill>
            <a:latin typeface="+mn-lt"/>
            <a:cs typeface="Times New Roman" pitchFamily="18" charset="0"/>
          </a:endParaRPr>
        </a:p>
      </dsp:txBody>
      <dsp:txXfrm>
        <a:off x="316566" y="1164748"/>
        <a:ext cx="2923834" cy="1164748"/>
      </dsp:txXfrm>
    </dsp:sp>
    <dsp:sp modelId="{79E796B1-3ABE-4958-A470-95B84B3BA8FB}">
      <dsp:nvSpPr>
        <dsp:cNvPr id="0" name=""/>
        <dsp:cNvSpPr/>
      </dsp:nvSpPr>
      <dsp:spPr>
        <a:xfrm>
          <a:off x="1372533" y="259130"/>
          <a:ext cx="811900" cy="800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3342853" y="0"/>
          <a:ext cx="2750861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latin typeface="+mn-lt"/>
            </a:rPr>
            <a:t>Формирование расходов с учетом их оптимизации и повышения эффективнос</a:t>
          </a:r>
          <a:r>
            <a:rPr lang="ru-RU" sz="2000" kern="1200" dirty="0" smtClean="0">
              <a:solidFill>
                <a:srgbClr val="FF0000"/>
              </a:solidFill>
              <a:latin typeface="+mn-lt"/>
            </a:rPr>
            <a:t>ти</a:t>
          </a:r>
          <a:endParaRPr lang="ru-RU" sz="2000" kern="1200" dirty="0">
            <a:solidFill>
              <a:srgbClr val="FF0000"/>
            </a:solidFill>
            <a:latin typeface="+mn-lt"/>
          </a:endParaRPr>
        </a:p>
      </dsp:txBody>
      <dsp:txXfrm>
        <a:off x="3342853" y="1164748"/>
        <a:ext cx="2750861" cy="1164748"/>
      </dsp:txXfrm>
    </dsp:sp>
    <dsp:sp modelId="{E6379D24-0F7F-4C89-AA74-40B94EA75227}">
      <dsp:nvSpPr>
        <dsp:cNvPr id="0" name=""/>
        <dsp:cNvSpPr/>
      </dsp:nvSpPr>
      <dsp:spPr>
        <a:xfrm>
          <a:off x="4331062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6196166" y="0"/>
          <a:ext cx="2631266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CFF33"/>
              </a:solidFill>
              <a:latin typeface="+mn-lt"/>
            </a:rPr>
            <a:t>Проведение взвешенной долговой политики</a:t>
          </a:r>
          <a:endParaRPr lang="ru-RU" sz="2400" kern="1200" dirty="0">
            <a:solidFill>
              <a:srgbClr val="CCFF33"/>
            </a:solidFill>
            <a:latin typeface="+mn-lt"/>
          </a:endParaRPr>
        </a:p>
      </dsp:txBody>
      <dsp:txXfrm>
        <a:off x="6196166" y="1164748"/>
        <a:ext cx="2631266" cy="1164748"/>
      </dsp:txXfrm>
    </dsp:sp>
    <dsp:sp modelId="{801EDB75-7215-4290-9F39-D09130BB9918}">
      <dsp:nvSpPr>
        <dsp:cNvPr id="0" name=""/>
        <dsp:cNvSpPr/>
      </dsp:nvSpPr>
      <dsp:spPr>
        <a:xfrm>
          <a:off x="7098698" y="259130"/>
          <a:ext cx="826202" cy="8008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206743" y="96359"/>
          <a:ext cx="99409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D480C1-C8E8-4CE7-8873-41C175F67275}">
      <dsp:nvSpPr>
        <dsp:cNvPr id="0" name=""/>
        <dsp:cNvSpPr/>
      </dsp:nvSpPr>
      <dsp:spPr>
        <a:xfrm rot="5400000">
          <a:off x="-100567" y="201589"/>
          <a:ext cx="1429530" cy="1026350"/>
        </a:xfrm>
        <a:prstGeom prst="beve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00567" y="201589"/>
        <a:ext cx="1429530" cy="1026350"/>
      </dsp:txXfrm>
    </dsp:sp>
    <dsp:sp modelId="{CA80EEC5-8180-463D-AB43-E20FC1CCE0B0}">
      <dsp:nvSpPr>
        <dsp:cNvPr id="0" name=""/>
        <dsp:cNvSpPr/>
      </dsp:nvSpPr>
      <dsp:spPr>
        <a:xfrm rot="5400000">
          <a:off x="4442315" y="-3289284"/>
          <a:ext cx="1299889" cy="7878458"/>
        </a:xfrm>
        <a:prstGeom prst="round2SameRect">
          <a:avLst/>
        </a:prstGeom>
        <a:solidFill>
          <a:srgbClr val="90C5D8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муниципального образования  утвержденный распоряжением от 25.09.2018 № 41</a:t>
          </a:r>
          <a:endParaRPr lang="ru-RU" sz="1600" b="1" kern="1200" dirty="0">
            <a:solidFill>
              <a:srgbClr val="FFFF00"/>
            </a:solidFill>
          </a:endParaRPr>
        </a:p>
      </dsp:txBody>
      <dsp:txXfrm rot="5400000">
        <a:off x="4442315" y="-3289284"/>
        <a:ext cx="1299889" cy="7878458"/>
      </dsp:txXfrm>
    </dsp:sp>
    <dsp:sp modelId="{9B6A0A72-3C0F-4B82-A7E6-2BA4A15A1DC4}">
      <dsp:nvSpPr>
        <dsp:cNvPr id="0" name=""/>
        <dsp:cNvSpPr/>
      </dsp:nvSpPr>
      <dsp:spPr>
        <a:xfrm rot="5400000">
          <a:off x="-118099" y="1838380"/>
          <a:ext cx="1466215" cy="1026350"/>
        </a:xfrm>
        <a:prstGeom prst="bevel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18099" y="1838380"/>
        <a:ext cx="1466215" cy="1026350"/>
      </dsp:txXfrm>
    </dsp:sp>
    <dsp:sp modelId="{9A9BA3CA-42DC-4E24-BA14-1B2C342C1B46}">
      <dsp:nvSpPr>
        <dsp:cNvPr id="0" name=""/>
        <dsp:cNvSpPr/>
      </dsp:nvSpPr>
      <dsp:spPr>
        <a:xfrm rot="5400000">
          <a:off x="4395109" y="-1666521"/>
          <a:ext cx="1356414" cy="7926358"/>
        </a:xfrm>
        <a:prstGeom prst="round2SameRect">
          <a:avLst/>
        </a:prstGeom>
        <a:solidFill>
          <a:srgbClr val="99FF6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План мероприятий по оптимизации расходов бюджета Криворожского сельского поселения  Миллеровского района и сокращению  муниципального долга Криворожского сельского поселения до 2020 года,                                                                          утвержденный распоряжением Администрации Криворожского сельского поселения от 16.10.2018 № 42</a:t>
          </a:r>
          <a:endParaRPr lang="ru-RU" sz="1600" kern="1200" dirty="0">
            <a:solidFill>
              <a:srgbClr val="FF0000"/>
            </a:solidFill>
          </a:endParaRPr>
        </a:p>
      </dsp:txBody>
      <dsp:txXfrm rot="5400000">
        <a:off x="4395109" y="-1666521"/>
        <a:ext cx="1356414" cy="7926358"/>
      </dsp:txXfrm>
    </dsp:sp>
    <dsp:sp modelId="{B59BF440-36E6-48B3-BC75-E6445956244C}">
      <dsp:nvSpPr>
        <dsp:cNvPr id="0" name=""/>
        <dsp:cNvSpPr/>
      </dsp:nvSpPr>
      <dsp:spPr>
        <a:xfrm rot="5400000">
          <a:off x="-268349" y="3501958"/>
          <a:ext cx="1766716" cy="1026350"/>
        </a:xfrm>
        <a:prstGeom prst="bevel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 smtClean="0">
            <a:latin typeface="Times New Roman" pitchFamily="18" charset="0"/>
            <a:cs typeface="Times New Roman" pitchFamily="18" charset="0"/>
          </a:endParaRPr>
        </a:p>
      </dsp:txBody>
      <dsp:txXfrm rot="5400000">
        <a:off x="-268349" y="3501958"/>
        <a:ext cx="1766716" cy="1026350"/>
      </dsp:txXfrm>
    </dsp:sp>
    <dsp:sp modelId="{6F6C7F8D-CA85-4C86-A8B9-DE0E49DC8118}">
      <dsp:nvSpPr>
        <dsp:cNvPr id="0" name=""/>
        <dsp:cNvSpPr/>
      </dsp:nvSpPr>
      <dsp:spPr>
        <a:xfrm rot="5400000">
          <a:off x="4238693" y="106230"/>
          <a:ext cx="1703368" cy="7892235"/>
        </a:xfrm>
        <a:prstGeom prst="round2SameRect">
          <a:avLst/>
        </a:prstGeom>
        <a:solidFill>
          <a:srgbClr val="CCFF33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Контроль за качеством и своевременным принятием бюджетов сельских поселений</a:t>
          </a:r>
          <a:endParaRPr lang="ru-RU" sz="1800" kern="1200" dirty="0">
            <a:solidFill>
              <a:srgbClr val="0070C0"/>
            </a:solidFill>
          </a:endParaRPr>
        </a:p>
      </dsp:txBody>
      <dsp:txXfrm rot="5400000">
        <a:off x="4238693" y="106230"/>
        <a:ext cx="1703368" cy="789223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" name="Line 3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0" y="-2204864"/>
          <a:ext cx="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val="333399"/>
          </a:solidFill>
          <a:prstDash val="lgDash"/>
          <a:round/>
          <a:headEnd/>
          <a:tailEnd type="stealth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0.43576</cdr:x>
      <cdr:y>0.88488</cdr:y>
    </cdr:from>
    <cdr:to>
      <cdr:x>0.51786</cdr:x>
      <cdr:y>0.94093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171006" y="4357718"/>
          <a:ext cx="785818" cy="2760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0.79137</cdr:x>
      <cdr:y>0.05153</cdr:y>
    </cdr:from>
    <cdr:to>
      <cdr:x>0.97249</cdr:x>
      <cdr:y>0.10306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236296" y="288032"/>
          <a:ext cx="1656161" cy="2880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28.01.2019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28.01.2019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7686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7686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11F5507-8E77-4E8D-A81F-2F975A48664B}" type="datetime1">
              <a:rPr lang="ru-RU" smtClean="0"/>
              <a:pPr>
                <a:defRPr/>
              </a:pPr>
              <a:t>28.01.2019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F7A6D5-027F-4DB0-9A16-72A98B5135F7}" type="datetime1">
              <a:rPr lang="ru-RU" smtClean="0"/>
              <a:pPr>
                <a:defRPr/>
              </a:pPr>
              <a:t>28.01.2019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3CAAF5-8045-44A7-B24C-CCEF5557D627}" type="datetime1">
              <a:rPr lang="ru-RU" smtClean="0"/>
              <a:pPr>
                <a:defRPr/>
              </a:pPr>
              <a:t>28.01.2019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35280B-5B00-44BF-B243-C37C248B0055}" type="datetime1">
              <a:rPr lang="ru-RU" smtClean="0"/>
              <a:pPr>
                <a:defRPr/>
              </a:pPr>
              <a:t>28.01.2019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46B022DC-AB95-42E8-B74C-2BF8C53F84E4}" type="datetime1">
              <a:rPr lang="ru-RU" smtClean="0"/>
              <a:pPr>
                <a:defRPr/>
              </a:pPr>
              <a:t>28.01.2019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DBE90372-45E1-445F-BA15-5FFFCD8B6401}" type="datetime1">
              <a:rPr lang="ru-RU" smtClean="0"/>
              <a:pPr>
                <a:defRPr/>
              </a:pPr>
              <a:t>28.01.2019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B0498F-6C31-421D-BA6E-9E04BCDF72C7}" type="datetime1">
              <a:rPr lang="ru-RU" smtClean="0"/>
              <a:pPr>
                <a:defRPr/>
              </a:pPr>
              <a:t>28.01.2019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508C30-FE1B-41A3-B56E-D729D39FF96A}" type="datetime1">
              <a:rPr lang="ru-RU" smtClean="0"/>
              <a:pPr>
                <a:defRPr/>
              </a:pPr>
              <a:t>28.01.2019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510CD-BA21-428B-BBCB-8EACF56A2920}" type="datetime1">
              <a:rPr lang="ru-RU" smtClean="0"/>
              <a:pPr>
                <a:defRPr/>
              </a:pPr>
              <a:t>28.01.2019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66FF29-F562-434C-A2D5-1A0991CE9EF9}" type="datetime1">
              <a:rPr lang="ru-RU" smtClean="0"/>
              <a:pPr>
                <a:defRPr/>
              </a:pPr>
              <a:t>28.01.2019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EF8119-C6F5-4106-8ECF-22D54F684B9B}" type="datetime1">
              <a:rPr lang="ru-RU" smtClean="0"/>
              <a:pPr>
                <a:defRPr/>
              </a:pPr>
              <a:t>28.01.2019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498F7-B7EE-461A-B5C1-5BD47CA1553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5B473-999B-4FA7-9E65-B12FCABB75E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EF813-B8F0-4DB6-877F-B9BFA9DEE6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D24EA-A5EE-44FC-8109-203593FB0CB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DC0CA8-4552-4DBA-83EF-D5FE054F3EA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98106-BE66-4603-8AB4-C630BA99F0A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0E73E-393A-4B9B-AB30-D385CE0F713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FBD0E-FCE8-463A-8858-F1741EC2A10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ACB9-6B1B-4733-8D06-528C1D05A3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765F6-082A-467E-91F0-594766DC446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77E83-EA08-4D9D-AACC-0F2A089A074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AF90-C082-4DC6-A0D4-C9C3EE8A1B6C}" type="datetime1">
              <a:rPr lang="ru-RU" smtClean="0"/>
              <a:pPr>
                <a:defRPr/>
              </a:pPr>
              <a:t>28.01.2019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fld id="{5A149361-940F-4DE4-A267-7C86AF4F4F9D}" type="datetime1">
              <a:rPr lang="ru-RU" sz="800" smtClean="0">
                <a:solidFill>
                  <a:schemeClr val="accent2"/>
                </a:solidFill>
              </a:rPr>
              <a:pPr algn="l" eaLnBrk="1" latinLnBrk="0" hangingPunct="1"/>
              <a:t>28.01.2019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28.01.2019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84F73A47-0D46-4241-BFFF-87763C757D7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28.01.2019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28.01.2019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.png"/><Relationship Id="rId5" Type="http://schemas.openxmlformats.org/officeDocument/2006/relationships/chart" Target="../charts/chart1.xml"/><Relationship Id="rId4" Type="http://schemas.openxmlformats.org/officeDocument/2006/relationships/hyperlink" Target="&#1073;&#1102;&#1076;&#1078;&#1077;&#1090;%20&#1076;&#1083;&#1103;%20&#1075;&#1088;&#1072;&#1078;&#1076;&#1072;&#1085;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5.png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millerovo.jpg"/>
          <p:cNvPicPr>
            <a:picLocks noChangeAspect="1"/>
          </p:cNvPicPr>
          <p:nvPr/>
        </p:nvPicPr>
        <p:blipFill>
          <a:blip r:embed="rId2" cstate="print"/>
          <a:srcRect l="5660" b="14804"/>
          <a:stretch>
            <a:fillRect/>
          </a:stretch>
        </p:blipFill>
        <p:spPr>
          <a:xfrm>
            <a:off x="2627784" y="476672"/>
            <a:ext cx="4009596" cy="280831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980728"/>
            <a:ext cx="8458200" cy="147002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Криворожское сельское поселение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89040"/>
            <a:ext cx="8964488" cy="3068960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fontScale="8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endParaRPr lang="ru-RU" sz="2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33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Бюджета Криворожского сельского поселения Миллеровского района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2019 год и на плановый период 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2020 и 2021 годов</a:t>
            </a:r>
          </a:p>
          <a:p>
            <a:pPr algn="ctr" eaLnBrk="1" hangingPunct="1"/>
            <a:endParaRPr lang="ru-RU" sz="33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 algn="ctr" eaLnBrk="1" hangingPunct="1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(материалы подготовлены с учетом приказа Минфина России от 22.09.2015 № 145н </a:t>
            </a:r>
          </a:p>
          <a:p>
            <a:pPr algn="ctr" eaLnBrk="1" hangingPunct="1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форме»)</a:t>
            </a:r>
          </a:p>
        </p:txBody>
      </p:sp>
      <p:pic>
        <p:nvPicPr>
          <p:cNvPr id="11268" name="Picture 4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356103" y="104435"/>
            <a:ext cx="503802" cy="66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043608" y="2780928"/>
            <a:ext cx="716157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 ДЛЯ  ГРАЖДАН</a:t>
            </a: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300" b="1" dirty="0" smtClean="0">
              <a:ln w="11430"/>
              <a:solidFill>
                <a:srgbClr val="99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30746344-savings-finances-economy-and-home-concept-close-up-of-man--Stock-Ph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620688"/>
            <a:ext cx="3384376" cy="199134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6712"/>
            <a:ext cx="8928100" cy="379413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Динамика 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доходов 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Криворожского сельского поселения </a:t>
            </a:r>
            <a:r>
              <a:rPr lang="ru-RU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Миллеровского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района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endParaRPr lang="ru-RU" sz="2000" b="1" i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  <p:graphicFrame>
        <p:nvGraphicFramePr>
          <p:cNvPr id="40" name="Object 2">
            <a:hlinkClick r:id="rId4" action="ppaction://hlinkfile"/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-527700" y="1357298"/>
          <a:ext cx="9571688" cy="4924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611560" y="1916832"/>
            <a:ext cx="125978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796136" y="260648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3" name="Picture 5" descr="Безымянный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539370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 Box 19"/>
          <p:cNvSpPr txBox="1">
            <a:spLocks noChangeArrowheads="1"/>
          </p:cNvSpPr>
          <p:nvPr/>
        </p:nvSpPr>
        <p:spPr bwMode="auto">
          <a:xfrm rot="10506310">
            <a:off x="6072198" y="3929066"/>
            <a:ext cx="11430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/>
              <a:t>      </a:t>
            </a:r>
            <a:endParaRPr lang="ru-RU" dirty="0" smtClean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8382000" y="0"/>
            <a:ext cx="762000" cy="365760"/>
          </a:xfrm>
        </p:spPr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boombob.ru/img/picture/Jul/11/628598eac12e820c51ef0bfeb2637a3f/2.jpg"/>
          <p:cNvPicPr>
            <a:picLocks noChangeAspect="1" noChangeArrowheads="1"/>
          </p:cNvPicPr>
          <p:nvPr/>
        </p:nvPicPr>
        <p:blipFill>
          <a:blip r:embed="rId3" cstate="print">
            <a:lum bright="2000"/>
          </a:blip>
          <a:stretch>
            <a:fillRect/>
          </a:stretch>
        </p:blipFill>
        <p:spPr bwMode="auto">
          <a:xfrm>
            <a:off x="323528" y="112298"/>
            <a:ext cx="8640960" cy="252461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7416824" cy="13681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бюджета Криворожского сельского поселения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Миллеровского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района,                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-324544" y="1772816"/>
          <a:ext cx="9809828" cy="4728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323528" y="1988840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4" name="Picture 5" descr="Безымянный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539370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9144000" cy="109537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проекта бюджета Криворожского сельского поселения </a:t>
            </a: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Миллеровского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района в 2019 году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11470,3тыс. рублей</a:t>
            </a:r>
            <a:endParaRPr lang="ru-RU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" name="Object 5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50800" y="1556792"/>
          <a:ext cx="8985696" cy="5394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7181" y="188640"/>
            <a:ext cx="222833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796136" y="260648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660232" y="1052736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/>
              <a:t>тыс. рублей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Безымянный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8928992" cy="115212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Криворожского сельского поселения </a:t>
            </a:r>
            <a:r>
              <a:rPr lang="ru-RU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Миллеровского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района, формируемые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 рамках муниципальных программ Криворожского сельского поселения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непрограммные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расходы.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spc="-15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часть 1)</a:t>
            </a:r>
            <a:endParaRPr lang="ru-RU" sz="20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174038" y="1588"/>
            <a:ext cx="762000" cy="427016"/>
          </a:xfr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23528" y="1500174"/>
          <a:ext cx="8568952" cy="308831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05662"/>
                <a:gridCol w="1371002"/>
                <a:gridCol w="1296144"/>
                <a:gridCol w="1296144"/>
              </a:tblGrid>
              <a:tr h="285752">
                <a:tc>
                  <a:txBody>
                    <a:bodyPr/>
                    <a:lstStyle/>
                    <a:p>
                      <a:endParaRPr lang="ru-RU" sz="900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900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/>
                </a:tc>
              </a:tr>
              <a:tr h="463136">
                <a:tc>
                  <a:txBody>
                    <a:bodyPr/>
                    <a:lstStyle/>
                    <a:p>
                      <a:r>
                        <a:rPr lang="ru-RU" sz="9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Криворожского сельского поселения «Управление муниципальными финансами и создание условий для  эффективного управления муниципальными финансами»</a:t>
                      </a:r>
                      <a:endParaRPr lang="ru-RU" sz="9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5310,9</a:t>
                      </a:r>
                      <a:endParaRPr lang="ru-RU" sz="9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5332,3</a:t>
                      </a:r>
                      <a:endParaRPr lang="ru-RU" sz="9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5375,1</a:t>
                      </a:r>
                      <a:endParaRPr lang="ru-RU" sz="9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9460">
                <a:tc>
                  <a:txBody>
                    <a:bodyPr/>
                    <a:lstStyle/>
                    <a:p>
                      <a:r>
                        <a:rPr lang="ru-RU" sz="9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«Муниципальная политика»</a:t>
                      </a:r>
                      <a:endParaRPr lang="ru-RU" sz="9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  <a:endParaRPr lang="ru-RU" sz="9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00,0</a:t>
                      </a:r>
                      <a:endParaRPr lang="ru-RU" sz="9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00,0</a:t>
                      </a:r>
                      <a:endParaRPr lang="ru-RU" sz="9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534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Криворожского сельского поселения «Защита населения и территории от чрезвычайных ситуаций, обеспечение пожарной безопасности и безопасности людей на водных </a:t>
                      </a:r>
                      <a:r>
                        <a:rPr lang="ru-RU" sz="9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объекта</a:t>
                      </a:r>
                      <a:endParaRPr lang="ru-RU" sz="900" b="1" i="1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30,4</a:t>
                      </a:r>
                      <a:endParaRPr lang="ru-RU" sz="900" b="1" i="0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30,4</a:t>
                      </a:r>
                      <a:endParaRPr lang="ru-RU" sz="9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30,4</a:t>
                      </a:r>
                      <a:endParaRPr lang="ru-RU" sz="9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91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Криворожского сельского поселения «Обеспечение качественными жилищно-коммунальными услугами населения Криворожского сельского поселения»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1471,1</a:t>
                      </a:r>
                      <a:endParaRPr lang="ru-RU" sz="9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1006,6</a:t>
                      </a:r>
                      <a:endParaRPr lang="ru-RU" sz="9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665,0</a:t>
                      </a:r>
                      <a:endParaRPr lang="ru-RU" sz="9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8074">
                <a:tc>
                  <a:txBody>
                    <a:bodyPr/>
                    <a:lstStyle/>
                    <a:p>
                      <a:endParaRPr lang="ru-RU" sz="9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b="1" i="0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94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96336" y="1628800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рация Криворожского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Безымянный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8928992" cy="115212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Миллеровского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района, формируемые 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 рамках муниципальных программ </a:t>
            </a:r>
            <a:r>
              <a:rPr lang="ru-RU" sz="1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Миллеровского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и </a:t>
            </a:r>
            <a:r>
              <a:rPr lang="ru-RU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непрограмные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расходы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(</a:t>
            </a:r>
            <a:r>
              <a:rPr lang="ru-RU" sz="2000" b="1" spc="-15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часть 2)</a:t>
            </a:r>
            <a:endParaRPr lang="ru-RU" sz="20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20" y="2000240"/>
          <a:ext cx="8501122" cy="418388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80520"/>
                <a:gridCol w="1296144"/>
                <a:gridCol w="1296144"/>
                <a:gridCol w="1228314"/>
              </a:tblGrid>
              <a:tr h="370840">
                <a:tc>
                  <a:txBody>
                    <a:bodyPr/>
                    <a:lstStyle/>
                    <a:p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2019 год</a:t>
                      </a:r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2020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2021 год</a:t>
                      </a:r>
                    </a:p>
                  </a:txBody>
                  <a:tcPr/>
                </a:tc>
              </a:tr>
              <a:tr h="1332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Криворожского сельского поселения «Информационное общество»</a:t>
                      </a:r>
                      <a:endParaRPr lang="ru-RU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57,1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57,1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51,7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69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9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</a:t>
                      </a:r>
                      <a:r>
                        <a:rPr kumimoji="0" lang="ru-RU" sz="9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Криворожского сельского поселения «Обеспечение общественного порядка и противодействие преступности»</a:t>
                      </a:r>
                      <a:r>
                        <a:rPr lang="ru-RU" sz="9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»</a:t>
                      </a:r>
                      <a:endParaRPr lang="ru-RU" sz="9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3,8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3,8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3,8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Криворожского сельского поселения «Развитие культуры»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4034,1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3898,8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3611,4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297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3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Криворожского сельского поселения "Социальная поддержка граждан"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151,7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00,0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00,0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Всего по Программам</a:t>
                      </a:r>
                      <a:endParaRPr lang="ru-RU" sz="12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11074,1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10329,0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9742,8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err="1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Непрограммные</a:t>
                      </a:r>
                      <a:r>
                        <a:rPr lang="ru-RU" sz="1200" b="1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расходы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274,4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536,9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1 180,1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96336" y="1628800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/>
          </a:bodyPr>
          <a:lstStyle/>
          <a:p>
            <a:pPr algn="ctr"/>
            <a:r>
              <a:rPr lang="ru-RU" sz="2700" b="1" kern="0" dirty="0" smtClean="0">
                <a:solidFill>
                  <a:srgbClr val="EAA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Структура расходов </a:t>
            </a:r>
            <a:r>
              <a:rPr lang="ru-RU" sz="2700" b="1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по муниципальным программам 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Криворожского сельского </a:t>
            </a:r>
            <a:r>
              <a:rPr lang="ru-RU" sz="2700" b="1" kern="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поселенияв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2019 году  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xmlns="" val="2667442005"/>
              </p:ext>
            </p:extLst>
          </p:nvPr>
        </p:nvGraphicFramePr>
        <p:xfrm>
          <a:off x="0" y="1268760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96136" y="260648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посеоления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5736" y="3284984"/>
            <a:ext cx="4752528" cy="3901827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5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309634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Криворожское сельское поселение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9552" y="692696"/>
            <a:ext cx="2520280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Указ Президента Российской Федерации от 07.05.2018 г. №204 «О национальных целях и стратегических задачах развития Российской Федерации на период до 2024 года»  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00192" y="692696"/>
            <a:ext cx="2304256" cy="288032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Основные </a:t>
            </a:r>
            <a:r>
              <a:rPr lang="ru-RU" sz="1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направления бюджетной и налоговой политики Криворожского сельского поселения </a:t>
            </a:r>
          </a:p>
          <a:p>
            <a:pPr lvl="0" algn="ctr"/>
            <a:r>
              <a:rPr lang="ru-RU" sz="1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 2019-2021 годы </a:t>
            </a:r>
          </a:p>
          <a:p>
            <a:pPr lvl="0" algn="ctr"/>
            <a:r>
              <a:rPr lang="ru-RU" sz="1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(Постановление Криворожского сельского поселение  от 30.10.2018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№ 112)</a:t>
            </a:r>
            <a:endParaRPr lang="ru-RU" sz="1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/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552" y="3717032"/>
            <a:ext cx="2520280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Муниципальные программы Криворожского сельского поселения </a:t>
            </a:r>
            <a:r>
              <a:rPr lang="ru-RU" sz="14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Миллеровского</a:t>
            </a:r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района</a:t>
            </a:r>
            <a:endParaRPr lang="ru-RU" sz="1400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84168" y="3717032"/>
            <a:ext cx="2520280" cy="288032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Областного закона «Об областном бюджете на 2019 год и на плановый период 2020 и 2021 годов»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107504" y="2924944"/>
            <a:ext cx="9036496" cy="1296144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Основа формирования проекта бюджета  Криворожского сельского поселения </a:t>
            </a:r>
            <a:r>
              <a:rPr lang="ru-RU" sz="2000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Миллеровского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района</a:t>
            </a:r>
            <a:b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</a:b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на 2019 год и на плановый период 2020 и 2021 годов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>
          <a:xfrm>
            <a:off x="8208288" y="0"/>
            <a:ext cx="935712" cy="354894"/>
          </a:xfr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</a:t>
            </a:r>
            <a:r>
              <a:rPr lang="ru-RU" sz="1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составления  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Криворожского сельского поселения </a:t>
            </a:r>
            <a:r>
              <a:rPr lang="ru-RU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Миллеровского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 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2019 год и на плановый период 2020 и 2021 годов</a:t>
            </a:r>
            <a:endParaRPr lang="ru-RU" sz="16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-252536" y="1484784"/>
            <a:ext cx="8424936" cy="64807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0" y="2204864"/>
            <a:ext cx="7380312" cy="936104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539552" y="2132856"/>
            <a:ext cx="684076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Уточнение объема безвозмездных поступлений, с учетом  проекта областного закона «Об областном бюджете на 2019 год и на плановый период 2020 и 2021 годов»</a:t>
            </a: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gray">
          <a:xfrm>
            <a:off x="0" y="3284984"/>
            <a:ext cx="7704856" cy="432048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467544" y="3212976"/>
            <a:ext cx="70567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Расходы сформированы на основе вновь принятых муниципальных программ Криворожского сельского поселения</a:t>
            </a:r>
          </a:p>
        </p:txBody>
      </p:sp>
      <p:pic>
        <p:nvPicPr>
          <p:cNvPr id="33" name="Picture 5" descr="Безымянный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539370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gray">
          <a:xfrm>
            <a:off x="0" y="3861048"/>
            <a:ext cx="8316416" cy="720080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467544" y="3861048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Обеспечение реализации Указа Президента Российской Федерации от 07.05.2018 №204 «О национальных целях и стратегических задачах развития Российской Федерации на период до 2024 года»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539552" y="1484784"/>
            <a:ext cx="69847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Доходы бюджета сформированы с учетом изменений, внесенных в бюджетное и налоговое законодательство</a:t>
            </a: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gray">
          <a:xfrm>
            <a:off x="467544" y="4725144"/>
            <a:ext cx="7776864" cy="100811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Рисунок 30" descr="37816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9" y="1268759"/>
            <a:ext cx="1152128" cy="864097"/>
          </a:xfrm>
          <a:prstGeom prst="rect">
            <a:avLst/>
          </a:prstGeom>
        </p:spPr>
      </p:pic>
      <p:pic>
        <p:nvPicPr>
          <p:cNvPr id="46" name="Рисунок 45" descr="37816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4288" y="1988840"/>
            <a:ext cx="1368151" cy="1152128"/>
          </a:xfrm>
          <a:prstGeom prst="rect">
            <a:avLst/>
          </a:prstGeom>
        </p:spPr>
      </p:pic>
      <p:pic>
        <p:nvPicPr>
          <p:cNvPr id="47" name="Рисунок 46" descr="37816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52320" y="3140968"/>
            <a:ext cx="936104" cy="576064"/>
          </a:xfrm>
          <a:prstGeom prst="rect">
            <a:avLst/>
          </a:prstGeom>
        </p:spPr>
      </p:pic>
      <p:pic>
        <p:nvPicPr>
          <p:cNvPr id="48" name="Рисунок 47" descr="37816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19865" y="3645024"/>
            <a:ext cx="1224135" cy="936104"/>
          </a:xfrm>
          <a:prstGeom prst="rect">
            <a:avLst/>
          </a:prstGeom>
        </p:spPr>
      </p:pic>
      <p:pic>
        <p:nvPicPr>
          <p:cNvPr id="49" name="Рисунок 48" descr="378168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4368" y="4509120"/>
            <a:ext cx="1259632" cy="122413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67544" y="4725144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Параметры бюджета сформированы в соответствии с Планом мероприятий по росту доходного потенциала Криворожского сельского поселения, Плана мероприятий по оптимизации расходов Криворожского сельского поселения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gray">
          <a:xfrm>
            <a:off x="395536" y="5877272"/>
            <a:ext cx="7776864" cy="692696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7544" y="5877272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условий в соответствии с заключенными соглашениями по предоставлению из областного бюджета дотаций на выравнивание бюджетной обеспеченности и бюджетных кредитов 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37816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19865" y="5661248"/>
            <a:ext cx="1224135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4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</a:t>
            </a:r>
            <a:r>
              <a:rPr lang="ru-RU" sz="2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Миллеровского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 на 2019-2021 годы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59632" y="1412776"/>
            <a:ext cx="6480720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Утверждены постановлением Администрации Криворожского сельского поселения от 30.1 0.2018 №112</a:t>
            </a:r>
            <a:endParaRPr lang="ru-RU" sz="2400" b="1" dirty="0">
              <a:solidFill>
                <a:srgbClr val="99FF66"/>
              </a:solidFill>
              <a:latin typeface="Monotype Corsiva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2636912"/>
            <a:ext cx="2808312" cy="144016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FF00"/>
                </a:solidFill>
              </a:rPr>
              <a:t>Стратегия </a:t>
            </a:r>
            <a:r>
              <a:rPr lang="ru-RU" sz="1400" b="1" dirty="0" smtClean="0">
                <a:solidFill>
                  <a:srgbClr val="FFFF00"/>
                </a:solidFill>
              </a:rPr>
              <a:t>социально-экономического развития Криворожского сельского поселения на период до 2030 года</a:t>
            </a:r>
            <a:endParaRPr lang="ru-RU" sz="1400" b="1" dirty="0">
              <a:solidFill>
                <a:srgbClr val="FFFF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60032" y="2420888"/>
            <a:ext cx="3960440" cy="201622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FF0000"/>
                </a:solidFill>
              </a:rPr>
              <a:t>Сбалансированность бюджета Криворожского </a:t>
            </a:r>
            <a:r>
              <a:rPr lang="ru-RU" b="1" dirty="0" err="1" smtClean="0">
                <a:solidFill>
                  <a:srgbClr val="FF0000"/>
                </a:solidFill>
              </a:rPr>
              <a:t>сельскогопоселения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FFFF00"/>
                </a:solidFill>
              </a:rPr>
              <a:t>Устойчивость бюджетной системы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059832" y="2780928"/>
            <a:ext cx="1872208" cy="1152128"/>
          </a:xfrm>
          <a:prstGeom prst="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Constantia" pitchFamily="18" charset="0"/>
              </a:rPr>
              <a:t>Приоритетные цели</a:t>
            </a:r>
            <a:endParaRPr lang="ru-RU" sz="1400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4869160"/>
            <a:ext cx="813690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00B0F0"/>
                </a:solidFill>
              </a:rPr>
              <a:t>Создание условий для проведения эффективной бюджетной политики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Повышение качества организации бюджетного процесса на муниципальном уровне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9552" y="4509120"/>
            <a:ext cx="5472608" cy="57606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Ключевые задачи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Основные приоритеты Криворожского сельского поселения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5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88640"/>
            <a:ext cx="28098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11" name="Схема 10"/>
          <p:cNvGraphicFramePr/>
          <p:nvPr/>
        </p:nvGraphicFramePr>
        <p:xfrm>
          <a:off x="0" y="350100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2852936"/>
            <a:ext cx="9144000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 бюджетной политики</a:t>
            </a:r>
            <a:endParaRPr kumimoji="0" lang="ru-RU" sz="3200" b="1" i="0" u="none" strike="noStrike" kern="1200" normalizeH="0" baseline="0" noProof="0" dirty="0">
              <a:ln w="1905"/>
              <a:solidFill>
                <a:schemeClr val="accent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628800"/>
            <a:ext cx="7416824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Обеспечение социального благополучия населения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6" name="Picture 5" descr="Безымянный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Схема 29"/>
          <p:cNvGraphicFramePr/>
          <p:nvPr/>
        </p:nvGraphicFramePr>
        <p:xfrm>
          <a:off x="107504" y="1484784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692696"/>
            <a:ext cx="9144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Меры, принимаемые для обеспечения сбалансированности   бюджета Криворожского сельского поселения </a:t>
            </a:r>
            <a:r>
              <a:rPr lang="ru-RU" sz="16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Миллеровского</a:t>
            </a:r>
            <a:r>
              <a:rPr lang="ru-RU" sz="1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 района </a:t>
            </a:r>
            <a:endParaRPr lang="ru-RU" sz="16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  <a:cs typeface="+mn-cs"/>
            </a:endParaRPr>
          </a:p>
        </p:txBody>
      </p:sp>
      <p:pic>
        <p:nvPicPr>
          <p:cNvPr id="9" name="Рисунок 8" descr="800px-Checkbox-red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1988840"/>
            <a:ext cx="675694" cy="450181"/>
          </a:xfrm>
          <a:prstGeom prst="rect">
            <a:avLst/>
          </a:prstGeom>
        </p:spPr>
      </p:pic>
      <p:pic>
        <p:nvPicPr>
          <p:cNvPr id="10" name="Рисунок 9" descr="800px-Checkbox-red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3284984"/>
            <a:ext cx="675694" cy="450181"/>
          </a:xfrm>
          <a:prstGeom prst="rect">
            <a:avLst/>
          </a:prstGeom>
        </p:spPr>
      </p:pic>
      <p:pic>
        <p:nvPicPr>
          <p:cNvPr id="12" name="Рисунок 11" descr="800px-Checkbox-red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5877272"/>
            <a:ext cx="675694" cy="450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Прогноз основных характеристик  проекта </a:t>
            </a:r>
            <a:r>
              <a:rPr lang="ru-RU" sz="2000" b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бюджета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Криворожского сельского поселения </a:t>
            </a:r>
            <a:r>
              <a:rPr lang="ru-RU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Миллеровского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районана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2019 год и на плановый период 2020 и 2021 годов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Адмимнистрация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Криворожского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467546" y="1772816"/>
          <a:ext cx="8280919" cy="4769462"/>
        </p:xfrm>
        <a:graphic>
          <a:graphicData uri="http://schemas.openxmlformats.org/drawingml/2006/table">
            <a:tbl>
              <a:tblPr/>
              <a:tblGrid>
                <a:gridCol w="2571850"/>
                <a:gridCol w="2095581"/>
                <a:gridCol w="1739011"/>
                <a:gridCol w="1874477"/>
              </a:tblGrid>
              <a:tr h="903502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2019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3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Доходы, всего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11348,5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10574,2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10749,4</a:t>
                      </a:r>
                      <a:endParaRPr kumimoji="0" lang="ru-RU" sz="20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33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</a:t>
                      </a:r>
                      <a:r>
                        <a:rPr lang="ru-RU" sz="2000" b="1" i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неналоговые доходы</a:t>
                      </a:r>
                      <a:endParaRPr lang="ru-RU" sz="2000" b="1" i="1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6951,4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7180,6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7540,2</a:t>
                      </a:r>
                      <a:endParaRPr kumimoji="0" lang="ru-RU" sz="20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06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2000" b="1" i="1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4397,1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3393,6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3209,2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9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20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всего</a:t>
                      </a:r>
                      <a:endParaRPr lang="ru-RU" sz="20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11348,5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10865,9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10922,9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6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Профицит</a:t>
                      </a:r>
                      <a:endParaRPr lang="ru-RU" sz="20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-291,7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-173,5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429520" y="0"/>
            <a:ext cx="762000" cy="365760"/>
          </a:xfr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1000" contrast="8000"/>
          </a:blip>
          <a:srcRect/>
          <a:stretch>
            <a:fillRect/>
          </a:stretch>
        </p:blipFill>
        <p:spPr bwMode="auto">
          <a:xfrm>
            <a:off x="3735001" y="620688"/>
            <a:ext cx="5157479" cy="6237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 Криворожского сельского поселения </a:t>
            </a:r>
            <a:r>
              <a:rPr lang="ru-RU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Миллеровского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района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2019-2021 годы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поселенияа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285720" y="1772816"/>
          <a:ext cx="8571261" cy="4978869"/>
        </p:xfrm>
        <a:graphic>
          <a:graphicData uri="http://schemas.openxmlformats.org/drawingml/2006/table">
            <a:tbl>
              <a:tblPr/>
              <a:tblGrid>
                <a:gridCol w="2378574"/>
                <a:gridCol w="2088232"/>
                <a:gridCol w="1850937"/>
                <a:gridCol w="2253518"/>
              </a:tblGrid>
              <a:tr h="320258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</a:t>
                      </a:r>
                      <a:r>
                        <a:rPr kumimoji="0" lang="ru-RU" sz="1600" b="1" kern="1200" baseline="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Криворожского сельского поселения</a:t>
                      </a:r>
                      <a:endParaRPr kumimoji="0" lang="ru-RU" sz="1600" b="1" kern="12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3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2019 год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2020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45">
                <a:tc>
                  <a:txBody>
                    <a:bodyPr/>
                    <a:lstStyle/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11348,5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10574,2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10749,4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 них: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3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6951,4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7180,6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7540,2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1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4397,1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3393,6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3209,2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дотация</a:t>
                      </a:r>
                      <a:endParaRPr lang="ru-RU" sz="1600" b="1" i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4188,7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3184,2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2993,4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субсидии</a:t>
                      </a:r>
                      <a:endParaRPr lang="ru-RU" sz="1600" b="1" i="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i="0" kern="1200" dirty="0"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i="0" kern="1200" dirty="0"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i="0" kern="1200" dirty="0"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субвенции</a:t>
                      </a:r>
                      <a:endParaRPr lang="ru-RU" sz="1600" b="1" i="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208,4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209,4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215,8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5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11348,5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10865,9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10922,9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2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 Профицит</a:t>
                      </a:r>
                      <a:endParaRPr lang="ru-RU" sz="18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-291,7</a:t>
                      </a:r>
                      <a:endParaRPr kumimoji="0" lang="ru-RU" sz="1800" b="1" kern="1200" baseline="0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-173,5</a:t>
                      </a:r>
                      <a:endParaRPr kumimoji="0" lang="ru-RU" sz="1800" b="1" kern="1200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628800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643834" y="0"/>
            <a:ext cx="762000" cy="366712"/>
          </a:xfrm>
        </p:spPr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Криворожского сельского поселения </a:t>
            </a:r>
            <a:r>
              <a:rPr lang="ru-RU" sz="2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Миллеровского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района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500" b="1" dirty="0" smtClean="0">
                <a:solidFill>
                  <a:srgbClr val="1FD15A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2019 год</a:t>
            </a:r>
          </a:p>
        </p:txBody>
      </p:sp>
      <p:pic>
        <p:nvPicPr>
          <p:cNvPr id="12295" name="Picture 5" descr="Безымянный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796136" y="260648"/>
            <a:ext cx="3096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Схема 13"/>
          <p:cNvGraphicFramePr/>
          <p:nvPr/>
        </p:nvGraphicFramePr>
        <p:xfrm>
          <a:off x="323528" y="1772816"/>
          <a:ext cx="38164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Схема 14"/>
          <p:cNvGraphicFramePr/>
          <p:nvPr/>
        </p:nvGraphicFramePr>
        <p:xfrm>
          <a:off x="5220072" y="1772816"/>
          <a:ext cx="36724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Доходы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бюджета</a:t>
            </a: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11348,5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68144" y="1196752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11348,5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20431</TotalTime>
  <Words>1012</Words>
  <Application>Microsoft Office PowerPoint</Application>
  <PresentationFormat>Экран (4:3)</PresentationFormat>
  <Paragraphs>254</Paragraphs>
  <Slides>15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10195094</vt:lpstr>
      <vt:lpstr>Городская</vt:lpstr>
      <vt:lpstr>3_Городская</vt:lpstr>
      <vt:lpstr>4_Городская</vt:lpstr>
      <vt:lpstr>19_Городская</vt:lpstr>
      <vt:lpstr>Криворожское сельское поселение   </vt:lpstr>
      <vt:lpstr>Слайд 2</vt:lpstr>
      <vt:lpstr>Слайд 3</vt:lpstr>
      <vt:lpstr>Основные направления бюджетной и налоговой политики Миллеровского района на 2019-2021 годы  </vt:lpstr>
      <vt:lpstr>Основные приоритеты Криворожского сельского поселения </vt:lpstr>
      <vt:lpstr>Слайд 6</vt:lpstr>
      <vt:lpstr>Прогноз основных характеристик  проекта бюджета Криворожского сельского поселения Миллеровского районана 2019 год и на плановый период 2020 и 2021 годов</vt:lpstr>
      <vt:lpstr>Основные характеристики бюджета Криворожского сельского поселения Миллеровского района на 2019-2021 годы</vt:lpstr>
      <vt:lpstr>Основные параметры бюджета Криворожского сельского поселения Миллеровского района на 2019 год</vt:lpstr>
      <vt:lpstr>  Динамика доходов бюджета Криворожского сельского поселения Миллеровского района.</vt:lpstr>
      <vt:lpstr>Динамика бюджета Криворожского сельского поселения Миллеровского района,                </vt:lpstr>
      <vt:lpstr>Расходы проекта бюджета Криворожского сельского поселения Миллеровского района в 2019 году 11470,3тыс. рублей</vt:lpstr>
      <vt:lpstr>Расходы бюджета Криворожского сельского поселения Миллеровского района, формируемые в рамках муниципальных программ Криворожского сельского поселения, и непрограммные расходы.  (часть 1)</vt:lpstr>
      <vt:lpstr>Расходы бюджета Миллеровского района, формируемые в рамках муниципальных программ Миллеровского района, и непрограмные расходы   (часть 2)</vt:lpstr>
      <vt:lpstr>Структура расходов по муниципальным программам Криворожского сельского поселенияв 2019 году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Finans</cp:lastModifiedBy>
  <cp:revision>2092</cp:revision>
  <dcterms:created xsi:type="dcterms:W3CDTF">2011-10-21T12:19:44Z</dcterms:created>
  <dcterms:modified xsi:type="dcterms:W3CDTF">2019-01-28T11:49:16Z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