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dLbls>
            <c:showVal val="1"/>
            <c:showCatName val="1"/>
            <c:showLeaderLines val="1"/>
          </c:dLbls>
          <c:cat>
            <c:strRef>
              <c:f>Лист1!$A$1:$A$3</c:f>
              <c:strCache>
                <c:ptCount val="3"/>
                <c:pt idx="0">
                  <c:v>Налоговые доходы
</c:v>
                </c:pt>
                <c:pt idx="1">
                  <c:v>Неналоговые доходы 
</c:v>
                </c:pt>
                <c:pt idx="2">
                  <c:v>Безвозмездные поступления </c:v>
                </c:pt>
              </c:strCache>
            </c:strRef>
          </c:cat>
          <c:val>
            <c:numRef>
              <c:f>Лист1!$B$1:$B$3</c:f>
              <c:numCache>
                <c:formatCode>General</c:formatCode>
                <c:ptCount val="3"/>
                <c:pt idx="0">
                  <c:v>5501.8</c:v>
                </c:pt>
                <c:pt idx="1">
                  <c:v>767.4</c:v>
                </c:pt>
                <c:pt idx="2" formatCode="#,##0.00">
                  <c:v>6882.9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c:spPr>
          <c:dPt>
            <c:idx val="0"/>
            <c:spPr>
              <a:solidFill>
                <a:schemeClr val="accent1"/>
              </a:solidFill>
              <a:ln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1"/>
            <c:spPr>
              <a:solidFill>
                <a:schemeClr val="accent3"/>
              </a:solidFill>
              <a:ln w="38100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spPr>
              <a:gradFill rotWithShape="1">
                <a:gsLst>
                  <a:gs pos="0">
                    <a:schemeClr val="accent5">
                      <a:shade val="58000"/>
                      <a:satMod val="150000"/>
                    </a:schemeClr>
                  </a:gs>
                  <a:gs pos="72000">
                    <a:schemeClr val="accent5">
                      <a:tint val="90000"/>
                      <a:satMod val="135000"/>
                    </a:schemeClr>
                  </a:gs>
                  <a:gs pos="100000">
                    <a:schemeClr val="accent5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3"/>
            <c:spPr>
              <a:gradFill rotWithShape="1">
                <a:gsLst>
                  <a:gs pos="0">
                    <a:schemeClr val="dk1">
                      <a:shade val="58000"/>
                      <a:satMod val="150000"/>
                    </a:schemeClr>
                  </a:gs>
                  <a:gs pos="72000">
                    <a:schemeClr val="dk1">
                      <a:tint val="90000"/>
                      <a:satMod val="135000"/>
                    </a:schemeClr>
                  </a:gs>
                  <a:gs pos="100000">
                    <a:schemeClr val="dk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4"/>
            <c:spPr>
              <a:solidFill>
                <a:schemeClr val="lt1"/>
              </a:solidFill>
              <a:ln w="38100" cap="flat" cmpd="sng" algn="ctr">
                <a:solidFill>
                  <a:schemeClr val="accent4"/>
                </a:solidFill>
                <a:prstDash val="solid"/>
              </a:ln>
              <a:effectLst/>
            </c:spPr>
          </c:dPt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9695.5</c:v>
                </c:pt>
                <c:pt idx="1">
                  <c:v>7096.9</c:v>
                </c:pt>
                <c:pt idx="2">
                  <c:v>8678.4</c:v>
                </c:pt>
                <c:pt idx="3">
                  <c:v>5881.9</c:v>
                </c:pt>
                <c:pt idx="4">
                  <c:v>6269.2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88516096"/>
        <c:axId val="88517632"/>
        <c:axId val="0"/>
      </c:bar3DChart>
      <c:catAx>
        <c:axId val="88516096"/>
        <c:scaling>
          <c:orientation val="minMax"/>
        </c:scaling>
        <c:axPos val="b"/>
        <c:numFmt formatCode="General" sourceLinked="1"/>
        <c:majorTickMark val="none"/>
        <c:tickLblPos val="nextTo"/>
        <c:crossAx val="88517632"/>
        <c:crosses val="autoZero"/>
        <c:auto val="1"/>
        <c:lblAlgn val="ctr"/>
        <c:lblOffset val="100"/>
      </c:catAx>
      <c:valAx>
        <c:axId val="88517632"/>
        <c:scaling>
          <c:orientation val="minMax"/>
        </c:scaling>
        <c:delete val="1"/>
        <c:axPos val="l"/>
        <c:numFmt formatCode="General" sourceLinked="1"/>
        <c:tickLblPos val="none"/>
        <c:crossAx val="885160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6"/>
            </a:solidFill>
            <a:ln w="38100" cap="flat" cmpd="sng" algn="ctr">
              <a:solidFill>
                <a:schemeClr val="accent6">
                  <a:shade val="50000"/>
                </a:schemeClr>
              </a:solidFill>
              <a:prstDash val="solid"/>
            </a:ln>
            <a:effectLst/>
          </c:spPr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4835.4000000000005</c:v>
                </c:pt>
                <c:pt idx="1">
                  <c:v>3027</c:v>
                </c:pt>
                <c:pt idx="2">
                  <c:v>4591.7</c:v>
                </c:pt>
                <c:pt idx="3">
                  <c:v>4549.7</c:v>
                </c:pt>
                <c:pt idx="4">
                  <c:v>6269.2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Безвоздмездные поступления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8000"/>
                    <a:satMod val="150000"/>
                  </a:schemeClr>
                </a:gs>
                <a:gs pos="72000">
                  <a:schemeClr val="accent3">
                    <a:tint val="90000"/>
                    <a:satMod val="135000"/>
                  </a:schemeClr>
                </a:gs>
                <a:gs pos="100000">
                  <a:schemeClr val="accent3">
                    <a:tint val="80000"/>
                    <a:satMod val="15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000000"/>
              </a:lightRig>
            </a:scene3d>
            <a:sp3d prstMaterial="matte">
              <a:bevelT w="63500" h="63500" prst="coolSlant"/>
            </a:sp3d>
          </c:spPr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9695.5</c:v>
                </c:pt>
                <c:pt idx="1">
                  <c:v>7096.9</c:v>
                </c:pt>
                <c:pt idx="2">
                  <c:v>8678.4</c:v>
                </c:pt>
                <c:pt idx="3">
                  <c:v>5881.9</c:v>
                </c:pt>
                <c:pt idx="4">
                  <c:v>6882.9</c:v>
                </c:pt>
              </c:numCache>
            </c:numRef>
          </c:val>
        </c:ser>
        <c:overlap val="100"/>
        <c:axId val="89816064"/>
        <c:axId val="89826048"/>
      </c:barChart>
      <c:catAx>
        <c:axId val="89816064"/>
        <c:scaling>
          <c:orientation val="minMax"/>
        </c:scaling>
        <c:axPos val="b"/>
        <c:numFmt formatCode="General" sourceLinked="1"/>
        <c:tickLblPos val="nextTo"/>
        <c:crossAx val="89826048"/>
        <c:crosses val="autoZero"/>
        <c:auto val="1"/>
        <c:lblAlgn val="ctr"/>
        <c:lblOffset val="100"/>
      </c:catAx>
      <c:valAx>
        <c:axId val="89826048"/>
        <c:scaling>
          <c:orientation val="minMax"/>
        </c:scaling>
        <c:axPos val="l"/>
        <c:majorGridlines/>
        <c:numFmt formatCode="General" sourceLinked="1"/>
        <c:tickLblPos val="nextTo"/>
        <c:crossAx val="898160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dLbls>
            <c:dLbl>
              <c:idx val="3"/>
              <c:layout/>
              <c:dLblPos val="outEnd"/>
              <c:showVal val="1"/>
            </c:dLbl>
            <c:dLbl>
              <c:idx val="4"/>
              <c:layout>
                <c:manualLayout>
                  <c:x val="8.1839943618158845E-3"/>
                  <c:y val="0.10917347516395418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1.7121488286186468E-2"/>
                  <c:y val="7.62047935886334E-4"/>
                </c:manualLayout>
              </c:layout>
              <c:dLblPos val="bestFit"/>
              <c:showVal val="1"/>
            </c:dLbl>
            <c:dLblPos val="inEnd"/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Налоги на имущество</c:v>
                </c:pt>
                <c:pt idx="2">
                  <c:v>Единый сельскохозяйственный налог</c:v>
                </c:pt>
                <c:pt idx="3">
                  <c:v>Доходы от использования имущества находящегося в государственной и муниципальной собственности</c:v>
                </c:pt>
                <c:pt idx="4">
                  <c:v>Гос.пошлина</c:v>
                </c:pt>
                <c:pt idx="5">
                  <c:v>Штрафы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0.16700000000000001</c:v>
                </c:pt>
                <c:pt idx="1">
                  <c:v>0.58599999999999997</c:v>
                </c:pt>
                <c:pt idx="2">
                  <c:v>0.114</c:v>
                </c:pt>
                <c:pt idx="3">
                  <c:v>0.113</c:v>
                </c:pt>
                <c:pt idx="4">
                  <c:v>1.0000000000000005E-2</c:v>
                </c:pt>
                <c:pt idx="5">
                  <c:v>1.0000000000000005E-2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48176071741032378"/>
          <c:y val="0"/>
          <c:w val="0.51823928258967678"/>
          <c:h val="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8000"/>
                    <a:satMod val="150000"/>
                  </a:schemeClr>
                </a:gs>
                <a:gs pos="72000">
                  <a:schemeClr val="accent6">
                    <a:tint val="90000"/>
                    <a:satMod val="135000"/>
                  </a:schemeClr>
                </a:gs>
                <a:gs pos="100000">
                  <a:schemeClr val="accent6">
                    <a:tint val="80000"/>
                    <a:satMod val="155000"/>
                  </a:schemeClr>
                </a:gs>
              </a:gsLst>
              <a:lin ang="16200000" scaled="0"/>
            </a:gradFill>
            <a:ln w="9525" cap="flat" cmpd="sng" algn="ctr">
              <a:solidFill>
                <a:srgbClr val="FFFF00"/>
              </a:solidFill>
              <a:prstDash val="solid"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c:spPr>
          <c:dLbls>
            <c:dLblPos val="inEnd"/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14502.5</c:v>
                </c:pt>
                <c:pt idx="1">
                  <c:v>10125.9</c:v>
                </c:pt>
                <c:pt idx="2">
                  <c:v>13155.1</c:v>
                </c:pt>
                <c:pt idx="3">
                  <c:v>10566.8</c:v>
                </c:pt>
                <c:pt idx="4">
                  <c:v>13154.2</c:v>
                </c:pt>
              </c:numCache>
            </c:numRef>
          </c:val>
        </c:ser>
        <c:gapWidth val="300"/>
        <c:axId val="88460288"/>
        <c:axId val="88470272"/>
      </c:barChart>
      <c:catAx>
        <c:axId val="88460288"/>
        <c:scaling>
          <c:orientation val="minMax"/>
        </c:scaling>
        <c:axPos val="b"/>
        <c:numFmt formatCode="General" sourceLinked="1"/>
        <c:majorTickMark val="none"/>
        <c:tickLblPos val="nextTo"/>
        <c:crossAx val="88470272"/>
        <c:crosses val="autoZero"/>
        <c:auto val="1"/>
        <c:lblAlgn val="ctr"/>
        <c:lblOffset val="100"/>
      </c:catAx>
      <c:valAx>
        <c:axId val="8847027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84602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1.4167472486991718E-3"/>
          <c:y val="0.18055537881053429"/>
          <c:w val="0.54030379426255926"/>
          <c:h val="0.819444621189465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5068.1000000000004</c:v>
                </c:pt>
                <c:pt idx="1">
                  <c:v>192.7</c:v>
                </c:pt>
                <c:pt idx="2">
                  <c:v>29.1</c:v>
                </c:pt>
                <c:pt idx="3">
                  <c:v>98.3</c:v>
                </c:pt>
                <c:pt idx="4">
                  <c:v>3167.5</c:v>
                </c:pt>
                <c:pt idx="5">
                  <c:v>15</c:v>
                </c:pt>
                <c:pt idx="6">
                  <c:v>4432.2</c:v>
                </c:pt>
                <c:pt idx="7">
                  <c:v>151.19999999999999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485166930139147"/>
          <c:y val="0"/>
          <c:w val="0.42705591351292216"/>
          <c:h val="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0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explosion val="0"/>
            <c:spPr>
              <a:gradFill rotWithShape="1">
                <a:gsLst>
                  <a:gs pos="0">
                    <a:schemeClr val="accent1">
                      <a:shade val="58000"/>
                      <a:satMod val="150000"/>
                    </a:schemeClr>
                  </a:gs>
                  <a:gs pos="72000">
                    <a:schemeClr val="accent1">
                      <a:tint val="90000"/>
                      <a:satMod val="135000"/>
                    </a:schemeClr>
                  </a:gs>
                  <a:gs pos="100000">
                    <a:schemeClr val="accent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76,6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23,4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Програмные расходы</c:v>
                </c:pt>
                <c:pt idx="1">
                  <c:v>Непрограмные расходы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0.76600000000000024</c:v>
                </c:pt>
                <c:pt idx="1">
                  <c:v>0.23400000000000001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332113346942744"/>
          <c:y val="4.5678244757689085E-2"/>
          <c:w val="0.46678866530572577"/>
          <c:h val="0.3614670207129446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6">
                      <a:shade val="58000"/>
                      <a:satMod val="150000"/>
                    </a:schemeClr>
                  </a:gs>
                  <a:gs pos="72000">
                    <a:schemeClr val="accent6">
                      <a:tint val="90000"/>
                      <a:satMod val="135000"/>
                    </a:schemeClr>
                  </a:gs>
                  <a:gs pos="100000">
                    <a:schemeClr val="accent6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1"/>
            <c:spPr>
              <a:solidFill>
                <a:schemeClr val="accent1"/>
              </a:solidFill>
              <a:ln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Lbls>
            <c:showVal val="1"/>
            <c:showCatName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Дотации</c:v>
                </c:pt>
                <c:pt idx="1">
                  <c:v>Субвенции</c:v>
                </c:pt>
                <c:pt idx="2">
                  <c:v>Прочие безвоздмездные 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0.53900000000000003</c:v>
                </c:pt>
                <c:pt idx="1">
                  <c:v>2.8000000000000001E-2</c:v>
                </c:pt>
                <c:pt idx="2">
                  <c:v>0.43300000000000005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907E278-0704-4D8A-ACBA-7B380923FACA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7E278-0704-4D8A-ACBA-7B380923FACA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7E278-0704-4D8A-ACBA-7B380923FACA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7E278-0704-4D8A-ACBA-7B380923FACA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907E278-0704-4D8A-ACBA-7B380923FACA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7E278-0704-4D8A-ACBA-7B380923FACA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7E278-0704-4D8A-ACBA-7B380923FACA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7E278-0704-4D8A-ACBA-7B380923FACA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7E278-0704-4D8A-ACBA-7B380923FACA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907E278-0704-4D8A-ACBA-7B380923FACA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907E278-0704-4D8A-ACBA-7B380923FACA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907E278-0704-4D8A-ACBA-7B380923FACA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357299"/>
            <a:ext cx="3900486" cy="471490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бюджета Криворожского сельского поселения Миллеровского района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2018 год </a:t>
            </a:r>
            <a:endParaRPr lang="ru-RU" sz="320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457200" y="571481"/>
            <a:ext cx="8258204" cy="5715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КРИВОРОЖСКОЕ СЕЛЬСКОЕ ПОСЕЛЕНИЕ</a:t>
            </a: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500174"/>
            <a:ext cx="4572032" cy="428628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85738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программных расходов бюджета Криворожского сельского поселения  Миллеровского района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2018 году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C:\Users\Finans\Desktop\iLOUCT5H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786190"/>
            <a:ext cx="3842862" cy="2176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муниципальных программ Криворожского сельского поселения </a:t>
            </a:r>
            <a:br>
              <a:rPr lang="ru-RU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2018 году. </a:t>
            </a:r>
            <a:endParaRPr lang="ru-RU" sz="2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14282" y="642918"/>
            <a:ext cx="2714644" cy="221457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Всего:</a:t>
            </a:r>
            <a:endParaRPr lang="ru-RU" sz="900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10 072,4 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тыс. рублей</a:t>
            </a:r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2214546" y="1142984"/>
            <a:ext cx="3071834" cy="1785950"/>
          </a:xfrm>
          <a:prstGeom prst="clou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</a:p>
          <a:p>
            <a:pPr algn="ctr"/>
            <a:r>
              <a:rPr lang="ru-RU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(3577,1 тыс.рублей - 35,5%)</a:t>
            </a:r>
            <a:endParaRPr lang="ru-RU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5643570" y="428604"/>
            <a:ext cx="3143240" cy="1785950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Социальная поддержка граждан (151,2 тыс.рублей-1.5%)</a:t>
            </a:r>
            <a:endParaRPr lang="ru-RU" dirty="0"/>
          </a:p>
        </p:txBody>
      </p:sp>
      <p:sp>
        <p:nvSpPr>
          <p:cNvPr id="9" name="Облако 8"/>
          <p:cNvSpPr/>
          <p:nvPr/>
        </p:nvSpPr>
        <p:spPr>
          <a:xfrm>
            <a:off x="-214346" y="2143116"/>
            <a:ext cx="2643174" cy="1785950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Муниципальная политика (15,0 тыс.рублей-0,2%)</a:t>
            </a:r>
            <a:endParaRPr lang="ru-RU" dirty="0"/>
          </a:p>
        </p:txBody>
      </p:sp>
      <p:sp>
        <p:nvSpPr>
          <p:cNvPr id="10" name="Облако 9"/>
          <p:cNvSpPr/>
          <p:nvPr/>
        </p:nvSpPr>
        <p:spPr>
          <a:xfrm>
            <a:off x="-500098" y="3929066"/>
            <a:ext cx="4214842" cy="2357430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Обеспечение доступным и комфортным жильем населения Криворожского сельского поселения(0,0 тыс.рублей-0,0%)</a:t>
            </a:r>
            <a:endParaRPr lang="ru-RU" dirty="0"/>
          </a:p>
        </p:txBody>
      </p:sp>
      <p:sp>
        <p:nvSpPr>
          <p:cNvPr id="11" name="Облако 10"/>
          <p:cNvSpPr/>
          <p:nvPr/>
        </p:nvSpPr>
        <p:spPr>
          <a:xfrm>
            <a:off x="1785918" y="5429264"/>
            <a:ext cx="5214974" cy="1785950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муниципальными финансами и создание условий для эффективного управления финансами (5005,8 тыс.рублей-49,7%)</a:t>
            </a:r>
            <a:endParaRPr lang="ru-RU" dirty="0"/>
          </a:p>
        </p:txBody>
      </p:sp>
      <p:sp>
        <p:nvSpPr>
          <p:cNvPr id="12" name="Облако 11"/>
          <p:cNvSpPr/>
          <p:nvPr/>
        </p:nvSpPr>
        <p:spPr>
          <a:xfrm>
            <a:off x="1500166" y="2500306"/>
            <a:ext cx="3143272" cy="178595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Информационное общество </a:t>
            </a:r>
          </a:p>
          <a:p>
            <a:pPr algn="ctr"/>
            <a:r>
              <a:rPr lang="ru-RU" dirty="0" smtClean="0"/>
              <a:t>(35,3 тыс.рублей-0,4%)</a:t>
            </a:r>
            <a:endParaRPr lang="ru-RU" dirty="0"/>
          </a:p>
        </p:txBody>
      </p:sp>
      <p:sp>
        <p:nvSpPr>
          <p:cNvPr id="13" name="Облако 12"/>
          <p:cNvSpPr/>
          <p:nvPr/>
        </p:nvSpPr>
        <p:spPr>
          <a:xfrm rot="254951">
            <a:off x="3421827" y="3839483"/>
            <a:ext cx="5728896" cy="1785950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Защита населения и территории от ЧС, обеспечение пожарной  безопасности и безопасности людей на водных объектов (29,1 тыс.рублей-0,3%)</a:t>
            </a:r>
            <a:endParaRPr lang="ru-RU" dirty="0"/>
          </a:p>
        </p:txBody>
      </p:sp>
      <p:sp>
        <p:nvSpPr>
          <p:cNvPr id="14" name="Облако 13"/>
          <p:cNvSpPr/>
          <p:nvPr/>
        </p:nvSpPr>
        <p:spPr>
          <a:xfrm>
            <a:off x="4500562" y="1857364"/>
            <a:ext cx="4429124" cy="2143140"/>
          </a:xfrm>
          <a:prstGeom prst="clou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Обеспечение качественными жилищно-коммунальными услугами населения (1258,9 тыс.рублей-12,5%)</a:t>
            </a:r>
            <a:endParaRPr lang="ru-RU" dirty="0"/>
          </a:p>
        </p:txBody>
      </p:sp>
      <p:sp>
        <p:nvSpPr>
          <p:cNvPr id="15" name="Облако 14"/>
          <p:cNvSpPr/>
          <p:nvPr/>
        </p:nvSpPr>
        <p:spPr>
          <a:xfrm>
            <a:off x="5643570" y="5286388"/>
            <a:ext cx="4357718" cy="1571612"/>
          </a:xfrm>
          <a:prstGeom prst="clou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Обеспечение общественного порядка и противодействие преступности (0,0тыс.рублей-0,0%)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безвозмездных поступлений бюджета Криворожского сельского поселения Миллеровского района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2018году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7468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00B0F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безвозмездных поступлений от других бюджетов бюджетной системы Российской Федерации в бюджет Криворожского сельского поселения Миллеровского района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09" y="1643052"/>
          <a:ext cx="7081749" cy="4805323"/>
        </p:xfrm>
        <a:graphic>
          <a:graphicData uri="http://schemas.openxmlformats.org/drawingml/2006/table">
            <a:tbl>
              <a:tblPr/>
              <a:tblGrid>
                <a:gridCol w="3116709"/>
                <a:gridCol w="991260"/>
                <a:gridCol w="991260"/>
                <a:gridCol w="991260"/>
                <a:gridCol w="991260"/>
              </a:tblGrid>
              <a:tr h="1143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2014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2015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2016 год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2017год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702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4835,4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3027,0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4591,7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4549,7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Дотации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2890,8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1987,1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3794,4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2423,3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Субвенции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154,6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164,9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175,0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173,5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Субсидии и иные межбюджетные трансферты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1215,5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875,0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622,3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1920,0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Прочие безвозмездные поступления в бюджеты поселений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574,5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32,9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715272" y="1643050"/>
          <a:ext cx="990745" cy="4857784"/>
        </p:xfrm>
        <a:graphic>
          <a:graphicData uri="http://schemas.openxmlformats.org/drawingml/2006/table">
            <a:tbl>
              <a:tblPr/>
              <a:tblGrid>
                <a:gridCol w="990745"/>
              </a:tblGrid>
              <a:tr h="1143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2018 </a:t>
                      </a:r>
                      <a:r>
                        <a:rPr lang="ru-RU" sz="20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7020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6882,9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0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3706,9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0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192,9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5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2983,5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57158" y="500043"/>
            <a:ext cx="8786842" cy="1071570"/>
          </a:xfrm>
        </p:spPr>
        <p:txBody>
          <a:bodyPr/>
          <a:lstStyle/>
          <a:p>
            <a:pPr algn="ctr"/>
            <a:r>
              <a:rPr lang="ru-RU" sz="16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бюджета Криворожского сельского поселения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Миллеровского района за 2018 год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1200" dirty="0" smtClean="0"/>
              <a:t>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тыс.рублей</a:t>
            </a:r>
            <a:endParaRPr lang="ru-RU" sz="1200" dirty="0"/>
          </a:p>
        </p:txBody>
      </p:sp>
      <p:pic>
        <p:nvPicPr>
          <p:cNvPr id="20" name="Содержимое 19" descr="iS31XMTCL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00034" y="3357562"/>
            <a:ext cx="3043230" cy="2693459"/>
          </a:xfrm>
        </p:spPr>
      </p:pic>
      <p:sp>
        <p:nvSpPr>
          <p:cNvPr id="11" name="Скругленный прямоугольник 10"/>
          <p:cNvSpPr/>
          <p:nvPr/>
        </p:nvSpPr>
        <p:spPr>
          <a:xfrm>
            <a:off x="0" y="1500174"/>
            <a:ext cx="2428892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ДОХОДЫ 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13 152,1 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>
          <a:xfrm>
            <a:off x="6815118" y="1571613"/>
            <a:ext cx="2328882" cy="12144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РАСХОДЫ</a:t>
            </a:r>
          </a:p>
          <a:p>
            <a:pPr algn="ctr"/>
            <a:r>
              <a:rPr lang="ru-RU" sz="2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13 154,1</a:t>
            </a:r>
          </a:p>
          <a:p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3929058" y="2500306"/>
            <a:ext cx="1214446" cy="1643074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571868" y="4714884"/>
            <a:ext cx="2428892" cy="135732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Дефицит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2,0</a:t>
            </a:r>
          </a:p>
          <a:p>
            <a:pPr algn="ctr"/>
            <a:endParaRPr lang="ru-RU" dirty="0"/>
          </a:p>
        </p:txBody>
      </p:sp>
      <p:pic>
        <p:nvPicPr>
          <p:cNvPr id="1026" name="Picture 2" descr="C:\Users\Finans\Desktop\iIEJ5QPA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3357562"/>
            <a:ext cx="2786066" cy="2571768"/>
          </a:xfrm>
          <a:prstGeom prst="rect">
            <a:avLst/>
          </a:prstGeom>
          <a:noFill/>
        </p:spPr>
      </p:pic>
      <p:sp>
        <p:nvSpPr>
          <p:cNvPr id="27" name="Стрелка вправо 26"/>
          <p:cNvSpPr/>
          <p:nvPr/>
        </p:nvSpPr>
        <p:spPr>
          <a:xfrm>
            <a:off x="3143240" y="2071678"/>
            <a:ext cx="2928958" cy="571504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лево 27"/>
          <p:cNvSpPr/>
          <p:nvPr/>
        </p:nvSpPr>
        <p:spPr>
          <a:xfrm>
            <a:off x="3000364" y="1571612"/>
            <a:ext cx="2928958" cy="642942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1714512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доходов бюджета Криворожского сельского поселения Миллеровского района за 2018 год (тыс. руб.)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1071546"/>
            <a:ext cx="1928826" cy="13573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</a:p>
          <a:p>
            <a:pPr algn="ctr"/>
            <a:r>
              <a:rPr lang="ru-RU" dirty="0" smtClean="0"/>
              <a:t>5501,8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572000" y="1071546"/>
            <a:ext cx="2000264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 6 882,9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7072330" y="1071546"/>
            <a:ext cx="1857388" cy="114300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 бюджета 13 152,1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285984" y="1071546"/>
            <a:ext cx="1928826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 767,4</a:t>
            </a: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500034" y="2428868"/>
            <a:ext cx="1214446" cy="500066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928926" y="2428868"/>
            <a:ext cx="1214446" cy="50006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214942" y="2428868"/>
            <a:ext cx="1214446" cy="50006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7358082" y="2214554"/>
            <a:ext cx="1214446" cy="50006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люс 13"/>
          <p:cNvSpPr/>
          <p:nvPr/>
        </p:nvSpPr>
        <p:spPr>
          <a:xfrm>
            <a:off x="1857356" y="1428736"/>
            <a:ext cx="500066" cy="571504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>
            <a:off x="4143372" y="1428736"/>
            <a:ext cx="500066" cy="571504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 19"/>
          <p:cNvSpPr/>
          <p:nvPr/>
        </p:nvSpPr>
        <p:spPr>
          <a:xfrm>
            <a:off x="6475989" y="1273991"/>
            <a:ext cx="700086" cy="71438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3143248"/>
            <a:ext cx="2357422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1 047,0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4071942"/>
            <a:ext cx="2357422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Налоги на имущество 3 671,6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072074"/>
            <a:ext cx="2357422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715,9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5929330"/>
            <a:ext cx="2357422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Государственная пошлина 67,3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571736" y="3143248"/>
            <a:ext cx="2000264" cy="71438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 707,9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500298" y="4071942"/>
            <a:ext cx="2071702" cy="71438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Штрафы, санкции, возмещение ущерба 59,5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714876" y="3143248"/>
            <a:ext cx="2357454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Дотации бюджетам бюджетной системы РФ 3 706,5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714876" y="4071942"/>
            <a:ext cx="2357422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Субвенции 192,9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14876" y="5000636"/>
            <a:ext cx="2357422" cy="107157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Государственная пошлина 67,3Иные межбюджетные трансферты 2983,5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Диаграмма 30"/>
          <p:cNvGraphicFramePr/>
          <p:nvPr/>
        </p:nvGraphicFramePr>
        <p:xfrm>
          <a:off x="7000892" y="2928934"/>
          <a:ext cx="2357422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46095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собственных доходов бюджета Криворожского сельского поселения Миллеровского района (тыс.рублей)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229600" cy="4497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доходов бюджета Криворожского сельского поселения Миллеровского района в 2014-2018 гг.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287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налоговых и неналоговых доходов бюджета Криворожского сельского поселения Миллеровского района в 2018 году составил 6269,2 тыс. рублей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расходов бюджета Криворожского сельского поселения Миллеровского района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2014-2018 гг.</a:t>
            </a:r>
            <a:endParaRPr lang="ru-RU" sz="2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8660" y="214290"/>
            <a:ext cx="9572660" cy="192882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Криворожского сельского поселения Миллеровского района в 2018 году.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28736"/>
          <a:ext cx="9358346" cy="5029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214290"/>
            <a:ext cx="8986894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200" b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 Криворожского сельского поселения Миллеровского района 2018 года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сформирован и исполнен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программной структуре расходов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основе утвержденных 9 муниципальных программ Криворожского сельского поселения.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56555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0" y="2571744"/>
            <a:ext cx="3429024" cy="3429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и исполнение бюджета на основе муниципальных программ Криворожского сельского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714976" y="2428868"/>
            <a:ext cx="3429024" cy="350046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 их реализацию </a:t>
            </a:r>
            <a:r>
              <a:rPr lang="ru-RU" dirty="0" smtClean="0"/>
              <a:t>было </a:t>
            </a:r>
            <a:r>
              <a:rPr lang="ru-RU" b="1" dirty="0" smtClean="0"/>
              <a:t>направлено</a:t>
            </a:r>
            <a:r>
              <a:rPr lang="ru-RU" dirty="0" smtClean="0"/>
              <a:t> в 2018 году </a:t>
            </a:r>
          </a:p>
          <a:p>
            <a:pPr algn="ctr"/>
            <a:r>
              <a:rPr lang="ru-RU" b="1" dirty="0" smtClean="0"/>
              <a:t>10 072,4 тыс. рублей.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6146" name="Picture 2" descr="C:\Users\Finans\Desktop\iM0CCOGN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285992"/>
            <a:ext cx="2500310" cy="3857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297</TotalTime>
  <Words>395</Words>
  <Application>Microsoft Office PowerPoint</Application>
  <PresentationFormat>Экран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Литейная</vt:lpstr>
      <vt:lpstr>   </vt:lpstr>
      <vt:lpstr>       </vt:lpstr>
      <vt:lpstr>Слайд 3</vt:lpstr>
      <vt:lpstr>Динамика собственных доходов бюджета Криворожского сельского поселения Миллеровского района (тыс.рублей) </vt:lpstr>
      <vt:lpstr>Динамика доходов бюджета Криворожского сельского поселения Миллеровского района в 2014-2018 гг. </vt:lpstr>
      <vt:lpstr>Объем налоговых и неналоговых доходов бюджета Криворожского сельского поселения Миллеровского района в 2018 году составил 6269,2 тыс. рублей </vt:lpstr>
      <vt:lpstr>Динамика расходов бюджета Криворожского сельского поселения Миллеровского района  в 2014-2018 гг.</vt:lpstr>
      <vt:lpstr>    Структура расходов бюджета Криворожского сельского поселения Миллеровского района в 2018 году. </vt:lpstr>
      <vt:lpstr>Слайд 9</vt:lpstr>
      <vt:lpstr>Структура программных расходов бюджета Криворожского сельского поселения  Миллеровского района  в 2018 году </vt:lpstr>
      <vt:lpstr>  Структура муниципальных программ Криворожского сельского поселения  в 2018 году. </vt:lpstr>
      <vt:lpstr>            Структура безвозмездных поступлений бюджета Криворожского сельского поселения Миллеровского района в 2018году </vt:lpstr>
      <vt:lpstr>Объем безвозмездных поступлений от других бюджетов бюджетной системы Российской Федерации в бюджет Криворожского сельского поселения Миллеровского района  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Finans</dc:creator>
  <cp:lastModifiedBy>Finans</cp:lastModifiedBy>
  <cp:revision>32</cp:revision>
  <dcterms:created xsi:type="dcterms:W3CDTF">2019-05-20T07:20:42Z</dcterms:created>
  <dcterms:modified xsi:type="dcterms:W3CDTF">2019-05-21T07:12:40Z</dcterms:modified>
</cp:coreProperties>
</file>