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invertIfNegative val="0"/>
            <c:bubble3D val="0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8678.4</c:v>
                </c:pt>
                <c:pt idx="1">
                  <c:v>5881.9</c:v>
                </c:pt>
                <c:pt idx="2">
                  <c:v>6269.2</c:v>
                </c:pt>
                <c:pt idx="3">
                  <c:v>5625.2</c:v>
                </c:pt>
                <c:pt idx="4">
                  <c:v>8795.2999999999993</c:v>
                </c:pt>
                <c:pt idx="5">
                  <c:v>8401.4</c:v>
                </c:pt>
                <c:pt idx="6" formatCode="0.0">
                  <c:v>15509</c:v>
                </c:pt>
                <c:pt idx="7">
                  <c:v>10563.8</c:v>
                </c:pt>
                <c:pt idx="8">
                  <c:v>11263.9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60527744"/>
        <c:axId val="60529280"/>
        <c:axId val="0"/>
      </c:bar3DChart>
      <c:catAx>
        <c:axId val="6052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529280"/>
        <c:crosses val="autoZero"/>
        <c:auto val="1"/>
        <c:lblAlgn val="ctr"/>
        <c:lblOffset val="100"/>
        <c:noMultiLvlLbl val="0"/>
      </c:catAx>
      <c:valAx>
        <c:axId val="6052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052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8795.2999999999993</c:v>
                </c:pt>
                <c:pt idx="1">
                  <c:v>8401.4</c:v>
                </c:pt>
                <c:pt idx="2" formatCode="0.0">
                  <c:v>15509</c:v>
                </c:pt>
                <c:pt idx="3">
                  <c:v>10563.8</c:v>
                </c:pt>
                <c:pt idx="4">
                  <c:v>11263.9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5259.5</c:v>
                </c:pt>
                <c:pt idx="1">
                  <c:v>16048.4</c:v>
                </c:pt>
                <c:pt idx="2">
                  <c:v>4973.8</c:v>
                </c:pt>
                <c:pt idx="3">
                  <c:v>13145.7</c:v>
                </c:pt>
                <c:pt idx="4">
                  <c:v>12134.2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937536"/>
        <c:axId val="59939072"/>
        <c:axId val="0"/>
      </c:bar3DChart>
      <c:catAx>
        <c:axId val="599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939072"/>
        <c:crosses val="autoZero"/>
        <c:auto val="1"/>
        <c:lblAlgn val="ctr"/>
        <c:lblOffset val="100"/>
        <c:noMultiLvlLbl val="0"/>
      </c:catAx>
      <c:valAx>
        <c:axId val="59939072"/>
        <c:scaling>
          <c:orientation val="minMax"/>
        </c:scaling>
        <c:delete val="0"/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majorTickMark val="out"/>
        <c:minorTickMark val="none"/>
        <c:tickLblPos val="nextTo"/>
        <c:crossAx val="5993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Инициативные платежи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1813.3</c:v>
                </c:pt>
                <c:pt idx="1">
                  <c:v>1496.8</c:v>
                </c:pt>
                <c:pt idx="2" formatCode="0.0">
                  <c:v>4734</c:v>
                </c:pt>
                <c:pt idx="3">
                  <c:v>22.7</c:v>
                </c:pt>
                <c:pt idx="4" formatCode="0.0">
                  <c:v>1538.9</c:v>
                </c:pt>
                <c:pt idx="5">
                  <c:v>17</c:v>
                </c:pt>
                <c:pt idx="6">
                  <c:v>-0.6</c:v>
                </c:pt>
                <c:pt idx="7">
                  <c:v>1641.8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13305.2</c:v>
                </c:pt>
                <c:pt idx="1">
                  <c:v>25022.400000000001</c:v>
                </c:pt>
                <c:pt idx="2">
                  <c:v>18199.7</c:v>
                </c:pt>
                <c:pt idx="3">
                  <c:v>25082.7</c:v>
                </c:pt>
                <c:pt idx="4">
                  <c:v>22877.1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62235392"/>
        <c:axId val="62236928"/>
        <c:axId val="59928064"/>
      </c:bar3DChart>
      <c:catAx>
        <c:axId val="622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2236928"/>
        <c:crosses val="autoZero"/>
        <c:auto val="1"/>
        <c:lblAlgn val="ctr"/>
        <c:lblOffset val="100"/>
        <c:noMultiLvlLbl val="0"/>
      </c:catAx>
      <c:valAx>
        <c:axId val="62236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2235392"/>
        <c:crosses val="autoZero"/>
        <c:crossBetween val="between"/>
      </c:valAx>
      <c:serAx>
        <c:axId val="5992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62236928"/>
        <c:crosses val="autoZero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9599.7999999999993</c:v>
                </c:pt>
                <c:pt idx="1">
                  <c:v>361.6</c:v>
                </c:pt>
                <c:pt idx="2">
                  <c:v>147.80000000000001</c:v>
                </c:pt>
                <c:pt idx="3">
                  <c:v>6060.1</c:v>
                </c:pt>
                <c:pt idx="4">
                  <c:v>12.8</c:v>
                </c:pt>
                <c:pt idx="5">
                  <c:v>6033.5</c:v>
                </c:pt>
                <c:pt idx="6">
                  <c:v>297</c:v>
                </c:pt>
                <c:pt idx="7">
                  <c:v>364.5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32171586995376422"/>
          <c:h val="0.77382222638357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96.3</c:v>
                </c:pt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55"/>
          <c:h val="0.361467020712945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2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2024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22032,3 </a:t>
            </a:r>
            <a:r>
              <a:rPr lang="ru-RU" b="1" dirty="0" smtClean="0"/>
              <a:t>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658170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22032,3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(9516,5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тыс.рублей)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(12,8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785926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(364,5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(5843,4тыс.рублей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( 3,4тыс.рублей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(0,0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(5994,7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297,0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Криворожского сельского поселения(0,0 тыс.рублей-0,0%)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13946"/>
              </p:ext>
            </p:extLst>
          </p:nvPr>
        </p:nvGraphicFramePr>
        <p:xfrm>
          <a:off x="642911" y="1785926"/>
          <a:ext cx="7889527" cy="4752865"/>
        </p:xfrm>
        <a:graphic>
          <a:graphicData uri="http://schemas.openxmlformats.org/drawingml/2006/table">
            <a:tbl>
              <a:tblPr/>
              <a:tblGrid>
                <a:gridCol w="3045877"/>
                <a:gridCol w="968730"/>
                <a:gridCol w="968730"/>
                <a:gridCol w="968730"/>
                <a:gridCol w="968730"/>
                <a:gridCol w="968730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5259,5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16048,4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4973,8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13145,8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12134,2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4131,4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4117,1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4718,2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8740,7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11772,4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231,3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255,6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299,4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361,8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816,7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11634,9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4105,7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80,1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22877,1</a:t>
            </a:r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23398,1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521,0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8066,8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12134,2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57356" y="571480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23398,1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43240" y="1928802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</a:t>
            </a:r>
            <a:r>
              <a:rPr lang="ru-RU" dirty="0" smtClean="0"/>
              <a:t>3197,1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1813,3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4734,0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1496,8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14678" y="3143248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1536,9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4071942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Инициативные платежи-(-0,6)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11320,1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70489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381,8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на поддержку мер по обеспеченности сбалансированности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бюджетов-452,3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571868" y="1428736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072074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активово-1641,8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6143620"/>
            <a:ext cx="2428892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ущерба-17,0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21515"/>
              </p:ext>
            </p:extLst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2020-2024гг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02650"/>
              </p:ext>
            </p:extLst>
          </p:nvPr>
        </p:nvGraphicFramePr>
        <p:xfrm>
          <a:off x="0" y="1600200"/>
          <a:ext cx="89644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11263,9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891934"/>
              </p:ext>
            </p:extLst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2020-2024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74363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354354"/>
              </p:ext>
            </p:extLst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648</TotalTime>
  <Words>440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Презентация PowerPoint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2020-2024гг. </vt:lpstr>
      <vt:lpstr>Объем налоговых и неналоговых доходов бюджета Криворожского сельского поселения Миллеровского района в 2024 году составил 11263,9 тыс. рублей </vt:lpstr>
      <vt:lpstr>Динамика расходов бюджета Криворожского сельского поселения Миллеровского района  в 2020-2024 гг.</vt:lpstr>
      <vt:lpstr> Структура расходов бюджета Криворожского сельского поселения Миллеровского района в 2024 году. </vt:lpstr>
      <vt:lpstr>Презентация PowerPoint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2024 году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Пользователь</cp:lastModifiedBy>
  <cp:revision>99</cp:revision>
  <dcterms:created xsi:type="dcterms:W3CDTF">2019-05-20T07:20:42Z</dcterms:created>
  <dcterms:modified xsi:type="dcterms:W3CDTF">2025-02-18T06:51:57Z</dcterms:modified>
</cp:coreProperties>
</file>