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4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invertIfNegative val="0"/>
            <c:bubble3D val="0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8678.4</c:v>
                </c:pt>
                <c:pt idx="1">
                  <c:v>5881.9</c:v>
                </c:pt>
                <c:pt idx="2">
                  <c:v>6269.2</c:v>
                </c:pt>
                <c:pt idx="3">
                  <c:v>5625.2</c:v>
                </c:pt>
                <c:pt idx="4">
                  <c:v>8795.2999999999993</c:v>
                </c:pt>
                <c:pt idx="5">
                  <c:v>8401.4</c:v>
                </c:pt>
                <c:pt idx="6" formatCode="0.0">
                  <c:v>15509</c:v>
                </c:pt>
                <c:pt idx="7">
                  <c:v>10563.8</c:v>
                </c:pt>
                <c:pt idx="8">
                  <c:v>11263.9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one"/>
        <c:axId val="60527744"/>
        <c:axId val="60529280"/>
        <c:axId val="0"/>
      </c:bar3DChart>
      <c:catAx>
        <c:axId val="6052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0529280"/>
        <c:crosses val="autoZero"/>
        <c:auto val="1"/>
        <c:lblAlgn val="ctr"/>
        <c:lblOffset val="100"/>
        <c:noMultiLvlLbl val="0"/>
      </c:catAx>
      <c:valAx>
        <c:axId val="60529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0527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8795.2999999999993</c:v>
                </c:pt>
                <c:pt idx="1">
                  <c:v>8401.4</c:v>
                </c:pt>
                <c:pt idx="2" formatCode="0.0">
                  <c:v>15509</c:v>
                </c:pt>
                <c:pt idx="3">
                  <c:v>10563.8</c:v>
                </c:pt>
                <c:pt idx="4">
                  <c:v>11263.9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8000"/>
                    <a:satMod val="150000"/>
                  </a:schemeClr>
                </a:gs>
                <a:gs pos="72000">
                  <a:schemeClr val="accent3">
                    <a:tint val="90000"/>
                    <a:satMod val="135000"/>
                  </a:schemeClr>
                </a:gs>
                <a:gs pos="100000">
                  <a:schemeClr val="accent3">
                    <a:tint val="8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5259.5</c:v>
                </c:pt>
                <c:pt idx="1">
                  <c:v>16048.4</c:v>
                </c:pt>
                <c:pt idx="2">
                  <c:v>4973.8</c:v>
                </c:pt>
                <c:pt idx="3">
                  <c:v>13145.7</c:v>
                </c:pt>
                <c:pt idx="4">
                  <c:v>12134.2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937536"/>
        <c:axId val="59939072"/>
        <c:axId val="0"/>
      </c:bar3DChart>
      <c:catAx>
        <c:axId val="5993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939072"/>
        <c:crosses val="autoZero"/>
        <c:auto val="1"/>
        <c:lblAlgn val="ctr"/>
        <c:lblOffset val="100"/>
        <c:noMultiLvlLbl val="0"/>
      </c:catAx>
      <c:valAx>
        <c:axId val="59939072"/>
        <c:scaling>
          <c:orientation val="minMax"/>
        </c:scaling>
        <c:delete val="0"/>
        <c:axPos val="l"/>
        <c:majorGridlines>
          <c:spPr>
            <a:ln w="19050" cap="flat" cmpd="sng" algn="ctr">
              <a:solidFill>
                <a:schemeClr val="accent2"/>
              </a:solidFill>
              <a:prstDash val="solid"/>
            </a:ln>
            <a:effectLst>
              <a:glow rad="70000">
                <a:schemeClr val="accent2">
                  <a:tint val="30000"/>
                  <a:shade val="95000"/>
                  <a:satMod val="300000"/>
                  <a:alpha val="50000"/>
                </a:schemeClr>
              </a:glow>
            </a:effectLst>
          </c:spPr>
        </c:majorGridlines>
        <c:numFmt formatCode="General" sourceLinked="1"/>
        <c:majorTickMark val="out"/>
        <c:minorTickMark val="none"/>
        <c:tickLblPos val="nextTo"/>
        <c:crossAx val="59937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</c:v>
                </c:pt>
                <c:pt idx="6">
                  <c:v>Инициативные платежи</c:v>
                </c:pt>
                <c:pt idx="7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1813.3</c:v>
                </c:pt>
                <c:pt idx="1">
                  <c:v>1496.8</c:v>
                </c:pt>
                <c:pt idx="2" formatCode="0.0">
                  <c:v>4734</c:v>
                </c:pt>
                <c:pt idx="3">
                  <c:v>22.7</c:v>
                </c:pt>
                <c:pt idx="4" formatCode="0.0">
                  <c:v>1538.9</c:v>
                </c:pt>
                <c:pt idx="5">
                  <c:v>17</c:v>
                </c:pt>
                <c:pt idx="6">
                  <c:v>-0.6</c:v>
                </c:pt>
                <c:pt idx="7">
                  <c:v>1641.8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3000"/>
                    <a:satMod val="150000"/>
                  </a:schemeClr>
                </a:gs>
                <a:gs pos="25000">
                  <a:schemeClr val="accent4">
                    <a:tint val="96000"/>
                    <a:shade val="80000"/>
                    <a:satMod val="105000"/>
                  </a:schemeClr>
                </a:gs>
                <a:gs pos="38000">
                  <a:schemeClr val="accent4">
                    <a:tint val="96000"/>
                    <a:shade val="59000"/>
                    <a:satMod val="120000"/>
                  </a:schemeClr>
                </a:gs>
                <a:gs pos="55000">
                  <a:schemeClr val="accent4">
                    <a:shade val="57000"/>
                    <a:satMod val="120000"/>
                  </a:schemeClr>
                </a:gs>
                <a:gs pos="80000">
                  <a:schemeClr val="accent4">
                    <a:shade val="56000"/>
                    <a:satMod val="145000"/>
                  </a:schemeClr>
                </a:gs>
                <a:gs pos="88000">
                  <a:schemeClr val="accent4">
                    <a:shade val="63000"/>
                    <a:satMod val="160000"/>
                  </a:schemeClr>
                </a:gs>
                <a:gs pos="100000">
                  <a:schemeClr val="accent4">
                    <a:tint val="99555"/>
                    <a:satMod val="15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4">
                  <a:shade val="60000"/>
                  <a:satMod val="300000"/>
                </a:schemeClr>
              </a:solidFill>
              <a:prstDash val="solid"/>
            </a:ln>
            <a:effectLst>
              <a:glow rad="70000">
                <a:schemeClr val="accent4">
                  <a:tint val="30000"/>
                  <a:shade val="95000"/>
                  <a:satMod val="300000"/>
                  <a:alpha val="50000"/>
                </a:schemeClr>
              </a:glo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13305.2</c:v>
                </c:pt>
                <c:pt idx="1">
                  <c:v>25022.400000000001</c:v>
                </c:pt>
                <c:pt idx="2">
                  <c:v>18199.7</c:v>
                </c:pt>
                <c:pt idx="3">
                  <c:v>25082.7</c:v>
                </c:pt>
                <c:pt idx="4">
                  <c:v>22877.1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62235392"/>
        <c:axId val="62236928"/>
        <c:axId val="59928064"/>
      </c:bar3DChart>
      <c:catAx>
        <c:axId val="6223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2236928"/>
        <c:crosses val="autoZero"/>
        <c:auto val="1"/>
        <c:lblAlgn val="ctr"/>
        <c:lblOffset val="100"/>
        <c:noMultiLvlLbl val="0"/>
      </c:catAx>
      <c:valAx>
        <c:axId val="622369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2235392"/>
        <c:crosses val="autoZero"/>
        <c:crossBetween val="between"/>
      </c:valAx>
      <c:serAx>
        <c:axId val="59928064"/>
        <c:scaling>
          <c:orientation val="minMax"/>
        </c:scaling>
        <c:delete val="0"/>
        <c:axPos val="b"/>
        <c:majorTickMark val="out"/>
        <c:minorTickMark val="none"/>
        <c:tickLblPos val="nextTo"/>
        <c:crossAx val="62236928"/>
        <c:crosses val="autoZero"/>
      </c:serAx>
      <c:spPr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Национальная безопасность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9599.7999999999993</c:v>
                </c:pt>
                <c:pt idx="1">
                  <c:v>361.6</c:v>
                </c:pt>
                <c:pt idx="2">
                  <c:v>147.80000000000001</c:v>
                </c:pt>
                <c:pt idx="3">
                  <c:v>6060.1</c:v>
                </c:pt>
                <c:pt idx="4">
                  <c:v>12.8</c:v>
                </c:pt>
                <c:pt idx="5">
                  <c:v>6033.5</c:v>
                </c:pt>
                <c:pt idx="6">
                  <c:v>297</c:v>
                </c:pt>
                <c:pt idx="7">
                  <c:v>364.5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Национальная безопасность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4851669301391459"/>
          <c:y val="0"/>
          <c:w val="0.32171586995376422"/>
          <c:h val="0.773822226383575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96.3</c:v>
                </c:pt>
                <c:pt idx="1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62"/>
          <c:y val="4.5678244757689085E-2"/>
          <c:w val="0.46678866530572655"/>
          <c:h val="0.361467020712945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3B43D-4A0E-4DAD-9A57-68F83A79F6C1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D39AE-F5CE-4C21-A183-8E04DFE57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2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07E278-0704-4D8A-ACBA-7B380923FACA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КРИВОРОЖСКОЕ СЕЛЬСКОЕ ПОСЕЛЕНИЕ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471858" cy="4714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Криворожского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nans\Desktop\1381676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4734375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Криворожского сельского поселения Миллеровского района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2024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Криворожского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Криворожского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</a:t>
            </a:r>
            <a:r>
              <a:rPr lang="ru-RU" dirty="0" smtClean="0"/>
              <a:t>2024 </a:t>
            </a:r>
            <a:r>
              <a:rPr lang="ru-RU" dirty="0" smtClean="0"/>
              <a:t>году </a:t>
            </a:r>
          </a:p>
          <a:p>
            <a:pPr algn="ctr"/>
            <a:r>
              <a:rPr lang="ru-RU" b="1" dirty="0" smtClean="0"/>
              <a:t>22032,3 </a:t>
            </a:r>
            <a:r>
              <a:rPr lang="ru-RU" b="1" dirty="0" smtClean="0"/>
              <a:t>тыс.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146" name="Picture 2" descr="C:\Users\Finans\Desktop\iM0CCOG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2500310" cy="3857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Криворожского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658170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Finans\Desktop\iLOUCT5H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42862" cy="217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муниципальных программ Криворожского сельского поселения </a:t>
            </a:r>
            <a:b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142852"/>
            <a:ext cx="3143272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22032,3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714488"/>
            <a:ext cx="4143404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Управление муниципальными финансами и создание условий для эффективного управления финансами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(9516,5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тыс.рублей)</a:t>
            </a:r>
            <a:endParaRPr lang="ru-RU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714884"/>
            <a:ext cx="4143404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Муниципальная политика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(12,8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1785926"/>
            <a:ext cx="4000528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Защита населения и территории от ЧС, обеспечение пожарной  безопасности и безопасности людей на водных объектов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(364,5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357562"/>
            <a:ext cx="4143404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качественными жилищно-коммунальными услугами населения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(5843,4тыс.рублей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4714884"/>
            <a:ext cx="4000528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Информационное общество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( 3,4тыс.рублей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3357562"/>
            <a:ext cx="4000528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общественного порядка и противодействие преступности (0,0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5572140"/>
            <a:ext cx="4000528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(5994,7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тыс.рублей 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5572140"/>
            <a:ext cx="4143404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Социальная поддержка граждан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297,0 </a:t>
            </a:r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6215082"/>
            <a:ext cx="7358114" cy="6429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доступным и комфортным жильем населения Криворожского сельского поселения(0,0 тыс.рублей-0,0%)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68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B0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713946"/>
              </p:ext>
            </p:extLst>
          </p:nvPr>
        </p:nvGraphicFramePr>
        <p:xfrm>
          <a:off x="642911" y="1785926"/>
          <a:ext cx="7889527" cy="4752865"/>
        </p:xfrm>
        <a:graphic>
          <a:graphicData uri="http://schemas.openxmlformats.org/drawingml/2006/table">
            <a:tbl>
              <a:tblPr/>
              <a:tblGrid>
                <a:gridCol w="3045877"/>
                <a:gridCol w="968730"/>
                <a:gridCol w="968730"/>
                <a:gridCol w="968730"/>
                <a:gridCol w="968730"/>
                <a:gridCol w="968730"/>
              </a:tblGrid>
              <a:tr h="110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 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2022 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2023 </a:t>
                      </a: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2024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5259,5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16048,4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4973,8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13145,8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12134,2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4131,4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4117,1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4718,2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8740,7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11772,4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231,3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240,4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255,6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299,4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361,8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Субсидии и иные межбюджетные трансферты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816,7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11634,9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4105,7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Прочие безвозмездные поступления в бюджеты поселений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80,1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 направление бюджетной и налоговой политики Криворожского сельского поселения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57166"/>
            <a:ext cx="8472518" cy="17145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бюджета Криворожского сельского поселения Миллеровского района в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осуществлялось на основании:</a:t>
            </a: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8329642" cy="9119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Положений послания Президента РФ Федеральному Собранию РФ, определяющих бюджетную политику В РФ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8" y="3571876"/>
            <a:ext cx="8043890" cy="88666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«Майских» указов Президента РФ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185736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314324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143372" y="4071942"/>
            <a:ext cx="85725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7858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Криворожского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5072066" y="1142984"/>
            <a:ext cx="3929090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22877,1</a:t>
            </a:r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" name="Содержимое 19" descr="iS31XMTC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2928934"/>
            <a:ext cx="2500330" cy="2693459"/>
          </a:xfrm>
        </p:spPr>
      </p:pic>
      <p:sp>
        <p:nvSpPr>
          <p:cNvPr id="11" name="Скругленный прямоугольник 10"/>
          <p:cNvSpPr/>
          <p:nvPr/>
        </p:nvSpPr>
        <p:spPr>
          <a:xfrm>
            <a:off x="357158" y="1142984"/>
            <a:ext cx="4214842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23398,1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286256"/>
            <a:ext cx="3500462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521,0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026" name="Picture 2" descr="C:\Users\Finans\Desktop\iIEJ5QPA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928934"/>
            <a:ext cx="2357422" cy="2643206"/>
          </a:xfrm>
          <a:prstGeom prst="rect">
            <a:avLst/>
          </a:prstGeom>
          <a:noFill/>
        </p:spPr>
      </p:pic>
      <p:sp>
        <p:nvSpPr>
          <p:cNvPr id="25" name="Выгнутая влево стрелка 24"/>
          <p:cNvSpPr/>
          <p:nvPr/>
        </p:nvSpPr>
        <p:spPr>
          <a:xfrm>
            <a:off x="3071802" y="2500306"/>
            <a:ext cx="1071570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>
            <a:off x="5429256" y="2571744"/>
            <a:ext cx="928694" cy="16430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1214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Криворожского сельского поселения Миллеровского района за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428736"/>
            <a:ext cx="2643174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8066,8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86512" y="1285860"/>
            <a:ext cx="264320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r>
              <a:rPr lang="ru-RU" dirty="0" smtClean="0"/>
              <a:t>12134,2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857356" y="571480"/>
            <a:ext cx="4857784" cy="114300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Доходы бюджета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23398,1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43240" y="1928802"/>
            <a:ext cx="2571768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</a:t>
            </a:r>
            <a:r>
              <a:rPr lang="ru-RU" dirty="0" smtClean="0"/>
              <a:t>3197,1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857488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1813,3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4734,0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1496,8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22,7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14678" y="3143248"/>
            <a:ext cx="2357454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1536,9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14678" y="4071942"/>
            <a:ext cx="2428892" cy="928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Инициативные платежи-(-0,6)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57950" y="3143248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11320,1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70489" y="4071942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381,8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7950" y="5000636"/>
            <a:ext cx="2786050" cy="12858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на поддержку мер по обеспеченности сбалансированности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бюджетов-452,3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четверенная стрелка 32"/>
          <p:cNvSpPr/>
          <p:nvPr/>
        </p:nvSpPr>
        <p:spPr>
          <a:xfrm>
            <a:off x="3571868" y="1428736"/>
            <a:ext cx="1571636" cy="71438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6116" y="5072074"/>
            <a:ext cx="2428892" cy="928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продажи материальных и нематериальных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активово-1641,8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6143620"/>
            <a:ext cx="2428892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ущерба-17,0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Криворожского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21515"/>
              </p:ext>
            </p:extLst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2020-2024гг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702650"/>
              </p:ext>
            </p:extLst>
          </p:nvPr>
        </p:nvGraphicFramePr>
        <p:xfrm>
          <a:off x="0" y="1600200"/>
          <a:ext cx="89644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составил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11263,9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891934"/>
              </p:ext>
            </p:extLst>
          </p:nvPr>
        </p:nvGraphicFramePr>
        <p:xfrm>
          <a:off x="457200" y="1600200"/>
          <a:ext cx="7467600" cy="527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Криворожского сельского поселения Миллеровского района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2020-2024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гг.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474363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929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Криворожского сельского поселения Миллеровского района в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354354"/>
              </p:ext>
            </p:extLst>
          </p:nvPr>
        </p:nvGraphicFramePr>
        <p:xfrm>
          <a:off x="857224" y="2000240"/>
          <a:ext cx="7643866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648</TotalTime>
  <Words>440</Words>
  <Application>Microsoft Office PowerPoint</Application>
  <PresentationFormat>Экран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   </vt:lpstr>
      <vt:lpstr>Основных направление бюджетной и налоговой политики Криворожского сельского поселения  </vt:lpstr>
      <vt:lpstr>       </vt:lpstr>
      <vt:lpstr>Презентация PowerPoint</vt:lpstr>
      <vt:lpstr>Динамика собственных доходов бюджета Криворожского сельского поселения Миллеровского района (тыс.рублей) </vt:lpstr>
      <vt:lpstr>Динамика доходов бюджета Криворожского сельского поселения Миллеровского района в 2020-2024гг. </vt:lpstr>
      <vt:lpstr>Объем налоговых и неналоговых доходов бюджета Криворожского сельского поселения Миллеровского района в 2024 году составил 11263,9 тыс. рублей </vt:lpstr>
      <vt:lpstr>Динамика расходов бюджета Криворожского сельского поселения Миллеровского района  в 2020-2024 гг.</vt:lpstr>
      <vt:lpstr> Структура расходов бюджета Криворожского сельского поселения Миллеровского района в 2024 году. </vt:lpstr>
      <vt:lpstr>Презентация PowerPoint</vt:lpstr>
      <vt:lpstr>Структура программных расходов бюджета Криворожского сельского поселения  Миллеровского района  в 2018 году </vt:lpstr>
      <vt:lpstr>Структура муниципальных программ Криворожского сельского поселения  в 2024 году</vt:lpstr>
      <vt:lpstr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  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Пользователь</cp:lastModifiedBy>
  <cp:revision>99</cp:revision>
  <dcterms:created xsi:type="dcterms:W3CDTF">2019-05-20T07:20:42Z</dcterms:created>
  <dcterms:modified xsi:type="dcterms:W3CDTF">2025-02-18T06:51:57Z</dcterms:modified>
</cp:coreProperties>
</file>