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_rels/presentation.xml.rels" ContentType="application/vnd.openxmlformats-package.relationships+xml"/>
  <Override PartName="/ppt/media/image31.png" ContentType="image/png"/>
  <Override PartName="/ppt/media/image15.png" ContentType="image/png"/>
  <Override PartName="/ppt/media/image39.jpeg" ContentType="image/jpeg"/>
  <Override PartName="/ppt/media/image1.png" ContentType="image/png"/>
  <Override PartName="/ppt/media/image40.png" ContentType="image/png"/>
  <Override PartName="/ppt/media/image24.png" ContentType="image/png"/>
  <Override PartName="/ppt/media/image49.png" ContentType="image/png"/>
  <Override PartName="/ppt/media/image33.png" ContentType="image/png"/>
  <Override PartName="/ppt/media/image17.png" ContentType="image/png"/>
  <Override PartName="/ppt/media/image3.png" ContentType="image/png"/>
  <Override PartName="/ppt/media/image42.png" ContentType="image/png"/>
  <Override PartName="/ppt/media/image26.png" ContentType="image/png"/>
  <Override PartName="/ppt/media/image51.png" ContentType="image/png"/>
  <Override PartName="/ppt/media/image35.png" ContentType="image/png"/>
  <Override PartName="/ppt/media/image10.png" ContentType="image/png"/>
  <Override PartName="/ppt/media/image19.png" ContentType="image/png"/>
  <Override PartName="/ppt/media/image5.png" ContentType="image/png"/>
  <Override PartName="/ppt/media/image44.png" ContentType="image/png"/>
  <Override PartName="/ppt/media/image28.png" ContentType="image/png"/>
  <Override PartName="/ppt/media/image53.png" ContentType="image/png"/>
  <Override PartName="/ppt/media/image37.png" ContentType="image/png"/>
  <Override PartName="/ppt/media/image12.png" ContentType="image/png"/>
  <Override PartName="/ppt/media/image7.png" ContentType="image/png"/>
  <Override PartName="/ppt/media/image46.png" ContentType="image/png"/>
  <Override PartName="/ppt/media/image21.png" ContentType="image/png"/>
  <Override PartName="/ppt/media/image30.png" ContentType="image/png"/>
  <Override PartName="/ppt/media/image14.png" ContentType="image/png"/>
  <Override PartName="/ppt/media/image9.png" ContentType="image/png"/>
  <Override PartName="/ppt/media/image23.png" ContentType="image/png"/>
  <Override PartName="/ppt/media/image16.jpeg" ContentType="image/jpeg"/>
  <Override PartName="/ppt/media/image32.png" ContentType="image/png"/>
  <Override PartName="/ppt/media/image2.png" ContentType="image/png"/>
  <Override PartName="/ppt/media/image41.png" ContentType="image/png"/>
  <Override PartName="/ppt/media/image25.png" ContentType="image/png"/>
  <Override PartName="/ppt/media/image50.png" ContentType="image/png"/>
  <Override PartName="/ppt/media/image34.png" ContentType="image/png"/>
  <Override PartName="/ppt/media/image18.png" ContentType="image/png"/>
  <Override PartName="/ppt/media/image4.png" ContentType="image/png"/>
  <Override PartName="/ppt/media/image43.png" ContentType="image/png"/>
  <Override PartName="/ppt/media/image27.png" ContentType="image/png"/>
  <Override PartName="/ppt/media/image52.png" ContentType="image/png"/>
  <Override PartName="/ppt/media/image11.png" ContentType="image/png"/>
  <Override PartName="/ppt/media/image36.png" ContentType="image/png"/>
  <Override PartName="/ppt/media/image6.png" ContentType="image/png"/>
  <Override PartName="/ppt/media/image20.png" ContentType="image/png"/>
  <Override PartName="/ppt/media/image45.png" ContentType="image/png"/>
  <Override PartName="/ppt/media/image29.png" ContentType="image/png"/>
  <Override PartName="/ppt/media/image54.png" ContentType="image/png"/>
  <Override PartName="/ppt/media/image13.png" ContentType="image/png"/>
  <Override PartName="/ppt/media/image38.png" ContentType="image/png"/>
  <Override PartName="/ppt/media/image48.jpeg" ContentType="image/jpeg"/>
  <Override PartName="/ppt/media/image8.png" ContentType="image/png"/>
  <Override PartName="/ppt/media/image22.png" ContentType="image/png"/>
  <Override PartName="/ppt/media/image47.png" ContentType="image/png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notesMasterIdLst>
    <p:notesMasterId r:id="rId3"/>
  </p:notesMasterIdLst>
  <p:sldIdLst>
    <p:sldId id="256" r:id="rId4"/>
    <p:sldId id="257" r:id="rId5"/>
  </p:sldIdLst>
  <p:sldSz cx="9906000" cy="6858000"/>
  <p:notesSz cx="7105650" cy="10239375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/>
              <a:t>&lt;заголовок&gt;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ru-RU"/>
              <a:t>&lt;дата/время&gt;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ru-RU"/>
              <a:t>&lt;нижний колонтитул&gt;</a:t>
            </a:r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56BEC3D4-458D-41CD-90B0-EB8277587940}" type="slidenum">
              <a:rPr lang="ru-RU"/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87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6ABBD9BE-FEC3-40A8-96E6-3E9B4F9A8910}" type="slidenum">
              <a:rPr lang="ru-RU" sz="1900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89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C9E0FD3E-8E6F-422E-A9FC-F4FFE97BE327}" type="slidenum">
              <a:rPr lang="ru-RU" sz="1900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89150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5360" y="3963600"/>
            <a:ext cx="89150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4350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63400" y="1600200"/>
            <a:ext cx="4350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63400" y="3963600"/>
            <a:ext cx="4350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95360" y="3963600"/>
            <a:ext cx="4350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4350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63400" y="1600200"/>
            <a:ext cx="4350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5360" y="1600200"/>
            <a:ext cx="89150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89150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4350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63400" y="1600200"/>
            <a:ext cx="4350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95360" y="274680"/>
            <a:ext cx="89150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4350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95360" y="3963600"/>
            <a:ext cx="4350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63400" y="1600200"/>
            <a:ext cx="4350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4350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400" y="1600200"/>
            <a:ext cx="4350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63400" y="3963600"/>
            <a:ext cx="4350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4350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3400" y="1600200"/>
            <a:ext cx="4350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95360" y="3963600"/>
            <a:ext cx="89146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anchor="ctr" bIns="47160" lIns="94680" rIns="94680" tIns="47160"/>
          <a:p>
            <a:pPr algn="ctr">
              <a:lnSpc>
                <a:spcPct val="100000"/>
              </a:lnSpc>
            </a:pPr>
            <a:r>
              <a:rPr lang="ru-RU" sz="46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8915040" cy="4525560"/>
          </a:xfrm>
          <a:prstGeom prst="rect">
            <a:avLst/>
          </a:prstGeom>
        </p:spPr>
        <p:txBody>
          <a:bodyPr bIns="47160" lIns="94680" rIns="94680" tIns="47160"/>
          <a:p>
            <a:pPr>
              <a:buSzPct val="45000"/>
              <a:buFont typeface="StarSymbol"/>
              <a:buChar char=""/>
            </a:pPr>
            <a:r>
              <a:rPr lang="ru-RU" sz="3300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3300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3300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3300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3300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3300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300">
                <a:solidFill>
                  <a:srgbClr val="000000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ru-RU" sz="29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ru-RU" sz="25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ru-RU" sz="2100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ru-RU" sz="2100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900">
                <a:solidFill>
                  <a:srgbClr val="000000"/>
                </a:solidFill>
                <a:latin typeface="Calibri"/>
              </a:rPr>
              <a:t>18.11.24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2B205E0F-6FAC-4285-929E-A73E9A80B554}" type="slidenum">
              <a:rPr lang="ru-RU" sz="1900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jpe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image" Target="../media/image33.png"/><Relationship Id="rId34" Type="http://schemas.openxmlformats.org/officeDocument/2006/relationships/image" Target="../media/image34.png"/><Relationship Id="rId35" Type="http://schemas.openxmlformats.org/officeDocument/2006/relationships/image" Target="../media/image35.png"/><Relationship Id="rId36" Type="http://schemas.openxmlformats.org/officeDocument/2006/relationships/image" Target="../media/image36.png"/><Relationship Id="rId37" Type="http://schemas.openxmlformats.org/officeDocument/2006/relationships/image" Target="../media/image37.png"/><Relationship Id="rId38" Type="http://schemas.openxmlformats.org/officeDocument/2006/relationships/image" Target="../media/image38.png"/><Relationship Id="rId39" Type="http://schemas.openxmlformats.org/officeDocument/2006/relationships/slideLayout" Target="../slideLayouts/slideLayout1.xml"/><Relationship Id="rId40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0" Type="http://schemas.openxmlformats.org/officeDocument/2006/relationships/image" Target="../media/image48.jpeg"/><Relationship Id="rId11" Type="http://schemas.openxmlformats.org/officeDocument/2006/relationships/image" Target="../media/image49.png"/><Relationship Id="rId12" Type="http://schemas.openxmlformats.org/officeDocument/2006/relationships/image" Target="../media/image50.png"/><Relationship Id="rId13" Type="http://schemas.openxmlformats.org/officeDocument/2006/relationships/image" Target="../media/image51.png"/><Relationship Id="rId14" Type="http://schemas.openxmlformats.org/officeDocument/2006/relationships/image" Target="../media/image52.png"/><Relationship Id="rId15" Type="http://schemas.openxmlformats.org/officeDocument/2006/relationships/image" Target="../media/image53.png"/><Relationship Id="rId16" Type="http://schemas.openxmlformats.org/officeDocument/2006/relationships/image" Target="../media/image54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2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37440"/>
            <a:ext cx="9864000" cy="6856920"/>
          </a:xfrm>
          <a:prstGeom prst="rect">
            <a:avLst/>
          </a:prstGeom>
        </p:spPr>
      </p:pic>
      <p:sp>
        <p:nvSpPr>
          <p:cNvPr id="43" name="CustomShape 1"/>
          <p:cNvSpPr/>
          <p:nvPr/>
        </p:nvSpPr>
        <p:spPr>
          <a:xfrm>
            <a:off x="3395160" y="836640"/>
            <a:ext cx="3144240" cy="724320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44" name="CustomShape 2"/>
          <p:cNvSpPr/>
          <p:nvPr/>
        </p:nvSpPr>
        <p:spPr>
          <a:xfrm>
            <a:off x="45360" y="958680"/>
            <a:ext cx="3210480" cy="602280"/>
          </a:xfrm>
          <a:prstGeom prst="rect">
            <a:avLst/>
          </a:prstGeom>
          <a:solidFill>
            <a:srgbClr val="d9d9d9"/>
          </a:solidFill>
        </p:spPr>
      </p:sp>
      <p:pic>
        <p:nvPicPr>
          <p:cNvPr descr="" id="45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3247560" y="44280"/>
            <a:ext cx="869400" cy="321084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sp>
        <p:nvSpPr>
          <p:cNvPr id="46" name="CustomShape 3"/>
          <p:cNvSpPr/>
          <p:nvPr/>
        </p:nvSpPr>
        <p:spPr>
          <a:xfrm>
            <a:off x="20160" y="26640"/>
            <a:ext cx="345600" cy="394200"/>
          </a:xfrm>
          <a:prstGeom prst="halfFrame">
            <a:avLst>
              <a:gd fmla="val 7272" name="adj1"/>
              <a:gd fmla="val 9642" name="adj2"/>
            </a:avLst>
          </a:prstGeom>
          <a:solidFill>
            <a:srgbClr val="ff0000"/>
          </a:solidFill>
        </p:spPr>
      </p:sp>
      <p:sp>
        <p:nvSpPr>
          <p:cNvPr id="47" name="CustomShape 4"/>
          <p:cNvSpPr/>
          <p:nvPr/>
        </p:nvSpPr>
        <p:spPr>
          <a:xfrm>
            <a:off x="3257280" y="918000"/>
            <a:ext cx="345600" cy="394200"/>
          </a:xfrm>
          <a:prstGeom prst="halfFrame">
            <a:avLst>
              <a:gd fmla="val 7272" name="adj1"/>
              <a:gd fmla="val 9642" name="adj2"/>
            </a:avLst>
          </a:prstGeom>
          <a:solidFill>
            <a:srgbClr val="ff0000"/>
          </a:solidFill>
        </p:spPr>
      </p:sp>
      <p:sp>
        <p:nvSpPr>
          <p:cNvPr id="48" name="CustomShape 5"/>
          <p:cNvSpPr/>
          <p:nvPr/>
        </p:nvSpPr>
        <p:spPr>
          <a:xfrm>
            <a:off x="197280" y="2160"/>
            <a:ext cx="2892960" cy="95868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95000"/>
              </a:lnSpc>
            </a:pPr>
            <a:r>
              <a:rPr b="1" lang="ru-RU" sz="2000">
                <a:solidFill>
                  <a:srgbClr val="ffffff"/>
                </a:solidFill>
                <a:latin typeface="Calibri"/>
              </a:rPr>
              <a:t>ДЛЯ ПОСТУПЛЕНИЯ </a:t>
            </a:r>
            <a:endParaRPr/>
          </a:p>
          <a:p>
            <a:pPr algn="ctr">
              <a:lnSpc>
                <a:spcPct val="95000"/>
              </a:lnSpc>
            </a:pPr>
            <a:r>
              <a:rPr b="1" lang="ru-RU" sz="2000">
                <a:solidFill>
                  <a:srgbClr val="ffffff"/>
                </a:solidFill>
                <a:latin typeface="Calibri"/>
              </a:rPr>
              <a:t>НА ВОЕННУЮ СЛУЖБУ </a:t>
            </a:r>
            <a:endParaRPr/>
          </a:p>
          <a:p>
            <a:pPr algn="ctr">
              <a:lnSpc>
                <a:spcPct val="95000"/>
              </a:lnSpc>
            </a:pPr>
            <a:r>
              <a:rPr b="1" lang="ru-RU" sz="2000">
                <a:solidFill>
                  <a:srgbClr val="ffffff"/>
                </a:solidFill>
                <a:latin typeface="Calibri"/>
              </a:rPr>
              <a:t>ПО КОНТРАКТУ</a:t>
            </a:r>
            <a:endParaRPr/>
          </a:p>
        </p:txBody>
      </p:sp>
      <p:sp>
        <p:nvSpPr>
          <p:cNvPr id="49" name="CustomShape 6"/>
          <p:cNvSpPr/>
          <p:nvPr/>
        </p:nvSpPr>
        <p:spPr>
          <a:xfrm>
            <a:off x="-15480" y="904320"/>
            <a:ext cx="3360240" cy="72972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Minion Pro Cond"/>
              </a:rPr>
              <a:t>ОБРАТИТЬСЯ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400">
                <a:solidFill>
                  <a:srgbClr val="0000ff"/>
                </a:solidFill>
                <a:latin typeface="Minion Pro Cond"/>
              </a:rPr>
              <a:t>С ЗАЯВЛЕНИЕМ (ПОДАТЬ ЗАЯВКУ) </a:t>
            </a:r>
            <a:r>
              <a:rPr lang="ru-RU" sz="1400">
                <a:solidFill>
                  <a:srgbClr val="0000ff"/>
                </a:solidFill>
                <a:latin typeface="Minion Pro Cond"/>
              </a:rPr>
              <a:t>
</a:t>
            </a:r>
            <a:r>
              <a:rPr lang="ru-RU" sz="1400">
                <a:solidFill>
                  <a:srgbClr val="0000ff"/>
                </a:solidFill>
                <a:latin typeface="Minion Pro Cond"/>
              </a:rPr>
              <a:t>ВАРИАНТЫ:</a:t>
            </a:r>
            <a:endParaRPr/>
          </a:p>
        </p:txBody>
      </p:sp>
      <p:sp>
        <p:nvSpPr>
          <p:cNvPr id="50" name="CustomShape 7"/>
          <p:cNvSpPr/>
          <p:nvPr/>
        </p:nvSpPr>
        <p:spPr>
          <a:xfrm>
            <a:off x="41400" y="1625760"/>
            <a:ext cx="3215520" cy="2513520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51" name="CustomShape 8"/>
          <p:cNvSpPr/>
          <p:nvPr/>
        </p:nvSpPr>
        <p:spPr>
          <a:xfrm>
            <a:off x="317520" y="1620720"/>
            <a:ext cx="2700000" cy="72972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b="1" lang="ru-RU" sz="1400">
                <a:solidFill>
                  <a:srgbClr val="000000"/>
                </a:solidFill>
                <a:latin typeface="Calibri"/>
              </a:rPr>
              <a:t>лично, почтовым отправлением,  по телефону </a:t>
            </a:r>
            <a:r>
              <a:rPr lang="ru-RU" sz="1400">
                <a:solidFill>
                  <a:srgbClr val="000000"/>
                </a:solidFill>
                <a:latin typeface="Calibri"/>
              </a:rPr>
              <a:t>в пункт отбора </a:t>
            </a:r>
            <a:r>
              <a:rPr lang="ru-RU" sz="1400">
                <a:solidFill>
                  <a:srgbClr val="000000"/>
                </a:solidFill>
                <a:latin typeface="Calibri"/>
              </a:rPr>
              <a:t>
</a:t>
            </a:r>
            <a:r>
              <a:rPr lang="ru-RU" sz="1400">
                <a:solidFill>
                  <a:srgbClr val="000000"/>
                </a:solidFill>
                <a:latin typeface="Calibri"/>
              </a:rPr>
              <a:t>или военный комиссариат</a:t>
            </a:r>
            <a:endParaRPr/>
          </a:p>
        </p:txBody>
      </p:sp>
      <p:pic>
        <p:nvPicPr>
          <p:cNvPr descr="" id="52" name="Рисунок 22"/>
          <p:cNvPicPr/>
          <p:nvPr/>
        </p:nvPicPr>
        <p:blipFill>
          <a:blip r:embed="rId3"/>
          <a:stretch>
            <a:fillRect/>
          </a:stretch>
        </p:blipFill>
        <p:spPr>
          <a:xfrm>
            <a:off x="14760" y="1600560"/>
            <a:ext cx="405720" cy="323640"/>
          </a:xfrm>
          <a:prstGeom prst="rect">
            <a:avLst/>
          </a:prstGeom>
        </p:spPr>
      </p:pic>
      <p:sp>
        <p:nvSpPr>
          <p:cNvPr id="53" name="CustomShape 9"/>
          <p:cNvSpPr/>
          <p:nvPr/>
        </p:nvSpPr>
        <p:spPr>
          <a:xfrm>
            <a:off x="296640" y="2365560"/>
            <a:ext cx="2737800" cy="72972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Calibri"/>
              </a:rPr>
              <a:t>в </a:t>
            </a:r>
            <a:r>
              <a:rPr b="1" lang="ru-RU" sz="1400">
                <a:solidFill>
                  <a:srgbClr val="000000"/>
                </a:solidFill>
                <a:latin typeface="Calibri"/>
              </a:rPr>
              <a:t>личном кабинете </a:t>
            </a:r>
            <a:r>
              <a:rPr lang="ru-RU" sz="1400">
                <a:solidFill>
                  <a:srgbClr val="000000"/>
                </a:solidFill>
                <a:latin typeface="Calibri"/>
              </a:rPr>
              <a:t>гражданина на сайте Минобороны России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0000ff"/>
                </a:solidFill>
                <a:latin typeface="Calibri"/>
              </a:rPr>
              <a:t>службапоконтракту.рф</a:t>
            </a:r>
            <a:endParaRPr/>
          </a:p>
        </p:txBody>
      </p:sp>
      <p:pic>
        <p:nvPicPr>
          <p:cNvPr descr="" id="54" name="Рисунок 25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2338920"/>
            <a:ext cx="405720" cy="323640"/>
          </a:xfrm>
          <a:prstGeom prst="rect">
            <a:avLst/>
          </a:prstGeom>
        </p:spPr>
      </p:pic>
      <p:sp>
        <p:nvSpPr>
          <p:cNvPr id="55" name="CustomShape 10"/>
          <p:cNvSpPr/>
          <p:nvPr/>
        </p:nvSpPr>
        <p:spPr>
          <a:xfrm>
            <a:off x="354240" y="3135960"/>
            <a:ext cx="2731680" cy="94284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Calibri"/>
              </a:rPr>
              <a:t>через </a:t>
            </a:r>
            <a:r>
              <a:rPr b="1" lang="ru-RU" sz="1400">
                <a:solidFill>
                  <a:srgbClr val="000000"/>
                </a:solidFill>
                <a:latin typeface="Calibri"/>
              </a:rPr>
              <a:t>электронный сервис </a:t>
            </a:r>
            <a:r>
              <a:rPr lang="ru-RU" sz="1400">
                <a:solidFill>
                  <a:srgbClr val="000000"/>
                </a:solidFill>
                <a:latin typeface="Calibri"/>
              </a:rPr>
              <a:t>
</a:t>
            </a:r>
            <a:r>
              <a:rPr lang="ru-RU" sz="1400">
                <a:solidFill>
                  <a:srgbClr val="000000"/>
                </a:solidFill>
                <a:latin typeface="Calibri"/>
              </a:rPr>
              <a:t>«Военная служба по контракту» на </a:t>
            </a:r>
            <a:r>
              <a:rPr b="1" lang="ru-RU" sz="1400">
                <a:solidFill>
                  <a:srgbClr val="000000"/>
                </a:solidFill>
                <a:latin typeface="Calibri"/>
              </a:rPr>
              <a:t>едином портале государственных услуг   </a:t>
            </a:r>
            <a:r>
              <a:rPr b="1" lang="ru-RU" sz="1400">
                <a:solidFill>
                  <a:srgbClr val="0000ff"/>
                </a:solidFill>
                <a:latin typeface="Calibri"/>
              </a:rPr>
              <a:t>госуслуги.рф</a:t>
            </a:r>
            <a:endParaRPr/>
          </a:p>
        </p:txBody>
      </p:sp>
      <p:pic>
        <p:nvPicPr>
          <p:cNvPr descr="" id="56" name="Рисунок 26"/>
          <p:cNvPicPr/>
          <p:nvPr/>
        </p:nvPicPr>
        <p:blipFill>
          <a:blip r:embed="rId5"/>
          <a:stretch>
            <a:fillRect/>
          </a:stretch>
        </p:blipFill>
        <p:spPr>
          <a:xfrm>
            <a:off x="-9000" y="3092760"/>
            <a:ext cx="405720" cy="323640"/>
          </a:xfrm>
          <a:prstGeom prst="rect">
            <a:avLst/>
          </a:prstGeom>
        </p:spPr>
      </p:pic>
      <p:pic>
        <p:nvPicPr>
          <p:cNvPr descr="" id="57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6532920" y="41040"/>
            <a:ext cx="706320" cy="314424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sp>
        <p:nvSpPr>
          <p:cNvPr id="58" name="CustomShape 11"/>
          <p:cNvSpPr/>
          <p:nvPr/>
        </p:nvSpPr>
        <p:spPr>
          <a:xfrm>
            <a:off x="3368880" y="30960"/>
            <a:ext cx="342360" cy="320400"/>
          </a:xfrm>
          <a:prstGeom prst="halfFrame">
            <a:avLst>
              <a:gd fmla="val 7272" name="adj1"/>
              <a:gd fmla="val 9642" name="adj2"/>
            </a:avLst>
          </a:prstGeom>
          <a:solidFill>
            <a:srgbClr val="ff0000"/>
          </a:solidFill>
        </p:spPr>
      </p:sp>
      <p:sp>
        <p:nvSpPr>
          <p:cNvPr id="59" name="CustomShape 12"/>
          <p:cNvSpPr/>
          <p:nvPr/>
        </p:nvSpPr>
        <p:spPr>
          <a:xfrm>
            <a:off x="6542640" y="750960"/>
            <a:ext cx="342360" cy="320400"/>
          </a:xfrm>
          <a:prstGeom prst="halfFrame">
            <a:avLst>
              <a:gd fmla="val 7272" name="adj1"/>
              <a:gd fmla="val 9642" name="adj2"/>
            </a:avLst>
          </a:prstGeom>
          <a:solidFill>
            <a:srgbClr val="ff0000"/>
          </a:solidFill>
        </p:spPr>
      </p:sp>
      <p:sp>
        <p:nvSpPr>
          <p:cNvPr id="60" name="CustomShape 13"/>
          <p:cNvSpPr/>
          <p:nvPr/>
        </p:nvSpPr>
        <p:spPr>
          <a:xfrm>
            <a:off x="3445200" y="56880"/>
            <a:ext cx="3098520" cy="66924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95000"/>
              </a:lnSpc>
            </a:pPr>
            <a:r>
              <a:rPr b="1" lang="ru-RU" sz="2000">
                <a:solidFill>
                  <a:srgbClr val="ffffff"/>
                </a:solidFill>
                <a:latin typeface="Calibri"/>
              </a:rPr>
              <a:t>ТРЕБОВАНИЯ К </a:t>
            </a:r>
            <a:endParaRPr/>
          </a:p>
          <a:p>
            <a:pPr algn="ctr">
              <a:lnSpc>
                <a:spcPct val="95000"/>
              </a:lnSpc>
            </a:pPr>
            <a:r>
              <a:rPr b="1" lang="ru-RU" sz="2000">
                <a:solidFill>
                  <a:srgbClr val="ffffff"/>
                </a:solidFill>
                <a:latin typeface="Calibri"/>
              </a:rPr>
              <a:t>КАНДИДАТАМ </a:t>
            </a:r>
            <a:endParaRPr/>
          </a:p>
        </p:txBody>
      </p:sp>
      <p:pic>
        <p:nvPicPr>
          <p:cNvPr descr="" id="61" name="Picture 8"/>
          <p:cNvPicPr/>
          <p:nvPr/>
        </p:nvPicPr>
        <p:blipFill>
          <a:blip r:embed="rId7"/>
          <a:stretch>
            <a:fillRect/>
          </a:stretch>
        </p:blipFill>
        <p:spPr>
          <a:xfrm>
            <a:off x="9845280" y="41040"/>
            <a:ext cx="706320" cy="314424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sp>
        <p:nvSpPr>
          <p:cNvPr id="62" name="CustomShape 14"/>
          <p:cNvSpPr/>
          <p:nvPr/>
        </p:nvSpPr>
        <p:spPr>
          <a:xfrm>
            <a:off x="6681240" y="30960"/>
            <a:ext cx="342360" cy="320400"/>
          </a:xfrm>
          <a:prstGeom prst="halfFrame">
            <a:avLst>
              <a:gd fmla="val 7272" name="adj1"/>
              <a:gd fmla="val 9642" name="adj2"/>
            </a:avLst>
          </a:prstGeom>
          <a:solidFill>
            <a:srgbClr val="ff0000"/>
          </a:solidFill>
        </p:spPr>
      </p:sp>
      <p:sp>
        <p:nvSpPr>
          <p:cNvPr id="63" name="CustomShape 15"/>
          <p:cNvSpPr/>
          <p:nvPr/>
        </p:nvSpPr>
        <p:spPr>
          <a:xfrm>
            <a:off x="9855000" y="750960"/>
            <a:ext cx="342360" cy="320400"/>
          </a:xfrm>
          <a:prstGeom prst="halfFrame">
            <a:avLst>
              <a:gd fmla="val 7272" name="adj1"/>
              <a:gd fmla="val 9642" name="adj2"/>
            </a:avLst>
          </a:prstGeom>
          <a:solidFill>
            <a:srgbClr val="ff0000"/>
          </a:solidFill>
        </p:spPr>
      </p:sp>
      <p:sp>
        <p:nvSpPr>
          <p:cNvPr id="64" name="CustomShape 16"/>
          <p:cNvSpPr/>
          <p:nvPr/>
        </p:nvSpPr>
        <p:spPr>
          <a:xfrm>
            <a:off x="6696000" y="44640"/>
            <a:ext cx="3054240" cy="66924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95000"/>
              </a:lnSpc>
            </a:pPr>
            <a:r>
              <a:rPr b="1" lang="ru-RU" sz="2000">
                <a:solidFill>
                  <a:srgbClr val="ffffff"/>
                </a:solidFill>
                <a:latin typeface="Calibri"/>
              </a:rPr>
              <a:t>РАЗМЕРЫ </a:t>
            </a:r>
            <a:endParaRPr/>
          </a:p>
          <a:p>
            <a:pPr algn="ctr">
              <a:lnSpc>
                <a:spcPct val="95000"/>
              </a:lnSpc>
            </a:pPr>
            <a:r>
              <a:rPr b="1" lang="ru-RU" sz="2000">
                <a:solidFill>
                  <a:srgbClr val="ffffff"/>
                </a:solidFill>
                <a:latin typeface="Calibri"/>
              </a:rPr>
              <a:t>ДЕНЕЖНОГО ДОВОЛЬСТВИЯ</a:t>
            </a:r>
            <a:endParaRPr/>
          </a:p>
        </p:txBody>
      </p:sp>
      <p:pic>
        <p:nvPicPr>
          <p:cNvPr descr="" id="65" name="Picture 4"/>
          <p:cNvPicPr/>
          <p:nvPr/>
        </p:nvPicPr>
        <p:blipFill>
          <a:blip r:embed="rId8"/>
          <a:stretch>
            <a:fillRect/>
          </a:stretch>
        </p:blipFill>
        <p:spPr>
          <a:xfrm>
            <a:off x="3410280" y="1217880"/>
            <a:ext cx="251640" cy="251640"/>
          </a:xfrm>
          <a:prstGeom prst="rect">
            <a:avLst/>
          </a:prstGeom>
        </p:spPr>
      </p:pic>
      <p:sp>
        <p:nvSpPr>
          <p:cNvPr id="66" name="CustomShape 17"/>
          <p:cNvSpPr/>
          <p:nvPr/>
        </p:nvSpPr>
        <p:spPr>
          <a:xfrm>
            <a:off x="3713400" y="1196640"/>
            <a:ext cx="3483000" cy="2480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80000"/>
              </a:lnSpc>
            </a:pPr>
            <a:r>
              <a:rPr lang="ru-RU" sz="120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300">
                <a:solidFill>
                  <a:srgbClr val="000000"/>
                </a:solidFill>
                <a:latin typeface="Calibri"/>
              </a:rPr>
              <a:t>годен</a:t>
            </a:r>
            <a:r>
              <a:rPr lang="ru-RU" sz="130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1300">
                <a:solidFill>
                  <a:srgbClr val="c00000"/>
                </a:solidFill>
                <a:latin typeface="Calibri"/>
              </a:rPr>
              <a:t>по состоянию здоровья</a:t>
            </a:r>
            <a:endParaRPr/>
          </a:p>
        </p:txBody>
      </p:sp>
      <p:pic>
        <p:nvPicPr>
          <p:cNvPr descr="" id="67" name="Picture 3"/>
          <p:cNvPicPr/>
          <p:nvPr/>
        </p:nvPicPr>
        <p:blipFill>
          <a:blip r:embed="rId9"/>
          <a:stretch>
            <a:fillRect/>
          </a:stretch>
        </p:blipFill>
        <p:spPr>
          <a:xfrm>
            <a:off x="3410280" y="864000"/>
            <a:ext cx="251640" cy="251640"/>
          </a:xfrm>
          <a:prstGeom prst="rect">
            <a:avLst/>
          </a:prstGeom>
        </p:spPr>
      </p:pic>
      <p:sp>
        <p:nvSpPr>
          <p:cNvPr id="68" name="CustomShape 18"/>
          <p:cNvSpPr/>
          <p:nvPr/>
        </p:nvSpPr>
        <p:spPr>
          <a:xfrm>
            <a:off x="3713400" y="813240"/>
            <a:ext cx="2979000" cy="2883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20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300">
                <a:solidFill>
                  <a:srgbClr val="000000"/>
                </a:solidFill>
                <a:latin typeface="Calibri"/>
              </a:rPr>
              <a:t>возраст</a:t>
            </a:r>
            <a:r>
              <a:rPr b="1" lang="ru-RU" sz="1300">
                <a:solidFill>
                  <a:srgbClr val="000000"/>
                </a:solidFill>
                <a:latin typeface="Calibri"/>
              </a:rPr>
              <a:t>  </a:t>
            </a:r>
            <a:r>
              <a:rPr lang="ru-RU" sz="1300">
                <a:solidFill>
                  <a:srgbClr val="000000"/>
                </a:solidFill>
                <a:latin typeface="Calibri"/>
              </a:rPr>
              <a:t>от</a:t>
            </a:r>
            <a:r>
              <a:rPr lang="ru-RU" sz="130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1300">
                <a:solidFill>
                  <a:srgbClr val="ff0000"/>
                </a:solidFill>
                <a:latin typeface="Calibri"/>
              </a:rPr>
              <a:t>18</a:t>
            </a:r>
            <a:r>
              <a:rPr lang="ru-RU" sz="130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1300">
                <a:solidFill>
                  <a:srgbClr val="000000"/>
                </a:solidFill>
                <a:latin typeface="Calibri"/>
              </a:rPr>
              <a:t>лет</a:t>
            </a:r>
            <a:r>
              <a:rPr lang="ru-RU" sz="1300">
                <a:solidFill>
                  <a:srgbClr val="ff0000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69" name="CustomShape 19"/>
          <p:cNvSpPr/>
          <p:nvPr/>
        </p:nvSpPr>
        <p:spPr>
          <a:xfrm>
            <a:off x="6650280" y="2455920"/>
            <a:ext cx="3176640" cy="396360"/>
          </a:xfrm>
          <a:prstGeom prst="roundRect">
            <a:avLst>
              <a:gd fmla="val 10748" name="adj"/>
            </a:avLst>
          </a:prstGeom>
          <a:solidFill>
            <a:srgbClr val="4b5320"/>
          </a:solidFill>
        </p:spPr>
        <p:txBody>
          <a:bodyPr bIns="108000" lIns="0" rIns="0" tIns="36000"/>
          <a:p>
            <a:pPr algn="ctr">
              <a:lnSpc>
                <a:spcPct val="85000"/>
              </a:lnSpc>
            </a:pPr>
            <a:r>
              <a:rPr b="1" lang="ru-RU" sz="1200">
                <a:solidFill>
                  <a:srgbClr val="ffffff"/>
                </a:solidFill>
                <a:latin typeface="Calibri"/>
              </a:rPr>
              <a:t>В ЗОНЕ</a:t>
            </a:r>
            <a:endParaRPr/>
          </a:p>
          <a:p>
            <a:pPr algn="ctr">
              <a:lnSpc>
                <a:spcPct val="85000"/>
              </a:lnSpc>
            </a:pPr>
            <a:r>
              <a:rPr b="1" lang="ru-RU" sz="1200">
                <a:solidFill>
                  <a:srgbClr val="ffffff"/>
                </a:solidFill>
                <a:latin typeface="Calibri"/>
              </a:rPr>
              <a:t>СПЕЦИАЛЬНОЙ ВОЕННОЙ ОПЕРАЦИИ</a:t>
            </a:r>
            <a:endParaRPr/>
          </a:p>
        </p:txBody>
      </p:sp>
      <p:sp>
        <p:nvSpPr>
          <p:cNvPr id="70" name="CustomShape 20"/>
          <p:cNvSpPr/>
          <p:nvPr/>
        </p:nvSpPr>
        <p:spPr>
          <a:xfrm>
            <a:off x="6923160" y="2829960"/>
            <a:ext cx="2613240" cy="662400"/>
          </a:xfrm>
          <a:prstGeom prst="rect">
            <a:avLst/>
          </a:prstGeom>
        </p:spPr>
        <p:txBody>
          <a:bodyPr bIns="45000" lIns="72000" rIns="72000" tIns="45000"/>
          <a:p>
            <a:pPr algn="ctr">
              <a:lnSpc>
                <a:spcPct val="80000"/>
              </a:lnSpc>
            </a:pPr>
            <a:r>
              <a:rPr lang="ru-RU" sz="160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от </a:t>
            </a:r>
            <a:r>
              <a:rPr lang="ru-RU">
                <a:solidFill>
                  <a:srgbClr val="ff0000"/>
                </a:solidFill>
                <a:latin typeface="Calibri"/>
              </a:rPr>
              <a:t>210 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тыс. руб. в месяц                   (</a:t>
            </a:r>
            <a:r>
              <a:rPr lang="ru-RU" sz="1300">
                <a:solidFill>
                  <a:srgbClr val="000000"/>
                </a:solidFill>
                <a:latin typeface="Calibri"/>
              </a:rPr>
              <a:t>в зависимости от  воинского звания, должности и выслуги лет)</a:t>
            </a:r>
            <a:endParaRPr/>
          </a:p>
        </p:txBody>
      </p:sp>
      <p:sp>
        <p:nvSpPr>
          <p:cNvPr id="71" name="Line 21"/>
          <p:cNvSpPr/>
          <p:nvPr/>
        </p:nvSpPr>
        <p:spPr>
          <a:xfrm>
            <a:off x="6608880" y="40680"/>
            <a:ext cx="0" cy="6772680"/>
          </a:xfrm>
          <a:prstGeom prst="line">
            <a:avLst/>
          </a:prstGeom>
          <a:ln w="2520">
            <a:solidFill>
              <a:srgbClr val="00b0f0"/>
            </a:solidFill>
            <a:round/>
          </a:ln>
        </p:spPr>
      </p:sp>
      <p:sp>
        <p:nvSpPr>
          <p:cNvPr id="72" name="Line 22"/>
          <p:cNvSpPr/>
          <p:nvPr/>
        </p:nvSpPr>
        <p:spPr>
          <a:xfrm>
            <a:off x="3314520" y="45720"/>
            <a:ext cx="0" cy="6767640"/>
          </a:xfrm>
          <a:prstGeom prst="line">
            <a:avLst/>
          </a:prstGeom>
          <a:ln w="2520">
            <a:solidFill>
              <a:srgbClr val="00b0f0"/>
            </a:solidFill>
            <a:round/>
          </a:ln>
        </p:spPr>
      </p:sp>
      <p:pic>
        <p:nvPicPr>
          <p:cNvPr descr="" id="73" name="Picture 8"/>
          <p:cNvPicPr/>
          <p:nvPr/>
        </p:nvPicPr>
        <p:blipFill>
          <a:blip r:embed="rId10"/>
          <a:stretch>
            <a:fillRect/>
          </a:stretch>
        </p:blipFill>
        <p:spPr>
          <a:xfrm>
            <a:off x="6554520" y="1623960"/>
            <a:ext cx="600840" cy="314424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sp>
        <p:nvSpPr>
          <p:cNvPr id="74" name="CustomShape 23"/>
          <p:cNvSpPr/>
          <p:nvPr/>
        </p:nvSpPr>
        <p:spPr>
          <a:xfrm>
            <a:off x="3390480" y="1615680"/>
            <a:ext cx="342360" cy="272520"/>
          </a:xfrm>
          <a:prstGeom prst="halfFrame">
            <a:avLst>
              <a:gd fmla="val 7272" name="adj1"/>
              <a:gd fmla="val 9642" name="adj2"/>
            </a:avLst>
          </a:prstGeom>
          <a:solidFill>
            <a:srgbClr val="ff0000"/>
          </a:solidFill>
        </p:spPr>
      </p:sp>
      <p:sp>
        <p:nvSpPr>
          <p:cNvPr id="75" name="CustomShape 24"/>
          <p:cNvSpPr/>
          <p:nvPr/>
        </p:nvSpPr>
        <p:spPr>
          <a:xfrm>
            <a:off x="6564600" y="2228040"/>
            <a:ext cx="342360" cy="272520"/>
          </a:xfrm>
          <a:prstGeom prst="halfFrame">
            <a:avLst>
              <a:gd fmla="val 7272" name="adj1"/>
              <a:gd fmla="val 9642" name="adj2"/>
            </a:avLst>
          </a:prstGeom>
          <a:solidFill>
            <a:srgbClr val="ff0000"/>
          </a:solidFill>
        </p:spPr>
      </p:sp>
      <p:sp>
        <p:nvSpPr>
          <p:cNvPr id="76" name="CustomShape 25"/>
          <p:cNvSpPr/>
          <p:nvPr/>
        </p:nvSpPr>
        <p:spPr>
          <a:xfrm>
            <a:off x="3346560" y="1734120"/>
            <a:ext cx="3271320" cy="39528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b="1" lang="ru-RU" sz="2000">
                <a:solidFill>
                  <a:srgbClr val="ffffff"/>
                </a:solidFill>
                <a:latin typeface="Calibri"/>
              </a:rPr>
              <a:t>5 ШАГОВ ДЛЯ ПОСТУПЛЕНИЯ </a:t>
            </a:r>
            <a:endParaRPr/>
          </a:p>
        </p:txBody>
      </p:sp>
      <p:sp>
        <p:nvSpPr>
          <p:cNvPr id="77" name="CustomShape 26"/>
          <p:cNvSpPr/>
          <p:nvPr/>
        </p:nvSpPr>
        <p:spPr>
          <a:xfrm>
            <a:off x="3402360" y="2292480"/>
            <a:ext cx="3158640" cy="1770840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78" name="CustomShape 27"/>
          <p:cNvSpPr/>
          <p:nvPr/>
        </p:nvSpPr>
        <p:spPr>
          <a:xfrm>
            <a:off x="3690000" y="2607840"/>
            <a:ext cx="3166200" cy="4251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100">
                <a:solidFill>
                  <a:srgbClr val="000000"/>
                </a:solidFill>
                <a:latin typeface="Calibri"/>
              </a:rPr>
              <a:t>пройти собеседование с психологом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000000"/>
                </a:solidFill>
                <a:latin typeface="Calibri"/>
              </a:rPr>
              <a:t>в пункте отбора</a:t>
            </a:r>
            <a:endParaRPr/>
          </a:p>
        </p:txBody>
      </p:sp>
      <p:sp>
        <p:nvSpPr>
          <p:cNvPr id="79" name="CustomShape 28"/>
          <p:cNvSpPr/>
          <p:nvPr/>
        </p:nvSpPr>
        <p:spPr>
          <a:xfrm>
            <a:off x="3690000" y="2976480"/>
            <a:ext cx="3166200" cy="4251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100">
                <a:solidFill>
                  <a:srgbClr val="000000"/>
                </a:solidFill>
                <a:latin typeface="Calibri"/>
              </a:rPr>
              <a:t>пройти медицинский осмотр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000000"/>
                </a:solidFill>
                <a:latin typeface="Calibri"/>
              </a:rPr>
              <a:t>в пункте отбора или военном комиссариате</a:t>
            </a:r>
            <a:endParaRPr/>
          </a:p>
        </p:txBody>
      </p:sp>
      <p:sp>
        <p:nvSpPr>
          <p:cNvPr id="80" name="CustomShape 29"/>
          <p:cNvSpPr/>
          <p:nvPr/>
        </p:nvSpPr>
        <p:spPr>
          <a:xfrm>
            <a:off x="3690000" y="3695040"/>
            <a:ext cx="3166200" cy="3582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80000"/>
              </a:lnSpc>
            </a:pPr>
            <a:r>
              <a:rPr lang="ru-RU" sz="1100">
                <a:solidFill>
                  <a:srgbClr val="000000"/>
                </a:solidFill>
                <a:latin typeface="Calibri"/>
              </a:rPr>
              <a:t>получить предписание и убыть</a:t>
            </a:r>
            <a:endParaRPr/>
          </a:p>
          <a:p>
            <a:pPr>
              <a:lnSpc>
                <a:spcPct val="80000"/>
              </a:lnSpc>
            </a:pPr>
            <a:r>
              <a:rPr lang="ru-RU" sz="1100">
                <a:solidFill>
                  <a:srgbClr val="000000"/>
                </a:solidFill>
                <a:latin typeface="Calibri"/>
              </a:rPr>
              <a:t>к месту службы</a:t>
            </a:r>
            <a:endParaRPr/>
          </a:p>
        </p:txBody>
      </p:sp>
      <p:sp>
        <p:nvSpPr>
          <p:cNvPr id="81" name="CustomShape 30"/>
          <p:cNvSpPr/>
          <p:nvPr/>
        </p:nvSpPr>
        <p:spPr>
          <a:xfrm>
            <a:off x="3744000" y="3416760"/>
            <a:ext cx="3166200" cy="2577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100">
                <a:solidFill>
                  <a:srgbClr val="000000"/>
                </a:solidFill>
                <a:latin typeface="Calibri"/>
              </a:rPr>
              <a:t>заключить контракт в пункте отбора</a:t>
            </a:r>
            <a:endParaRPr/>
          </a:p>
        </p:txBody>
      </p:sp>
      <p:sp>
        <p:nvSpPr>
          <p:cNvPr id="82" name="CustomShape 31"/>
          <p:cNvSpPr/>
          <p:nvPr/>
        </p:nvSpPr>
        <p:spPr>
          <a:xfrm>
            <a:off x="3690000" y="2281680"/>
            <a:ext cx="3166200" cy="3582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80000"/>
              </a:lnSpc>
            </a:pPr>
            <a:r>
              <a:rPr lang="ru-RU" sz="1100">
                <a:solidFill>
                  <a:srgbClr val="000000"/>
                </a:solidFill>
                <a:latin typeface="Calibri"/>
              </a:rPr>
              <a:t>сдать документы в пункт отбора </a:t>
            </a:r>
            <a:r>
              <a:rPr lang="ru-RU" sz="1100">
                <a:solidFill>
                  <a:srgbClr val="000000"/>
                </a:solidFill>
                <a:latin typeface="Calibri"/>
              </a:rPr>
              <a:t>
</a:t>
            </a:r>
            <a:r>
              <a:rPr lang="ru-RU" sz="1100">
                <a:solidFill>
                  <a:srgbClr val="000000"/>
                </a:solidFill>
                <a:latin typeface="Calibri"/>
              </a:rPr>
              <a:t>или военный комиссариат</a:t>
            </a:r>
            <a:endParaRPr/>
          </a:p>
        </p:txBody>
      </p:sp>
      <p:pic>
        <p:nvPicPr>
          <p:cNvPr descr="" id="83" name="Рисунок 148"/>
          <p:cNvPicPr/>
          <p:nvPr/>
        </p:nvPicPr>
        <p:blipFill>
          <a:blip r:embed="rId11"/>
          <a:stretch>
            <a:fillRect/>
          </a:stretch>
        </p:blipFill>
        <p:spPr>
          <a:xfrm>
            <a:off x="3386880" y="2312280"/>
            <a:ext cx="405720" cy="323640"/>
          </a:xfrm>
          <a:prstGeom prst="rect">
            <a:avLst/>
          </a:prstGeom>
        </p:spPr>
      </p:pic>
      <p:pic>
        <p:nvPicPr>
          <p:cNvPr descr="" id="84" name="Рисунок 149"/>
          <p:cNvPicPr/>
          <p:nvPr/>
        </p:nvPicPr>
        <p:blipFill>
          <a:blip r:embed="rId12"/>
          <a:stretch>
            <a:fillRect/>
          </a:stretch>
        </p:blipFill>
        <p:spPr>
          <a:xfrm>
            <a:off x="3386880" y="2662560"/>
            <a:ext cx="405720" cy="323640"/>
          </a:xfrm>
          <a:prstGeom prst="rect">
            <a:avLst/>
          </a:prstGeom>
        </p:spPr>
      </p:pic>
      <p:pic>
        <p:nvPicPr>
          <p:cNvPr descr="" id="85" name="Рисунок 151"/>
          <p:cNvPicPr/>
          <p:nvPr/>
        </p:nvPicPr>
        <p:blipFill>
          <a:blip r:embed="rId13"/>
          <a:stretch>
            <a:fillRect/>
          </a:stretch>
        </p:blipFill>
        <p:spPr>
          <a:xfrm>
            <a:off x="3386880" y="3024000"/>
            <a:ext cx="405720" cy="323640"/>
          </a:xfrm>
          <a:prstGeom prst="rect">
            <a:avLst/>
          </a:prstGeom>
        </p:spPr>
      </p:pic>
      <p:pic>
        <p:nvPicPr>
          <p:cNvPr descr="" id="86" name="Рисунок 163"/>
          <p:cNvPicPr/>
          <p:nvPr/>
        </p:nvPicPr>
        <p:blipFill>
          <a:blip r:embed="rId14"/>
          <a:stretch>
            <a:fillRect/>
          </a:stretch>
        </p:blipFill>
        <p:spPr>
          <a:xfrm>
            <a:off x="3386880" y="3389400"/>
            <a:ext cx="405720" cy="323640"/>
          </a:xfrm>
          <a:prstGeom prst="rect">
            <a:avLst/>
          </a:prstGeom>
        </p:spPr>
      </p:pic>
      <p:pic>
        <p:nvPicPr>
          <p:cNvPr descr="" id="87" name="Рисунок 166"/>
          <p:cNvPicPr/>
          <p:nvPr/>
        </p:nvPicPr>
        <p:blipFill>
          <a:blip r:embed="rId15"/>
          <a:stretch>
            <a:fillRect/>
          </a:stretch>
        </p:blipFill>
        <p:spPr>
          <a:xfrm>
            <a:off x="3386880" y="3699000"/>
            <a:ext cx="405720" cy="323640"/>
          </a:xfrm>
          <a:prstGeom prst="rect">
            <a:avLst/>
          </a:prstGeom>
        </p:spPr>
      </p:pic>
      <p:sp>
        <p:nvSpPr>
          <p:cNvPr id="88" name="CustomShape 32"/>
          <p:cNvSpPr/>
          <p:nvPr/>
        </p:nvSpPr>
        <p:spPr>
          <a:xfrm>
            <a:off x="6709680" y="6381360"/>
            <a:ext cx="3101760" cy="462240"/>
          </a:xfrm>
          <a:prstGeom prst="rect">
            <a:avLst/>
          </a:prstGeom>
          <a:solidFill>
            <a:srgbClr val="4b5320"/>
          </a:solidFill>
        </p:spPr>
        <p:txBody>
          <a:bodyPr bIns="36000" lIns="36000" rIns="36000" tIns="36000"/>
          <a:p>
            <a:pPr algn="ctr">
              <a:lnSpc>
                <a:spcPct val="80000"/>
              </a:lnSpc>
            </a:pPr>
            <a:r>
              <a:rPr b="1" lang="ru-RU" sz="3200">
                <a:solidFill>
                  <a:srgbClr val="fcc206"/>
                </a:solidFill>
                <a:latin typeface="Calibri"/>
              </a:rPr>
              <a:t>8 (863) 235-15-23</a:t>
            </a:r>
            <a:endParaRPr/>
          </a:p>
        </p:txBody>
      </p:sp>
      <p:sp>
        <p:nvSpPr>
          <p:cNvPr id="89" name="CustomShape 33"/>
          <p:cNvSpPr/>
          <p:nvPr/>
        </p:nvSpPr>
        <p:spPr>
          <a:xfrm>
            <a:off x="3579120" y="6320160"/>
            <a:ext cx="2745000" cy="485640"/>
          </a:xfrm>
          <a:prstGeom prst="rect">
            <a:avLst/>
          </a:prstGeom>
          <a:solidFill>
            <a:srgbClr val="4b5320"/>
          </a:solidFill>
        </p:spPr>
        <p:txBody>
          <a:bodyPr bIns="36000" lIns="36000" rIns="36000" tIns="36000"/>
          <a:p>
            <a:pPr algn="ctr">
              <a:lnSpc>
                <a:spcPct val="85000"/>
              </a:lnSpc>
            </a:pPr>
            <a:r>
              <a:rPr b="1" lang="ru-RU" sz="1600">
                <a:solidFill>
                  <a:srgbClr val="ffffff"/>
                </a:solidFill>
                <a:latin typeface="Calibri"/>
              </a:rPr>
              <a:t>КОНТРАКТ ЗАКЛЮЧАЕТСЯ </a:t>
            </a:r>
            <a:endParaRPr/>
          </a:p>
          <a:p>
            <a:pPr algn="ctr">
              <a:lnSpc>
                <a:spcPct val="85000"/>
              </a:lnSpc>
            </a:pPr>
            <a:r>
              <a:rPr b="1" lang="ru-RU" sz="1600" u="sng">
                <a:solidFill>
                  <a:srgbClr val="fcc206"/>
                </a:solidFill>
                <a:latin typeface="Calibri"/>
              </a:rPr>
              <a:t>на 1 год, 3 года и 5 лет</a:t>
            </a:r>
            <a:endParaRPr/>
          </a:p>
        </p:txBody>
      </p:sp>
      <p:sp>
        <p:nvSpPr>
          <p:cNvPr id="90" name="CustomShape 34"/>
          <p:cNvSpPr/>
          <p:nvPr/>
        </p:nvSpPr>
        <p:spPr>
          <a:xfrm>
            <a:off x="36360" y="4221360"/>
            <a:ext cx="3217680" cy="835920"/>
          </a:xfrm>
          <a:prstGeom prst="rect">
            <a:avLst/>
          </a:prstGeom>
          <a:solidFill>
            <a:srgbClr val="4b5320"/>
          </a:solidFill>
        </p:spPr>
        <p:txBody>
          <a:bodyPr bIns="36000" lIns="36000" rIns="36000" tIns="36000" wrap="none"/>
          <a:p>
            <a:pPr algn="ctr">
              <a:lnSpc>
                <a:spcPct val="80000"/>
              </a:lnSpc>
            </a:pPr>
            <a:r>
              <a:rPr b="1" lang="ru-RU" sz="2400">
                <a:solidFill>
                  <a:srgbClr val="fcc206"/>
                </a:solidFill>
                <a:latin typeface="Calibri"/>
              </a:rPr>
              <a:t>пункт отбора </a:t>
            </a:r>
            <a:endParaRPr/>
          </a:p>
          <a:p>
            <a:pPr algn="ctr">
              <a:lnSpc>
                <a:spcPct val="80000"/>
              </a:lnSpc>
            </a:pPr>
            <a:r>
              <a:rPr b="1" lang="ru-RU" sz="3400">
                <a:solidFill>
                  <a:srgbClr val="fcc206"/>
                </a:solidFill>
                <a:latin typeface="Calibri"/>
              </a:rPr>
              <a:t>8 (863) 235 - 15 - 23</a:t>
            </a:r>
            <a:endParaRPr/>
          </a:p>
          <a:p>
            <a:pPr algn="ctr">
              <a:lnSpc>
                <a:spcPct val="80000"/>
              </a:lnSpc>
            </a:pPr>
            <a:r>
              <a:rPr b="1" lang="ru-RU" sz="1600">
                <a:solidFill>
                  <a:srgbClr val="fcc206"/>
                </a:solidFill>
                <a:latin typeface="Calibri"/>
              </a:rPr>
              <a:t>г. Ростов-на-Дону, ул. Оганова, д. 22</a:t>
            </a:r>
            <a:endParaRPr/>
          </a:p>
          <a:p>
            <a:pPr algn="ctr">
              <a:lnSpc>
                <a:spcPct val="110000"/>
              </a:lnSpc>
            </a:pPr>
            <a:endParaRPr/>
          </a:p>
        </p:txBody>
      </p:sp>
      <p:pic>
        <p:nvPicPr>
          <p:cNvPr descr="" id="91" name="Рисунок 17"/>
          <p:cNvPicPr/>
          <p:nvPr/>
        </p:nvPicPr>
        <p:blipFill>
          <a:blip r:embed="rId16"/>
          <a:stretch>
            <a:fillRect/>
          </a:stretch>
        </p:blipFill>
        <p:spPr>
          <a:xfrm>
            <a:off x="32400" y="5135760"/>
            <a:ext cx="3211560" cy="1684440"/>
          </a:xfrm>
          <a:prstGeom prst="rect">
            <a:avLst/>
          </a:prstGeom>
        </p:spPr>
      </p:pic>
      <p:sp>
        <p:nvSpPr>
          <p:cNvPr id="92" name="CustomShape 35"/>
          <p:cNvSpPr/>
          <p:nvPr/>
        </p:nvSpPr>
        <p:spPr>
          <a:xfrm>
            <a:off x="6899760" y="3395160"/>
            <a:ext cx="2978280" cy="437400"/>
          </a:xfrm>
          <a:prstGeom prst="rect">
            <a:avLst/>
          </a:prstGeom>
        </p:spPr>
        <p:txBody>
          <a:bodyPr bIns="45000" lIns="72000" rIns="72000" tIns="45000"/>
          <a:p>
            <a:pPr>
              <a:lnSpc>
                <a:spcPct val="80000"/>
              </a:lnSpc>
            </a:pPr>
            <a:r>
              <a:rPr b="1" lang="ru-RU" sz="1050">
                <a:solidFill>
                  <a:srgbClr val="000000"/>
                </a:solidFill>
                <a:latin typeface="Calibri"/>
              </a:rPr>
              <a:t>заместитель командира взвода</a:t>
            </a:r>
            <a:r>
              <a:rPr lang="ru-RU" sz="1050">
                <a:solidFill>
                  <a:srgbClr val="000000"/>
                </a:solidFill>
                <a:latin typeface="Calibri"/>
              </a:rPr>
              <a:t> - командир отделения</a:t>
            </a:r>
            <a:r>
              <a:rPr lang="ru-RU" sz="1050">
                <a:solidFill>
                  <a:srgbClr val="000000"/>
                </a:solidFill>
                <a:latin typeface="Calibri"/>
              </a:rPr>
              <a:t> -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от </a:t>
            </a:r>
            <a:r>
              <a:rPr lang="ru-RU">
                <a:solidFill>
                  <a:srgbClr val="ff0000"/>
                </a:solidFill>
                <a:latin typeface="Calibri"/>
              </a:rPr>
              <a:t>250</a:t>
            </a:r>
            <a:r>
              <a:rPr lang="ru-RU" sz="105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тыс. руб. в месяц</a:t>
            </a:r>
            <a:endParaRPr/>
          </a:p>
        </p:txBody>
      </p:sp>
      <p:sp>
        <p:nvSpPr>
          <p:cNvPr id="93" name="CustomShape 36"/>
          <p:cNvSpPr/>
          <p:nvPr/>
        </p:nvSpPr>
        <p:spPr>
          <a:xfrm>
            <a:off x="6879600" y="3692520"/>
            <a:ext cx="2978280" cy="309600"/>
          </a:xfrm>
          <a:prstGeom prst="rect">
            <a:avLst/>
          </a:prstGeom>
        </p:spPr>
        <p:txBody>
          <a:bodyPr bIns="45000" lIns="72000" rIns="72000" tIns="45000"/>
          <a:p>
            <a:pPr algn="just">
              <a:lnSpc>
                <a:spcPct val="80000"/>
              </a:lnSpc>
            </a:pPr>
            <a:r>
              <a:rPr b="1" lang="ru-RU" sz="1050">
                <a:solidFill>
                  <a:srgbClr val="000000"/>
                </a:solidFill>
                <a:latin typeface="Calibri"/>
              </a:rPr>
              <a:t>командир отделения </a:t>
            </a:r>
            <a:r>
              <a:rPr lang="ru-RU" sz="1050">
                <a:solidFill>
                  <a:srgbClr val="000000"/>
                </a:solidFill>
                <a:latin typeface="Calibri"/>
              </a:rPr>
              <a:t>-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от </a:t>
            </a:r>
            <a:r>
              <a:rPr lang="ru-RU">
                <a:solidFill>
                  <a:srgbClr val="ff0000"/>
                </a:solidFill>
                <a:latin typeface="Calibri"/>
              </a:rPr>
              <a:t>238</a:t>
            </a:r>
            <a:r>
              <a:rPr lang="ru-RU" sz="105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тыс. руб. в месяц</a:t>
            </a:r>
            <a:endParaRPr/>
          </a:p>
        </p:txBody>
      </p:sp>
      <p:sp>
        <p:nvSpPr>
          <p:cNvPr id="94" name="CustomShape 37"/>
          <p:cNvSpPr/>
          <p:nvPr/>
        </p:nvSpPr>
        <p:spPr>
          <a:xfrm>
            <a:off x="6889680" y="3888000"/>
            <a:ext cx="2978280" cy="309600"/>
          </a:xfrm>
          <a:prstGeom prst="rect">
            <a:avLst/>
          </a:prstGeom>
        </p:spPr>
        <p:txBody>
          <a:bodyPr bIns="45000" lIns="72000" rIns="72000" tIns="45000"/>
          <a:p>
            <a:pPr algn="just">
              <a:lnSpc>
                <a:spcPct val="80000"/>
              </a:lnSpc>
            </a:pPr>
            <a:r>
              <a:rPr b="1" lang="ru-RU" sz="1050">
                <a:solidFill>
                  <a:srgbClr val="000000"/>
                </a:solidFill>
                <a:latin typeface="Calibri"/>
              </a:rPr>
              <a:t>инструктор штаба</a:t>
            </a:r>
            <a:r>
              <a:rPr b="1" lang="ru-RU" sz="105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050">
                <a:solidFill>
                  <a:srgbClr val="000000"/>
                </a:solidFill>
                <a:latin typeface="Calibri"/>
              </a:rPr>
              <a:t>-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от </a:t>
            </a:r>
            <a:r>
              <a:rPr lang="ru-RU">
                <a:solidFill>
                  <a:srgbClr val="ff0000"/>
                </a:solidFill>
                <a:latin typeface="Calibri"/>
              </a:rPr>
              <a:t>234</a:t>
            </a:r>
            <a:r>
              <a:rPr lang="ru-RU" sz="105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тыс. руб. в месяц</a:t>
            </a:r>
            <a:endParaRPr/>
          </a:p>
        </p:txBody>
      </p:sp>
      <p:sp>
        <p:nvSpPr>
          <p:cNvPr id="95" name="CustomShape 38"/>
          <p:cNvSpPr/>
          <p:nvPr/>
        </p:nvSpPr>
        <p:spPr>
          <a:xfrm>
            <a:off x="6899400" y="4150080"/>
            <a:ext cx="2978280" cy="437400"/>
          </a:xfrm>
          <a:prstGeom prst="rect">
            <a:avLst/>
          </a:prstGeom>
        </p:spPr>
        <p:txBody>
          <a:bodyPr bIns="45000" lIns="72000" rIns="72000" tIns="45000"/>
          <a:p>
            <a:pPr>
              <a:lnSpc>
                <a:spcPct val="80000"/>
              </a:lnSpc>
            </a:pPr>
            <a:r>
              <a:rPr b="1" lang="ru-RU" sz="1050">
                <a:solidFill>
                  <a:srgbClr val="000000"/>
                </a:solidFill>
                <a:latin typeface="Calibri"/>
              </a:rPr>
              <a:t>начальник радиостанции </a:t>
            </a:r>
            <a:r>
              <a:rPr lang="ru-RU" sz="1050">
                <a:solidFill>
                  <a:srgbClr val="000000"/>
                </a:solidFill>
                <a:latin typeface="Calibri"/>
              </a:rPr>
              <a:t>командно-штабной машины</a:t>
            </a:r>
            <a:r>
              <a:rPr lang="ru-RU" sz="1050">
                <a:solidFill>
                  <a:srgbClr val="000000"/>
                </a:solidFill>
                <a:latin typeface="Calibri"/>
              </a:rPr>
              <a:t> -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от </a:t>
            </a:r>
            <a:r>
              <a:rPr lang="ru-RU">
                <a:solidFill>
                  <a:srgbClr val="ff0000"/>
                </a:solidFill>
                <a:latin typeface="Calibri"/>
              </a:rPr>
              <a:t>232</a:t>
            </a:r>
            <a:r>
              <a:rPr lang="ru-RU" sz="105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тыс. руб. в месяц </a:t>
            </a:r>
            <a:endParaRPr/>
          </a:p>
        </p:txBody>
      </p:sp>
      <p:sp>
        <p:nvSpPr>
          <p:cNvPr id="96" name="CustomShape 39"/>
          <p:cNvSpPr/>
          <p:nvPr/>
        </p:nvSpPr>
        <p:spPr>
          <a:xfrm>
            <a:off x="6895800" y="4456800"/>
            <a:ext cx="2978280" cy="309600"/>
          </a:xfrm>
          <a:prstGeom prst="rect">
            <a:avLst/>
          </a:prstGeom>
        </p:spPr>
        <p:txBody>
          <a:bodyPr bIns="45000" lIns="72000" rIns="72000" tIns="45000"/>
          <a:p>
            <a:pPr algn="just">
              <a:lnSpc>
                <a:spcPct val="80000"/>
              </a:lnSpc>
            </a:pPr>
            <a:r>
              <a:rPr b="1" lang="ru-RU" sz="1050">
                <a:solidFill>
                  <a:srgbClr val="000000"/>
                </a:solidFill>
                <a:latin typeface="Calibri"/>
              </a:rPr>
              <a:t>старший</a:t>
            </a:r>
            <a:r>
              <a:rPr lang="ru-RU" sz="1050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1050">
                <a:solidFill>
                  <a:srgbClr val="000000"/>
                </a:solidFill>
                <a:latin typeface="Calibri"/>
              </a:rPr>
              <a:t>сапер</a:t>
            </a:r>
            <a:r>
              <a:rPr lang="ru-RU" sz="1050">
                <a:solidFill>
                  <a:srgbClr val="000000"/>
                </a:solidFill>
                <a:latin typeface="Calibri"/>
              </a:rPr>
              <a:t> -</a:t>
            </a:r>
            <a:r>
              <a:rPr lang="ru-RU" sz="105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от </a:t>
            </a:r>
            <a:r>
              <a:rPr lang="ru-RU">
                <a:solidFill>
                  <a:srgbClr val="ff0000"/>
                </a:solidFill>
                <a:latin typeface="Calibri"/>
              </a:rPr>
              <a:t>216</a:t>
            </a:r>
            <a:r>
              <a:rPr lang="ru-RU" sz="105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тыс. руб. в месяц</a:t>
            </a:r>
            <a:endParaRPr/>
          </a:p>
        </p:txBody>
      </p:sp>
      <p:sp>
        <p:nvSpPr>
          <p:cNvPr id="97" name="CustomShape 40"/>
          <p:cNvSpPr/>
          <p:nvPr/>
        </p:nvSpPr>
        <p:spPr>
          <a:xfrm>
            <a:off x="6884640" y="5842800"/>
            <a:ext cx="2978280" cy="431280"/>
          </a:xfrm>
          <a:prstGeom prst="rect">
            <a:avLst/>
          </a:prstGeom>
        </p:spPr>
        <p:txBody>
          <a:bodyPr bIns="45000" lIns="72000" rIns="72000" tIns="45000"/>
          <a:p>
            <a:pPr algn="just">
              <a:lnSpc>
                <a:spcPct val="80000"/>
              </a:lnSpc>
            </a:pPr>
            <a:r>
              <a:rPr b="1" lang="ru-RU" sz="1050">
                <a:solidFill>
                  <a:srgbClr val="000000"/>
                </a:solidFill>
                <a:latin typeface="Calibri"/>
              </a:rPr>
              <a:t>старший водитель-электрик</a:t>
            </a:r>
            <a:r>
              <a:rPr lang="ru-RU" sz="1050">
                <a:solidFill>
                  <a:srgbClr val="000000"/>
                </a:solidFill>
                <a:latin typeface="Calibri"/>
              </a:rPr>
              <a:t> -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от </a:t>
            </a:r>
            <a:r>
              <a:rPr lang="ru-RU">
                <a:solidFill>
                  <a:srgbClr val="ff0000"/>
                </a:solidFill>
                <a:latin typeface="Calibri"/>
              </a:rPr>
              <a:t>222</a:t>
            </a:r>
            <a:r>
              <a:rPr lang="ru-RU" sz="105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тыс. руб. в месяц </a:t>
            </a:r>
            <a:endParaRPr/>
          </a:p>
        </p:txBody>
      </p:sp>
      <p:sp>
        <p:nvSpPr>
          <p:cNvPr id="98" name="CustomShape 41"/>
          <p:cNvSpPr/>
          <p:nvPr/>
        </p:nvSpPr>
        <p:spPr>
          <a:xfrm>
            <a:off x="6906600" y="5091480"/>
            <a:ext cx="2978280" cy="309600"/>
          </a:xfrm>
          <a:prstGeom prst="rect">
            <a:avLst/>
          </a:prstGeom>
        </p:spPr>
        <p:txBody>
          <a:bodyPr bIns="45000" lIns="72000" rIns="72000" tIns="45000"/>
          <a:p>
            <a:pPr algn="just">
              <a:lnSpc>
                <a:spcPct val="80000"/>
              </a:lnSpc>
            </a:pPr>
            <a:r>
              <a:rPr b="1" lang="ru-RU" sz="1050">
                <a:solidFill>
                  <a:srgbClr val="000000"/>
                </a:solidFill>
                <a:latin typeface="Calibri"/>
              </a:rPr>
              <a:t>водитель</a:t>
            </a:r>
            <a:r>
              <a:rPr lang="ru-RU" sz="1050">
                <a:solidFill>
                  <a:srgbClr val="000000"/>
                </a:solidFill>
                <a:latin typeface="Calibri"/>
              </a:rPr>
              <a:t> -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от </a:t>
            </a:r>
            <a:r>
              <a:rPr lang="ru-RU">
                <a:solidFill>
                  <a:srgbClr val="ff0000"/>
                </a:solidFill>
                <a:latin typeface="Calibri"/>
              </a:rPr>
              <a:t>216</a:t>
            </a:r>
            <a:r>
              <a:rPr lang="ru-RU" sz="105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тыс. руб. в месяц</a:t>
            </a:r>
            <a:endParaRPr/>
          </a:p>
        </p:txBody>
      </p:sp>
      <p:sp>
        <p:nvSpPr>
          <p:cNvPr id="99" name="CustomShape 42"/>
          <p:cNvSpPr/>
          <p:nvPr/>
        </p:nvSpPr>
        <p:spPr>
          <a:xfrm>
            <a:off x="6901560" y="5325840"/>
            <a:ext cx="2978280" cy="309600"/>
          </a:xfrm>
          <a:prstGeom prst="rect">
            <a:avLst/>
          </a:prstGeom>
        </p:spPr>
        <p:txBody>
          <a:bodyPr bIns="45000" lIns="72000" rIns="72000" tIns="45000"/>
          <a:p>
            <a:pPr algn="just">
              <a:lnSpc>
                <a:spcPct val="80000"/>
              </a:lnSpc>
            </a:pPr>
            <a:r>
              <a:rPr b="1" lang="ru-RU" sz="1050">
                <a:solidFill>
                  <a:srgbClr val="000000"/>
                </a:solidFill>
                <a:latin typeface="Calibri"/>
              </a:rPr>
              <a:t>повар</a:t>
            </a:r>
            <a:r>
              <a:rPr lang="ru-RU" sz="1050">
                <a:solidFill>
                  <a:srgbClr val="000000"/>
                </a:solidFill>
                <a:latin typeface="Calibri"/>
              </a:rPr>
              <a:t> -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от </a:t>
            </a:r>
            <a:r>
              <a:rPr lang="ru-RU">
                <a:solidFill>
                  <a:srgbClr val="ff0000"/>
                </a:solidFill>
                <a:latin typeface="Calibri"/>
              </a:rPr>
              <a:t>211</a:t>
            </a:r>
            <a:r>
              <a:rPr lang="ru-RU" sz="105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тыс. руб. в месяц</a:t>
            </a:r>
            <a:endParaRPr/>
          </a:p>
        </p:txBody>
      </p:sp>
      <p:sp>
        <p:nvSpPr>
          <p:cNvPr id="100" name="CustomShape 43"/>
          <p:cNvSpPr/>
          <p:nvPr/>
        </p:nvSpPr>
        <p:spPr>
          <a:xfrm>
            <a:off x="6881040" y="4669560"/>
            <a:ext cx="2978280" cy="309600"/>
          </a:xfrm>
          <a:prstGeom prst="rect">
            <a:avLst/>
          </a:prstGeom>
        </p:spPr>
        <p:txBody>
          <a:bodyPr bIns="45000" lIns="72000" rIns="72000" tIns="45000"/>
          <a:p>
            <a:pPr algn="just">
              <a:lnSpc>
                <a:spcPct val="80000"/>
              </a:lnSpc>
            </a:pPr>
            <a:r>
              <a:rPr b="1" lang="ru-RU" sz="1050">
                <a:solidFill>
                  <a:srgbClr val="000000"/>
                </a:solidFill>
                <a:latin typeface="Calibri"/>
              </a:rPr>
              <a:t>старший телефонист </a:t>
            </a:r>
            <a:r>
              <a:rPr lang="ru-RU" sz="1050">
                <a:solidFill>
                  <a:srgbClr val="000000"/>
                </a:solidFill>
                <a:latin typeface="Calibri"/>
              </a:rPr>
              <a:t>-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от </a:t>
            </a:r>
            <a:r>
              <a:rPr lang="ru-RU">
                <a:solidFill>
                  <a:srgbClr val="ff0000"/>
                </a:solidFill>
                <a:latin typeface="Calibri"/>
              </a:rPr>
              <a:t>224</a:t>
            </a:r>
            <a:r>
              <a:rPr lang="ru-RU" sz="105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тыс. руб. в месяц</a:t>
            </a:r>
            <a:endParaRPr/>
          </a:p>
        </p:txBody>
      </p:sp>
      <p:sp>
        <p:nvSpPr>
          <p:cNvPr id="101" name="CustomShape 44"/>
          <p:cNvSpPr/>
          <p:nvPr/>
        </p:nvSpPr>
        <p:spPr>
          <a:xfrm>
            <a:off x="6905520" y="5595120"/>
            <a:ext cx="2978280" cy="309600"/>
          </a:xfrm>
          <a:prstGeom prst="rect">
            <a:avLst/>
          </a:prstGeom>
        </p:spPr>
        <p:txBody>
          <a:bodyPr bIns="45000" lIns="72000" rIns="72000" tIns="45000"/>
          <a:p>
            <a:pPr algn="just">
              <a:lnSpc>
                <a:spcPct val="80000"/>
              </a:lnSpc>
            </a:pPr>
            <a:r>
              <a:rPr b="1" lang="ru-RU" sz="1050">
                <a:solidFill>
                  <a:srgbClr val="000000"/>
                </a:solidFill>
                <a:latin typeface="Calibri"/>
              </a:rPr>
              <a:t>стрелок</a:t>
            </a:r>
            <a:r>
              <a:rPr lang="ru-RU" sz="1050">
                <a:solidFill>
                  <a:srgbClr val="000000"/>
                </a:solidFill>
                <a:latin typeface="Calibri"/>
              </a:rPr>
              <a:t> -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от </a:t>
            </a:r>
            <a:r>
              <a:rPr lang="ru-RU">
                <a:solidFill>
                  <a:srgbClr val="ff0000"/>
                </a:solidFill>
                <a:latin typeface="Calibri"/>
              </a:rPr>
              <a:t>210</a:t>
            </a:r>
            <a:r>
              <a:rPr lang="ru-RU" sz="105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тыс. руб. в месяц</a:t>
            </a:r>
            <a:endParaRPr/>
          </a:p>
        </p:txBody>
      </p:sp>
      <p:sp>
        <p:nvSpPr>
          <p:cNvPr id="102" name="CustomShape 45"/>
          <p:cNvSpPr/>
          <p:nvPr/>
        </p:nvSpPr>
        <p:spPr>
          <a:xfrm>
            <a:off x="6899760" y="4867200"/>
            <a:ext cx="2978280" cy="309600"/>
          </a:xfrm>
          <a:prstGeom prst="rect">
            <a:avLst/>
          </a:prstGeom>
        </p:spPr>
        <p:txBody>
          <a:bodyPr bIns="45000" lIns="72000" rIns="72000" tIns="45000"/>
          <a:p>
            <a:pPr algn="just">
              <a:lnSpc>
                <a:spcPct val="80000"/>
              </a:lnSpc>
            </a:pPr>
            <a:r>
              <a:rPr b="1" lang="ru-RU" sz="1050">
                <a:solidFill>
                  <a:srgbClr val="000000"/>
                </a:solidFill>
                <a:latin typeface="Calibri"/>
              </a:rPr>
              <a:t>гранатометчик</a:t>
            </a:r>
            <a:r>
              <a:rPr lang="ru-RU" sz="1050">
                <a:solidFill>
                  <a:srgbClr val="000000"/>
                </a:solidFill>
                <a:latin typeface="Calibri"/>
              </a:rPr>
              <a:t> -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от </a:t>
            </a:r>
            <a:r>
              <a:rPr lang="ru-RU">
                <a:solidFill>
                  <a:srgbClr val="ff0000"/>
                </a:solidFill>
                <a:latin typeface="Calibri"/>
              </a:rPr>
              <a:t>211</a:t>
            </a:r>
            <a:r>
              <a:rPr lang="ru-RU" sz="105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тыс. руб. в месяц</a:t>
            </a:r>
            <a:endParaRPr/>
          </a:p>
        </p:txBody>
      </p:sp>
      <p:sp>
        <p:nvSpPr>
          <p:cNvPr id="103" name="CustomShape 46"/>
          <p:cNvSpPr/>
          <p:nvPr/>
        </p:nvSpPr>
        <p:spPr>
          <a:xfrm>
            <a:off x="6879600" y="6134040"/>
            <a:ext cx="2978280" cy="309600"/>
          </a:xfrm>
          <a:prstGeom prst="rect">
            <a:avLst/>
          </a:prstGeom>
        </p:spPr>
        <p:txBody>
          <a:bodyPr bIns="45000" lIns="72000" rIns="72000" tIns="45000"/>
          <a:p>
            <a:pPr algn="just">
              <a:lnSpc>
                <a:spcPct val="80000"/>
              </a:lnSpc>
            </a:pPr>
            <a:r>
              <a:rPr b="1" lang="ru-RU" sz="1050">
                <a:solidFill>
                  <a:srgbClr val="000000"/>
                </a:solidFill>
                <a:latin typeface="Calibri"/>
              </a:rPr>
              <a:t>пулеметчик</a:t>
            </a:r>
            <a:r>
              <a:rPr lang="ru-RU" sz="1050">
                <a:solidFill>
                  <a:srgbClr val="000000"/>
                </a:solidFill>
                <a:latin typeface="Calibri"/>
              </a:rPr>
              <a:t> -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от </a:t>
            </a:r>
            <a:r>
              <a:rPr lang="ru-RU">
                <a:solidFill>
                  <a:srgbClr val="ff0000"/>
                </a:solidFill>
                <a:latin typeface="Calibri"/>
              </a:rPr>
              <a:t>216</a:t>
            </a:r>
            <a:r>
              <a:rPr lang="ru-RU" sz="105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тыс. руб. в месяц</a:t>
            </a:r>
            <a:endParaRPr/>
          </a:p>
        </p:txBody>
      </p:sp>
      <p:sp>
        <p:nvSpPr>
          <p:cNvPr id="104" name="CustomShape 47"/>
          <p:cNvSpPr/>
          <p:nvPr/>
        </p:nvSpPr>
        <p:spPr>
          <a:xfrm>
            <a:off x="3402360" y="4610160"/>
            <a:ext cx="3167640" cy="1681560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105" name="CustomShape 48"/>
          <p:cNvSpPr/>
          <p:nvPr/>
        </p:nvSpPr>
        <p:spPr>
          <a:xfrm>
            <a:off x="3700440" y="4605480"/>
            <a:ext cx="2911680" cy="27432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93000"/>
              </a:lnSpc>
            </a:pPr>
            <a:r>
              <a:rPr lang="ru-RU" sz="1300">
                <a:solidFill>
                  <a:srgbClr val="000000"/>
                </a:solidFill>
                <a:latin typeface="Calibri"/>
              </a:rPr>
              <a:t>паспорт</a:t>
            </a:r>
            <a:endParaRPr/>
          </a:p>
        </p:txBody>
      </p:sp>
      <p:pic>
        <p:nvPicPr>
          <p:cNvPr descr="" id="106" name="Picture 8"/>
          <p:cNvPicPr/>
          <p:nvPr/>
        </p:nvPicPr>
        <p:blipFill>
          <a:blip r:embed="rId17"/>
          <a:stretch>
            <a:fillRect/>
          </a:stretch>
        </p:blipFill>
        <p:spPr>
          <a:xfrm>
            <a:off x="6559560" y="4047480"/>
            <a:ext cx="495360" cy="314424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sp>
        <p:nvSpPr>
          <p:cNvPr id="107" name="CustomShape 49"/>
          <p:cNvSpPr/>
          <p:nvPr/>
        </p:nvSpPr>
        <p:spPr>
          <a:xfrm>
            <a:off x="3393360" y="4033440"/>
            <a:ext cx="342360" cy="224640"/>
          </a:xfrm>
          <a:prstGeom prst="halfFrame">
            <a:avLst>
              <a:gd fmla="val 7272" name="adj1"/>
              <a:gd fmla="val 9642" name="adj2"/>
            </a:avLst>
          </a:prstGeom>
          <a:solidFill>
            <a:srgbClr val="ff0000"/>
          </a:solidFill>
        </p:spPr>
      </p:sp>
      <p:sp>
        <p:nvSpPr>
          <p:cNvPr id="108" name="CustomShape 50"/>
          <p:cNvSpPr/>
          <p:nvPr/>
        </p:nvSpPr>
        <p:spPr>
          <a:xfrm>
            <a:off x="6581160" y="4557240"/>
            <a:ext cx="342360" cy="224640"/>
          </a:xfrm>
          <a:prstGeom prst="halfFrame">
            <a:avLst>
              <a:gd fmla="val 7272" name="adj1"/>
              <a:gd fmla="val 9642" name="adj2"/>
            </a:avLst>
          </a:prstGeom>
          <a:solidFill>
            <a:srgbClr val="ff0000"/>
          </a:solidFill>
        </p:spPr>
      </p:sp>
      <p:sp>
        <p:nvSpPr>
          <p:cNvPr id="109" name="CustomShape 51"/>
          <p:cNvSpPr/>
          <p:nvPr/>
        </p:nvSpPr>
        <p:spPr>
          <a:xfrm>
            <a:off x="3425400" y="4122000"/>
            <a:ext cx="3090600" cy="37980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95000"/>
              </a:lnSpc>
            </a:pPr>
            <a:r>
              <a:rPr b="1" lang="ru-RU" sz="2000">
                <a:solidFill>
                  <a:srgbClr val="ffffff"/>
                </a:solidFill>
                <a:latin typeface="Calibri"/>
              </a:rPr>
              <a:t>ПЕРЕЧЕНЬ ДОКУМЕНТОВ</a:t>
            </a:r>
            <a:endParaRPr/>
          </a:p>
        </p:txBody>
      </p:sp>
      <p:sp>
        <p:nvSpPr>
          <p:cNvPr id="110" name="CustomShape 52"/>
          <p:cNvSpPr/>
          <p:nvPr/>
        </p:nvSpPr>
        <p:spPr>
          <a:xfrm>
            <a:off x="3704040" y="4890240"/>
            <a:ext cx="2887920" cy="27432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93000"/>
              </a:lnSpc>
            </a:pPr>
            <a:r>
              <a:rPr lang="ru-RU" sz="1300">
                <a:solidFill>
                  <a:srgbClr val="000000"/>
                </a:solidFill>
                <a:latin typeface="Calibri"/>
              </a:rPr>
              <a:t>военный билет (при наличии)</a:t>
            </a:r>
            <a:endParaRPr/>
          </a:p>
        </p:txBody>
      </p:sp>
      <p:sp>
        <p:nvSpPr>
          <p:cNvPr id="111" name="CustomShape 53"/>
          <p:cNvSpPr/>
          <p:nvPr/>
        </p:nvSpPr>
        <p:spPr>
          <a:xfrm>
            <a:off x="3718080" y="5478840"/>
            <a:ext cx="3124080" cy="2743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93000"/>
              </a:lnSpc>
            </a:pPr>
            <a:r>
              <a:rPr lang="ru-RU" sz="1300">
                <a:solidFill>
                  <a:srgbClr val="000000"/>
                </a:solidFill>
                <a:latin typeface="Calibri"/>
              </a:rPr>
              <a:t>документы об образовании</a:t>
            </a:r>
            <a:endParaRPr/>
          </a:p>
        </p:txBody>
      </p:sp>
      <p:sp>
        <p:nvSpPr>
          <p:cNvPr id="112" name="CustomShape 54"/>
          <p:cNvSpPr/>
          <p:nvPr/>
        </p:nvSpPr>
        <p:spPr>
          <a:xfrm>
            <a:off x="3706920" y="5125320"/>
            <a:ext cx="2889360" cy="40716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80000"/>
              </a:lnSpc>
            </a:pPr>
            <a:r>
              <a:rPr lang="ru-RU" sz="1300">
                <a:solidFill>
                  <a:srgbClr val="000000"/>
                </a:solidFill>
                <a:latin typeface="Calibri"/>
              </a:rPr>
              <a:t>свидетельства о браке и рождении детей (при наличии)</a:t>
            </a:r>
            <a:endParaRPr/>
          </a:p>
        </p:txBody>
      </p:sp>
      <p:sp>
        <p:nvSpPr>
          <p:cNvPr id="113" name="CustomShape 55"/>
          <p:cNvSpPr/>
          <p:nvPr/>
        </p:nvSpPr>
        <p:spPr>
          <a:xfrm>
            <a:off x="3677040" y="5792760"/>
            <a:ext cx="3124080" cy="5220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93000"/>
              </a:lnSpc>
            </a:pPr>
            <a:r>
              <a:rPr lang="ru-RU" sz="130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300">
                <a:solidFill>
                  <a:srgbClr val="000000"/>
                </a:solidFill>
                <a:latin typeface="Calibri"/>
              </a:rPr>
              <a:t>ИНН</a:t>
            </a:r>
            <a:endParaRPr/>
          </a:p>
          <a:p>
            <a:pPr>
              <a:lnSpc>
                <a:spcPct val="70000"/>
              </a:lnSpc>
            </a:pPr>
            <a:endParaRPr/>
          </a:p>
          <a:p>
            <a:pPr>
              <a:lnSpc>
                <a:spcPct val="93000"/>
              </a:lnSpc>
            </a:pPr>
            <a:r>
              <a:rPr lang="ru-RU" sz="130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300">
                <a:solidFill>
                  <a:srgbClr val="000000"/>
                </a:solidFill>
                <a:latin typeface="Calibri"/>
              </a:rPr>
              <a:t>банковские реквизиты</a:t>
            </a:r>
            <a:endParaRPr/>
          </a:p>
        </p:txBody>
      </p:sp>
      <p:pic>
        <p:nvPicPr>
          <p:cNvPr descr="" id="114" name="Рисунок 136"/>
          <p:cNvPicPr/>
          <p:nvPr/>
        </p:nvPicPr>
        <p:blipFill>
          <a:blip r:embed="rId18"/>
          <a:stretch>
            <a:fillRect/>
          </a:stretch>
        </p:blipFill>
        <p:spPr>
          <a:xfrm>
            <a:off x="3379320" y="4856040"/>
            <a:ext cx="405720" cy="323640"/>
          </a:xfrm>
          <a:prstGeom prst="rect">
            <a:avLst/>
          </a:prstGeom>
        </p:spPr>
      </p:pic>
      <p:pic>
        <p:nvPicPr>
          <p:cNvPr descr="" id="115" name="Рисунок 140"/>
          <p:cNvPicPr/>
          <p:nvPr/>
        </p:nvPicPr>
        <p:blipFill>
          <a:blip r:embed="rId19"/>
          <a:stretch>
            <a:fillRect/>
          </a:stretch>
        </p:blipFill>
        <p:spPr>
          <a:xfrm>
            <a:off x="3374280" y="5157360"/>
            <a:ext cx="405720" cy="323640"/>
          </a:xfrm>
          <a:prstGeom prst="rect">
            <a:avLst/>
          </a:prstGeom>
        </p:spPr>
      </p:pic>
      <p:pic>
        <p:nvPicPr>
          <p:cNvPr descr="" id="116" name="Рисунок 141"/>
          <p:cNvPicPr/>
          <p:nvPr/>
        </p:nvPicPr>
        <p:blipFill>
          <a:blip r:embed="rId20"/>
          <a:stretch>
            <a:fillRect/>
          </a:stretch>
        </p:blipFill>
        <p:spPr>
          <a:xfrm>
            <a:off x="3386520" y="5736240"/>
            <a:ext cx="405720" cy="323640"/>
          </a:xfrm>
          <a:prstGeom prst="rect">
            <a:avLst/>
          </a:prstGeom>
        </p:spPr>
      </p:pic>
      <p:pic>
        <p:nvPicPr>
          <p:cNvPr descr="" id="117" name="Рисунок 145"/>
          <p:cNvPicPr/>
          <p:nvPr/>
        </p:nvPicPr>
        <p:blipFill>
          <a:blip r:embed="rId21"/>
          <a:stretch>
            <a:fillRect/>
          </a:stretch>
        </p:blipFill>
        <p:spPr>
          <a:xfrm>
            <a:off x="3384000" y="6020280"/>
            <a:ext cx="405720" cy="323640"/>
          </a:xfrm>
          <a:prstGeom prst="rect">
            <a:avLst/>
          </a:prstGeom>
        </p:spPr>
      </p:pic>
      <p:pic>
        <p:nvPicPr>
          <p:cNvPr descr="" id="118" name="Рисунок 146"/>
          <p:cNvPicPr/>
          <p:nvPr/>
        </p:nvPicPr>
        <p:blipFill>
          <a:blip r:embed="rId22"/>
          <a:stretch>
            <a:fillRect/>
          </a:stretch>
        </p:blipFill>
        <p:spPr>
          <a:xfrm>
            <a:off x="3384000" y="4578480"/>
            <a:ext cx="405720" cy="323640"/>
          </a:xfrm>
          <a:prstGeom prst="rect">
            <a:avLst/>
          </a:prstGeom>
        </p:spPr>
      </p:pic>
      <p:pic>
        <p:nvPicPr>
          <p:cNvPr descr="" id="119" name="Рисунок 133"/>
          <p:cNvPicPr/>
          <p:nvPr/>
        </p:nvPicPr>
        <p:blipFill>
          <a:blip r:embed="rId23"/>
          <a:stretch>
            <a:fillRect/>
          </a:stretch>
        </p:blipFill>
        <p:spPr>
          <a:xfrm>
            <a:off x="6629040" y="3391920"/>
            <a:ext cx="316800" cy="252720"/>
          </a:xfrm>
          <a:prstGeom prst="rect">
            <a:avLst/>
          </a:prstGeom>
        </p:spPr>
      </p:pic>
      <p:pic>
        <p:nvPicPr>
          <p:cNvPr descr="" id="120" name="Рисунок 134"/>
          <p:cNvPicPr/>
          <p:nvPr/>
        </p:nvPicPr>
        <p:blipFill>
          <a:blip r:embed="rId24"/>
          <a:stretch>
            <a:fillRect/>
          </a:stretch>
        </p:blipFill>
        <p:spPr>
          <a:xfrm>
            <a:off x="6629040" y="3679920"/>
            <a:ext cx="316800" cy="252720"/>
          </a:xfrm>
          <a:prstGeom prst="rect">
            <a:avLst/>
          </a:prstGeom>
        </p:spPr>
      </p:pic>
      <p:pic>
        <p:nvPicPr>
          <p:cNvPr descr="" id="121" name="Рисунок 135"/>
          <p:cNvPicPr/>
          <p:nvPr/>
        </p:nvPicPr>
        <p:blipFill>
          <a:blip r:embed="rId25"/>
          <a:stretch>
            <a:fillRect/>
          </a:stretch>
        </p:blipFill>
        <p:spPr>
          <a:xfrm>
            <a:off x="6629040" y="3895920"/>
            <a:ext cx="316800" cy="252720"/>
          </a:xfrm>
          <a:prstGeom prst="rect">
            <a:avLst/>
          </a:prstGeom>
        </p:spPr>
      </p:pic>
      <p:pic>
        <p:nvPicPr>
          <p:cNvPr descr="" id="122" name="Рисунок 142"/>
          <p:cNvPicPr/>
          <p:nvPr/>
        </p:nvPicPr>
        <p:blipFill>
          <a:blip r:embed="rId26"/>
          <a:stretch>
            <a:fillRect/>
          </a:stretch>
        </p:blipFill>
        <p:spPr>
          <a:xfrm>
            <a:off x="6629040" y="4111920"/>
            <a:ext cx="316800" cy="252720"/>
          </a:xfrm>
          <a:prstGeom prst="rect">
            <a:avLst/>
          </a:prstGeom>
        </p:spPr>
      </p:pic>
      <p:pic>
        <p:nvPicPr>
          <p:cNvPr descr="" id="123" name="Рисунок 150"/>
          <p:cNvPicPr/>
          <p:nvPr/>
        </p:nvPicPr>
        <p:blipFill>
          <a:blip r:embed="rId27"/>
          <a:stretch>
            <a:fillRect/>
          </a:stretch>
        </p:blipFill>
        <p:spPr>
          <a:xfrm>
            <a:off x="6629040" y="4399920"/>
            <a:ext cx="316800" cy="252720"/>
          </a:xfrm>
          <a:prstGeom prst="rect">
            <a:avLst/>
          </a:prstGeom>
        </p:spPr>
      </p:pic>
      <p:pic>
        <p:nvPicPr>
          <p:cNvPr descr="" id="124" name="Рисунок 153"/>
          <p:cNvPicPr/>
          <p:nvPr/>
        </p:nvPicPr>
        <p:blipFill>
          <a:blip r:embed="rId28"/>
          <a:stretch>
            <a:fillRect/>
          </a:stretch>
        </p:blipFill>
        <p:spPr>
          <a:xfrm>
            <a:off x="6629040" y="4687920"/>
            <a:ext cx="316800" cy="252720"/>
          </a:xfrm>
          <a:prstGeom prst="rect">
            <a:avLst/>
          </a:prstGeom>
        </p:spPr>
      </p:pic>
      <p:pic>
        <p:nvPicPr>
          <p:cNvPr descr="" id="125" name="Рисунок 154"/>
          <p:cNvPicPr/>
          <p:nvPr/>
        </p:nvPicPr>
        <p:blipFill>
          <a:blip r:embed="rId29"/>
          <a:stretch>
            <a:fillRect/>
          </a:stretch>
        </p:blipFill>
        <p:spPr>
          <a:xfrm>
            <a:off x="6629040" y="4831920"/>
            <a:ext cx="316800" cy="252720"/>
          </a:xfrm>
          <a:prstGeom prst="rect">
            <a:avLst/>
          </a:prstGeom>
        </p:spPr>
      </p:pic>
      <p:pic>
        <p:nvPicPr>
          <p:cNvPr descr="" id="126" name="Рисунок 155"/>
          <p:cNvPicPr/>
          <p:nvPr/>
        </p:nvPicPr>
        <p:blipFill>
          <a:blip r:embed="rId30"/>
          <a:stretch>
            <a:fillRect/>
          </a:stretch>
        </p:blipFill>
        <p:spPr>
          <a:xfrm>
            <a:off x="6629040" y="5047920"/>
            <a:ext cx="316800" cy="252720"/>
          </a:xfrm>
          <a:prstGeom prst="rect">
            <a:avLst/>
          </a:prstGeom>
        </p:spPr>
      </p:pic>
      <p:pic>
        <p:nvPicPr>
          <p:cNvPr descr="" id="127" name="Рисунок 156"/>
          <p:cNvPicPr/>
          <p:nvPr/>
        </p:nvPicPr>
        <p:blipFill>
          <a:blip r:embed="rId31"/>
          <a:stretch>
            <a:fillRect/>
          </a:stretch>
        </p:blipFill>
        <p:spPr>
          <a:xfrm>
            <a:off x="6629040" y="5336280"/>
            <a:ext cx="316800" cy="252720"/>
          </a:xfrm>
          <a:prstGeom prst="rect">
            <a:avLst/>
          </a:prstGeom>
        </p:spPr>
      </p:pic>
      <p:pic>
        <p:nvPicPr>
          <p:cNvPr descr="" id="128" name="Рисунок 160"/>
          <p:cNvPicPr/>
          <p:nvPr/>
        </p:nvPicPr>
        <p:blipFill>
          <a:blip r:embed="rId32"/>
          <a:stretch>
            <a:fillRect/>
          </a:stretch>
        </p:blipFill>
        <p:spPr>
          <a:xfrm>
            <a:off x="6629040" y="5552280"/>
            <a:ext cx="316800" cy="252720"/>
          </a:xfrm>
          <a:prstGeom prst="rect">
            <a:avLst/>
          </a:prstGeom>
        </p:spPr>
      </p:pic>
      <p:pic>
        <p:nvPicPr>
          <p:cNvPr descr="" id="129" name="Рисунок 161"/>
          <p:cNvPicPr/>
          <p:nvPr/>
        </p:nvPicPr>
        <p:blipFill>
          <a:blip r:embed="rId33"/>
          <a:stretch>
            <a:fillRect/>
          </a:stretch>
        </p:blipFill>
        <p:spPr>
          <a:xfrm>
            <a:off x="6629040" y="5840280"/>
            <a:ext cx="316800" cy="252720"/>
          </a:xfrm>
          <a:prstGeom prst="rect">
            <a:avLst/>
          </a:prstGeom>
        </p:spPr>
      </p:pic>
      <p:pic>
        <p:nvPicPr>
          <p:cNvPr descr="" id="130" name="Рисунок 162"/>
          <p:cNvPicPr/>
          <p:nvPr/>
        </p:nvPicPr>
        <p:blipFill>
          <a:blip r:embed="rId34"/>
          <a:stretch>
            <a:fillRect/>
          </a:stretch>
        </p:blipFill>
        <p:spPr>
          <a:xfrm>
            <a:off x="6629040" y="6128280"/>
            <a:ext cx="316800" cy="252720"/>
          </a:xfrm>
          <a:prstGeom prst="rect">
            <a:avLst/>
          </a:prstGeom>
        </p:spPr>
      </p:pic>
      <p:pic>
        <p:nvPicPr>
          <p:cNvPr descr="" id="131" name="Рисунок 164"/>
          <p:cNvPicPr/>
          <p:nvPr/>
        </p:nvPicPr>
        <p:blipFill>
          <a:blip r:embed="rId35"/>
          <a:stretch>
            <a:fillRect/>
          </a:stretch>
        </p:blipFill>
        <p:spPr>
          <a:xfrm>
            <a:off x="6554520" y="738360"/>
            <a:ext cx="405720" cy="323640"/>
          </a:xfrm>
          <a:prstGeom prst="rect">
            <a:avLst/>
          </a:prstGeom>
        </p:spPr>
      </p:pic>
      <p:pic>
        <p:nvPicPr>
          <p:cNvPr descr="" id="132" name="Рисунок 110"/>
          <p:cNvPicPr/>
          <p:nvPr/>
        </p:nvPicPr>
        <p:blipFill>
          <a:blip r:embed="rId36"/>
          <a:stretch>
            <a:fillRect/>
          </a:stretch>
        </p:blipFill>
        <p:spPr>
          <a:xfrm>
            <a:off x="3384360" y="5460840"/>
            <a:ext cx="405720" cy="323640"/>
          </a:xfrm>
          <a:prstGeom prst="rect">
            <a:avLst/>
          </a:prstGeom>
        </p:spPr>
      </p:pic>
      <p:sp>
        <p:nvSpPr>
          <p:cNvPr id="133" name="CustomShape 56"/>
          <p:cNvSpPr/>
          <p:nvPr/>
        </p:nvSpPr>
        <p:spPr>
          <a:xfrm>
            <a:off x="6681240" y="1930320"/>
            <a:ext cx="3102840" cy="479880"/>
          </a:xfrm>
          <a:prstGeom prst="rect">
            <a:avLst/>
          </a:prstGeom>
        </p:spPr>
        <p:txBody>
          <a:bodyPr bIns="45000" lIns="72000" rIns="72000" tIns="45000"/>
          <a:p>
            <a:pPr algn="just">
              <a:lnSpc>
                <a:spcPct val="80000"/>
              </a:lnSpc>
            </a:pPr>
            <a:r>
              <a:rPr lang="ru-RU">
                <a:solidFill>
                  <a:srgbClr val="ff0000"/>
                </a:solidFill>
                <a:latin typeface="Calibri"/>
              </a:rPr>
              <a:t>    </a:t>
            </a:r>
            <a:r>
              <a:rPr lang="ru-RU">
                <a:solidFill>
                  <a:srgbClr val="ff0000"/>
                </a:solidFill>
                <a:latin typeface="Calibri"/>
              </a:rPr>
              <a:t>400 000 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руб. </a:t>
            </a:r>
            <a:r>
              <a:rPr lang="ru-RU" sz="1400">
                <a:solidFill>
                  <a:srgbClr val="000000"/>
                </a:solidFill>
                <a:latin typeface="Calibri"/>
              </a:rPr>
              <a:t>единовременная выплата за счет федерального бюджета РФ</a:t>
            </a:r>
            <a:endParaRPr/>
          </a:p>
        </p:txBody>
      </p:sp>
      <p:sp>
        <p:nvSpPr>
          <p:cNvPr id="134" name="CustomShape 57"/>
          <p:cNvSpPr/>
          <p:nvPr/>
        </p:nvSpPr>
        <p:spPr>
          <a:xfrm>
            <a:off x="6688800" y="764640"/>
            <a:ext cx="3102840" cy="479880"/>
          </a:xfrm>
          <a:prstGeom prst="rect">
            <a:avLst/>
          </a:prstGeom>
        </p:spPr>
        <p:txBody>
          <a:bodyPr bIns="45000" lIns="72000" rIns="72000" tIns="45000"/>
          <a:p>
            <a:pPr algn="just">
              <a:lnSpc>
                <a:spcPct val="80000"/>
              </a:lnSpc>
            </a:pPr>
            <a:r>
              <a:rPr lang="ru-RU">
                <a:solidFill>
                  <a:srgbClr val="ff0000"/>
                </a:solidFill>
                <a:latin typeface="Calibri"/>
              </a:rPr>
              <a:t>    </a:t>
            </a:r>
            <a:r>
              <a:rPr lang="ru-RU">
                <a:solidFill>
                  <a:srgbClr val="ff0000"/>
                </a:solidFill>
                <a:latin typeface="Calibri"/>
              </a:rPr>
              <a:t>1 000 000 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руб. </a:t>
            </a:r>
            <a:r>
              <a:rPr lang="ru-RU" sz="1400">
                <a:solidFill>
                  <a:srgbClr val="000000"/>
                </a:solidFill>
                <a:latin typeface="Calibri"/>
              </a:rPr>
              <a:t>единовременная выплата за счет бюджета Ростовской области</a:t>
            </a:r>
            <a:endParaRPr/>
          </a:p>
        </p:txBody>
      </p:sp>
      <p:sp>
        <p:nvSpPr>
          <p:cNvPr id="135" name="CustomShape 58"/>
          <p:cNvSpPr/>
          <p:nvPr/>
        </p:nvSpPr>
        <p:spPr>
          <a:xfrm>
            <a:off x="6666840" y="1153440"/>
            <a:ext cx="3102840" cy="820440"/>
          </a:xfrm>
          <a:prstGeom prst="rect">
            <a:avLst/>
          </a:prstGeom>
        </p:spPr>
        <p:txBody>
          <a:bodyPr bIns="45000" lIns="72000" rIns="72000" tIns="45000"/>
          <a:p>
            <a:pPr algn="just">
              <a:lnSpc>
                <a:spcPct val="80000"/>
              </a:lnSpc>
            </a:pPr>
            <a:r>
              <a:rPr lang="ru-RU">
                <a:solidFill>
                  <a:srgbClr val="ff0000"/>
                </a:solidFill>
                <a:latin typeface="Calibri"/>
              </a:rPr>
              <a:t>    </a:t>
            </a:r>
            <a:r>
              <a:rPr lang="ru-RU">
                <a:solidFill>
                  <a:srgbClr val="ff0000"/>
                </a:solidFill>
                <a:latin typeface="Calibri"/>
              </a:rPr>
              <a:t>600 000 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руб. </a:t>
            </a:r>
            <a:r>
              <a:rPr lang="ru-RU" sz="1400">
                <a:solidFill>
                  <a:srgbClr val="000000"/>
                </a:solidFill>
                <a:latin typeface="Calibri"/>
              </a:rPr>
              <a:t>единовременная выплата из бюджета Ростовской области, дополнительно для тех, кто направляется в учебные подразделения Ростовской области </a:t>
            </a:r>
            <a:endParaRPr/>
          </a:p>
        </p:txBody>
      </p:sp>
      <p:pic>
        <p:nvPicPr>
          <p:cNvPr descr="" id="136" name="Рисунок 111"/>
          <p:cNvPicPr/>
          <p:nvPr/>
        </p:nvPicPr>
        <p:blipFill>
          <a:blip r:embed="rId37"/>
          <a:stretch>
            <a:fillRect/>
          </a:stretch>
        </p:blipFill>
        <p:spPr>
          <a:xfrm>
            <a:off x="6563880" y="1125000"/>
            <a:ext cx="405720" cy="323640"/>
          </a:xfrm>
          <a:prstGeom prst="rect">
            <a:avLst/>
          </a:prstGeom>
        </p:spPr>
      </p:pic>
      <p:pic>
        <p:nvPicPr>
          <p:cNvPr descr="" id="137" name="Рисунок 112"/>
          <p:cNvPicPr/>
          <p:nvPr/>
        </p:nvPicPr>
        <p:blipFill>
          <a:blip r:embed="rId38"/>
          <a:stretch>
            <a:fillRect/>
          </a:stretch>
        </p:blipFill>
        <p:spPr>
          <a:xfrm>
            <a:off x="6575040" y="1881000"/>
            <a:ext cx="405720" cy="323640"/>
          </a:xfrm>
          <a:prstGeom prst="rect">
            <a:avLst/>
          </a:prstGeom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38" name="Рисунок 11"/>
          <p:cNvPicPr/>
          <p:nvPr/>
        </p:nvPicPr>
        <p:blipFill>
          <a:blip r:embed="rId1"/>
          <a:stretch>
            <a:fillRect/>
          </a:stretch>
        </p:blipFill>
        <p:spPr>
          <a:xfrm>
            <a:off x="6651360" y="707040"/>
            <a:ext cx="3243240" cy="5156280"/>
          </a:xfrm>
          <a:prstGeom prst="rect">
            <a:avLst/>
          </a:prstGeom>
        </p:spPr>
      </p:pic>
      <p:sp>
        <p:nvSpPr>
          <p:cNvPr id="139" name="Line 1"/>
          <p:cNvSpPr/>
          <p:nvPr/>
        </p:nvSpPr>
        <p:spPr>
          <a:xfrm>
            <a:off x="3296520" y="0"/>
            <a:ext cx="0" cy="6857640"/>
          </a:xfrm>
          <a:prstGeom prst="line">
            <a:avLst/>
          </a:prstGeom>
          <a:ln w="2520">
            <a:solidFill>
              <a:srgbClr val="00b0f0"/>
            </a:solidFill>
            <a:round/>
          </a:ln>
        </p:spPr>
      </p:sp>
      <p:sp>
        <p:nvSpPr>
          <p:cNvPr id="140" name="Line 2"/>
          <p:cNvSpPr/>
          <p:nvPr/>
        </p:nvSpPr>
        <p:spPr>
          <a:xfrm>
            <a:off x="6602400" y="0"/>
            <a:ext cx="0" cy="6858000"/>
          </a:xfrm>
          <a:prstGeom prst="line">
            <a:avLst/>
          </a:prstGeom>
          <a:ln w="2520">
            <a:solidFill>
              <a:srgbClr val="00b0f0"/>
            </a:solidFill>
            <a:round/>
          </a:ln>
        </p:spPr>
      </p:sp>
      <p:sp>
        <p:nvSpPr>
          <p:cNvPr id="141" name="CustomShape 3"/>
          <p:cNvSpPr/>
          <p:nvPr/>
        </p:nvSpPr>
        <p:spPr>
          <a:xfrm>
            <a:off x="6660360" y="28080"/>
            <a:ext cx="3245400" cy="671400"/>
          </a:xfrm>
          <a:prstGeom prst="rect">
            <a:avLst/>
          </a:prstGeom>
          <a:gradFill>
            <a:gsLst>
              <a:gs pos="0">
                <a:srgbClr val="ededed"/>
              </a:gs>
              <a:gs pos="50000">
                <a:srgbClr val="d9d9d9"/>
              </a:gs>
              <a:gs pos="100000">
                <a:srgbClr val="ededed"/>
              </a:gs>
            </a:gsLst>
            <a:lin ang="5400000"/>
          </a:gradFill>
        </p:spPr>
      </p:sp>
      <p:pic>
        <p:nvPicPr>
          <p:cNvPr descr="" id="142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3247200" y="18360"/>
            <a:ext cx="774000" cy="320976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sp>
        <p:nvSpPr>
          <p:cNvPr id="143" name="CustomShape 4"/>
          <p:cNvSpPr/>
          <p:nvPr/>
        </p:nvSpPr>
        <p:spPr>
          <a:xfrm>
            <a:off x="17280" y="7560"/>
            <a:ext cx="349560" cy="351000"/>
          </a:xfrm>
          <a:prstGeom prst="halfFrame">
            <a:avLst>
              <a:gd fmla="val 7272" name="adj1"/>
              <a:gd fmla="val 9642" name="adj2"/>
            </a:avLst>
          </a:prstGeom>
          <a:solidFill>
            <a:srgbClr val="ff0000"/>
          </a:solidFill>
        </p:spPr>
      </p:sp>
      <p:sp>
        <p:nvSpPr>
          <p:cNvPr id="144" name="CustomShape 5"/>
          <p:cNvSpPr/>
          <p:nvPr/>
        </p:nvSpPr>
        <p:spPr>
          <a:xfrm>
            <a:off x="3257280" y="796680"/>
            <a:ext cx="349560" cy="351000"/>
          </a:xfrm>
          <a:prstGeom prst="halfFrame">
            <a:avLst>
              <a:gd fmla="val 7272" name="adj1"/>
              <a:gd fmla="val 9642" name="adj2"/>
            </a:avLst>
          </a:prstGeom>
          <a:solidFill>
            <a:srgbClr val="ff0000"/>
          </a:solidFill>
        </p:spPr>
      </p:sp>
      <p:sp>
        <p:nvSpPr>
          <p:cNvPr id="145" name="CustomShape 6"/>
          <p:cNvSpPr/>
          <p:nvPr/>
        </p:nvSpPr>
        <p:spPr>
          <a:xfrm>
            <a:off x="-5760" y="115920"/>
            <a:ext cx="3209760" cy="349200"/>
          </a:xfrm>
          <a:prstGeom prst="rect">
            <a:avLst/>
          </a:prstGeom>
        </p:spPr>
        <p:txBody>
          <a:bodyPr bIns="36000" lIns="36000" rIns="36000" tIns="36000"/>
          <a:p>
            <a:pPr algn="ctr">
              <a:lnSpc>
                <a:spcPct val="80000"/>
              </a:lnSpc>
            </a:pPr>
            <a:r>
              <a:rPr b="1" lang="ru-RU" sz="2000">
                <a:solidFill>
                  <a:srgbClr val="ffffff"/>
                </a:solidFill>
                <a:latin typeface="Calibri"/>
              </a:rPr>
              <a:t>СОЦИАЛЬНЫЕ </a:t>
            </a:r>
            <a:endParaRPr/>
          </a:p>
          <a:p>
            <a:pPr algn="ctr">
              <a:lnSpc>
                <a:spcPct val="80000"/>
              </a:lnSpc>
            </a:pPr>
            <a:r>
              <a:rPr b="1" lang="ru-RU" sz="2000">
                <a:solidFill>
                  <a:srgbClr val="ffffff"/>
                </a:solidFill>
                <a:latin typeface="Calibri"/>
              </a:rPr>
              <a:t>ЛЬГОТЫ И ГАРАНТИИ </a:t>
            </a:r>
            <a:endParaRPr/>
          </a:p>
        </p:txBody>
      </p:sp>
      <p:sp>
        <p:nvSpPr>
          <p:cNvPr id="146" name="CustomShape 7"/>
          <p:cNvSpPr/>
          <p:nvPr/>
        </p:nvSpPr>
        <p:spPr>
          <a:xfrm>
            <a:off x="3312360" y="5997240"/>
            <a:ext cx="3298680" cy="738360"/>
          </a:xfrm>
          <a:prstGeom prst="rect">
            <a:avLst/>
          </a:prstGeom>
        </p:spPr>
      </p:sp>
      <p:sp>
        <p:nvSpPr>
          <p:cNvPr id="147" name="CustomShape 8"/>
          <p:cNvSpPr/>
          <p:nvPr/>
        </p:nvSpPr>
        <p:spPr>
          <a:xfrm>
            <a:off x="305640" y="5854320"/>
            <a:ext cx="2959200" cy="730080"/>
          </a:xfrm>
          <a:prstGeom prst="rect">
            <a:avLst/>
          </a:prstGeom>
        </p:spPr>
        <p:txBody>
          <a:bodyPr bIns="36000" lIns="36000" rIns="36000" tIns="36000"/>
          <a:p>
            <a:pPr>
              <a:lnSpc>
                <a:spcPct val="80000"/>
              </a:lnSpc>
            </a:pPr>
            <a:r>
              <a:rPr lang="ru-RU">
                <a:solidFill>
                  <a:srgbClr val="003399"/>
                </a:solidFill>
                <a:latin typeface="Calibri"/>
              </a:rPr>
              <a:t>статус ветерана боевых действий и соответствующие льготы</a:t>
            </a:r>
            <a:endParaRPr/>
          </a:p>
        </p:txBody>
      </p:sp>
      <p:pic>
        <p:nvPicPr>
          <p:cNvPr descr="" id="148" name="Рисунок 99"/>
          <p:cNvPicPr/>
          <p:nvPr/>
        </p:nvPicPr>
        <p:blipFill>
          <a:blip r:embed="rId3"/>
          <a:stretch>
            <a:fillRect/>
          </a:stretch>
        </p:blipFill>
        <p:spPr>
          <a:xfrm>
            <a:off x="-66240" y="5854320"/>
            <a:ext cx="405720" cy="323640"/>
          </a:xfrm>
          <a:prstGeom prst="rect">
            <a:avLst/>
          </a:prstGeom>
        </p:spPr>
      </p:pic>
      <p:sp>
        <p:nvSpPr>
          <p:cNvPr id="149" name="CustomShape 9"/>
          <p:cNvSpPr/>
          <p:nvPr/>
        </p:nvSpPr>
        <p:spPr>
          <a:xfrm>
            <a:off x="7483680" y="111960"/>
            <a:ext cx="2361600" cy="504360"/>
          </a:xfrm>
          <a:prstGeom prst="rect">
            <a:avLst/>
          </a:prstGeom>
        </p:spPr>
        <p:txBody>
          <a:bodyPr bIns="23760" lIns="47160" rIns="47160" tIns="23760" wrap="none"/>
          <a:p>
            <a:pPr algn="ctr">
              <a:lnSpc>
                <a:spcPct val="100000"/>
              </a:lnSpc>
            </a:pPr>
            <a:r>
              <a:rPr b="1" lang="ru-RU" sz="1500">
                <a:solidFill>
                  <a:srgbClr val="ff0000"/>
                </a:solidFill>
                <a:latin typeface="Calibri"/>
                <a:ea typeface="Tahoma"/>
              </a:rPr>
              <a:t>МИНИСТЕРСТВО ОБОРОНЫ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500">
                <a:solidFill>
                  <a:srgbClr val="ff0000"/>
                </a:solidFill>
                <a:latin typeface="Calibri"/>
                <a:ea typeface="Tahoma"/>
              </a:rPr>
              <a:t>РОССИЙСКОЙ ФЕДЕРАЦИИ</a:t>
            </a:r>
            <a:endParaRPr/>
          </a:p>
        </p:txBody>
      </p:sp>
      <p:sp>
        <p:nvSpPr>
          <p:cNvPr id="150" name="CustomShape 10"/>
          <p:cNvSpPr/>
          <p:nvPr/>
        </p:nvSpPr>
        <p:spPr>
          <a:xfrm>
            <a:off x="281880" y="909360"/>
            <a:ext cx="2935440" cy="1168560"/>
          </a:xfrm>
          <a:prstGeom prst="rect">
            <a:avLst/>
          </a:prstGeom>
        </p:spPr>
        <p:txBody>
          <a:bodyPr bIns="36000" lIns="36000" rIns="36000" tIns="36000"/>
          <a:p>
            <a:pPr>
              <a:lnSpc>
                <a:spcPct val="80000"/>
              </a:lnSpc>
            </a:pPr>
            <a:r>
              <a:rPr lang="ru-RU">
                <a:solidFill>
                  <a:srgbClr val="003399"/>
                </a:solidFill>
                <a:latin typeface="Calibri"/>
              </a:rPr>
              <a:t>возможность быстрого приобретения жилья за счет Минобороны России через накопительно-ипотечную систему</a:t>
            </a:r>
            <a:endParaRPr/>
          </a:p>
        </p:txBody>
      </p:sp>
      <p:pic>
        <p:nvPicPr>
          <p:cNvPr descr="" id="151" name="Рисунок 120"/>
          <p:cNvPicPr/>
          <p:nvPr/>
        </p:nvPicPr>
        <p:blipFill>
          <a:blip r:embed="rId4"/>
          <a:stretch>
            <a:fillRect/>
          </a:stretch>
        </p:blipFill>
        <p:spPr>
          <a:xfrm>
            <a:off x="-69840" y="909360"/>
            <a:ext cx="405720" cy="323640"/>
          </a:xfrm>
          <a:prstGeom prst="rect">
            <a:avLst/>
          </a:prstGeom>
        </p:spPr>
      </p:pic>
      <p:sp>
        <p:nvSpPr>
          <p:cNvPr id="152" name="CustomShape 11"/>
          <p:cNvSpPr/>
          <p:nvPr/>
        </p:nvSpPr>
        <p:spPr>
          <a:xfrm>
            <a:off x="295920" y="2259360"/>
            <a:ext cx="2935440" cy="510840"/>
          </a:xfrm>
          <a:prstGeom prst="rect">
            <a:avLst/>
          </a:prstGeom>
        </p:spPr>
        <p:txBody>
          <a:bodyPr bIns="36000" lIns="36000" rIns="36000" tIns="36000"/>
          <a:p>
            <a:pPr>
              <a:lnSpc>
                <a:spcPct val="80000"/>
              </a:lnSpc>
            </a:pPr>
            <a:r>
              <a:rPr lang="ru-RU">
                <a:solidFill>
                  <a:srgbClr val="003399"/>
                </a:solidFill>
                <a:latin typeface="Calibri"/>
              </a:rPr>
              <a:t>служебное жилье или компенсация за найм жилья</a:t>
            </a:r>
            <a:endParaRPr/>
          </a:p>
        </p:txBody>
      </p:sp>
      <p:pic>
        <p:nvPicPr>
          <p:cNvPr descr="" id="153" name="Рисунок 122"/>
          <p:cNvPicPr/>
          <p:nvPr/>
        </p:nvPicPr>
        <p:blipFill>
          <a:blip r:embed="rId5"/>
          <a:stretch>
            <a:fillRect/>
          </a:stretch>
        </p:blipFill>
        <p:spPr>
          <a:xfrm>
            <a:off x="-69840" y="2264400"/>
            <a:ext cx="405720" cy="323640"/>
          </a:xfrm>
          <a:prstGeom prst="rect">
            <a:avLst/>
          </a:prstGeom>
        </p:spPr>
      </p:pic>
      <p:sp>
        <p:nvSpPr>
          <p:cNvPr id="154" name="CustomShape 12"/>
          <p:cNvSpPr/>
          <p:nvPr/>
        </p:nvSpPr>
        <p:spPr>
          <a:xfrm>
            <a:off x="295920" y="3040560"/>
            <a:ext cx="3087360" cy="949320"/>
          </a:xfrm>
          <a:prstGeom prst="rect">
            <a:avLst/>
          </a:prstGeom>
        </p:spPr>
        <p:txBody>
          <a:bodyPr bIns="36000" lIns="36000" rIns="36000" tIns="36000"/>
          <a:p>
            <a:pPr>
              <a:lnSpc>
                <a:spcPct val="80000"/>
              </a:lnSpc>
            </a:pPr>
            <a:r>
              <a:rPr lang="ru-RU">
                <a:solidFill>
                  <a:srgbClr val="003399"/>
                </a:solidFill>
                <a:latin typeface="Calibri"/>
              </a:rPr>
              <a:t>бесплатное обследование, </a:t>
            </a:r>
            <a:r>
              <a:rPr lang="ru-RU">
                <a:solidFill>
                  <a:srgbClr val="003399"/>
                </a:solidFill>
                <a:latin typeface="Calibri"/>
              </a:rPr>
              <a:t>
</a:t>
            </a:r>
            <a:r>
              <a:rPr lang="ru-RU">
                <a:solidFill>
                  <a:srgbClr val="003399"/>
                </a:solidFill>
                <a:latin typeface="Calibri"/>
              </a:rPr>
              <a:t>лечение </a:t>
            </a:r>
            <a:r>
              <a:rPr lang="ru-RU">
                <a:solidFill>
                  <a:srgbClr val="003399"/>
                </a:solidFill>
                <a:latin typeface="Calibri"/>
              </a:rPr>
              <a:t>и реабилитация</a:t>
            </a:r>
            <a:endParaRPr/>
          </a:p>
          <a:p>
            <a:pPr>
              <a:lnSpc>
                <a:spcPct val="80000"/>
              </a:lnSpc>
            </a:pPr>
            <a:r>
              <a:rPr lang="ru-RU">
                <a:solidFill>
                  <a:srgbClr val="003399"/>
                </a:solidFill>
                <a:latin typeface="Calibri"/>
              </a:rPr>
              <a:t>в военно-медицинских учреждениях  </a:t>
            </a:r>
            <a:endParaRPr/>
          </a:p>
        </p:txBody>
      </p:sp>
      <p:pic>
        <p:nvPicPr>
          <p:cNvPr descr="" id="155" name="Рисунок 124"/>
          <p:cNvPicPr/>
          <p:nvPr/>
        </p:nvPicPr>
        <p:blipFill>
          <a:blip r:embed="rId6"/>
          <a:stretch>
            <a:fillRect/>
          </a:stretch>
        </p:blipFill>
        <p:spPr>
          <a:xfrm>
            <a:off x="-69840" y="3040560"/>
            <a:ext cx="405720" cy="294120"/>
          </a:xfrm>
          <a:prstGeom prst="rect">
            <a:avLst/>
          </a:prstGeom>
        </p:spPr>
      </p:pic>
      <p:sp>
        <p:nvSpPr>
          <p:cNvPr id="156" name="CustomShape 13"/>
          <p:cNvSpPr/>
          <p:nvPr/>
        </p:nvSpPr>
        <p:spPr>
          <a:xfrm>
            <a:off x="297360" y="4223520"/>
            <a:ext cx="2935440" cy="730080"/>
          </a:xfrm>
          <a:prstGeom prst="rect">
            <a:avLst/>
          </a:prstGeom>
        </p:spPr>
        <p:txBody>
          <a:bodyPr bIns="36000" lIns="36000" rIns="36000" tIns="36000"/>
          <a:p>
            <a:pPr>
              <a:lnSpc>
                <a:spcPct val="80000"/>
              </a:lnSpc>
            </a:pPr>
            <a:r>
              <a:rPr lang="ru-RU">
                <a:solidFill>
                  <a:srgbClr val="003399"/>
                </a:solidFill>
                <a:latin typeface="Calibri"/>
              </a:rPr>
              <a:t>страхование жизни</a:t>
            </a:r>
            <a:endParaRPr/>
          </a:p>
          <a:p>
            <a:pPr>
              <a:lnSpc>
                <a:spcPct val="80000"/>
              </a:lnSpc>
            </a:pPr>
            <a:r>
              <a:rPr lang="ru-RU">
                <a:solidFill>
                  <a:srgbClr val="003399"/>
                </a:solidFill>
                <a:latin typeface="Calibri"/>
              </a:rPr>
              <a:t>и здоровья за счет федерального бюджета</a:t>
            </a:r>
            <a:endParaRPr/>
          </a:p>
        </p:txBody>
      </p:sp>
      <p:pic>
        <p:nvPicPr>
          <p:cNvPr descr="" id="157" name="Рисунок 132"/>
          <p:cNvPicPr/>
          <p:nvPr/>
        </p:nvPicPr>
        <p:blipFill>
          <a:blip r:embed="rId7"/>
          <a:stretch>
            <a:fillRect/>
          </a:stretch>
        </p:blipFill>
        <p:spPr>
          <a:xfrm>
            <a:off x="-77400" y="4221000"/>
            <a:ext cx="405720" cy="323640"/>
          </a:xfrm>
          <a:prstGeom prst="rect">
            <a:avLst/>
          </a:prstGeom>
        </p:spPr>
      </p:pic>
      <p:sp>
        <p:nvSpPr>
          <p:cNvPr id="158" name="CustomShape 14"/>
          <p:cNvSpPr/>
          <p:nvPr/>
        </p:nvSpPr>
        <p:spPr>
          <a:xfrm>
            <a:off x="295920" y="5136480"/>
            <a:ext cx="2935440" cy="510840"/>
          </a:xfrm>
          <a:prstGeom prst="rect">
            <a:avLst/>
          </a:prstGeom>
        </p:spPr>
        <p:txBody>
          <a:bodyPr bIns="36000" lIns="36000" rIns="36000" tIns="36000"/>
          <a:p>
            <a:pPr>
              <a:lnSpc>
                <a:spcPct val="80000"/>
              </a:lnSpc>
            </a:pPr>
            <a:r>
              <a:rPr lang="ru-RU">
                <a:solidFill>
                  <a:srgbClr val="003399"/>
                </a:solidFill>
                <a:latin typeface="Calibri"/>
              </a:rPr>
              <a:t>право на льготную пенсию после 20 лет службы</a:t>
            </a:r>
            <a:endParaRPr/>
          </a:p>
        </p:txBody>
      </p:sp>
      <p:pic>
        <p:nvPicPr>
          <p:cNvPr descr="" id="159" name="Рисунок 143"/>
          <p:cNvPicPr/>
          <p:nvPr/>
        </p:nvPicPr>
        <p:blipFill>
          <a:blip r:embed="rId8"/>
          <a:stretch>
            <a:fillRect/>
          </a:stretch>
        </p:blipFill>
        <p:spPr>
          <a:xfrm>
            <a:off x="-69840" y="5117400"/>
            <a:ext cx="424080" cy="338040"/>
          </a:xfrm>
          <a:prstGeom prst="rect">
            <a:avLst/>
          </a:prstGeom>
        </p:spPr>
      </p:pic>
      <p:sp>
        <p:nvSpPr>
          <p:cNvPr id="160" name="CustomShape 15"/>
          <p:cNvSpPr/>
          <p:nvPr/>
        </p:nvSpPr>
        <p:spPr>
          <a:xfrm>
            <a:off x="3614760" y="908640"/>
            <a:ext cx="3053880" cy="1387800"/>
          </a:xfrm>
          <a:prstGeom prst="rect">
            <a:avLst/>
          </a:prstGeom>
        </p:spPr>
        <p:txBody>
          <a:bodyPr bIns="36000" lIns="36000" rIns="36000" tIns="36000"/>
          <a:p>
            <a:pPr>
              <a:lnSpc>
                <a:spcPct val="80000"/>
              </a:lnSpc>
            </a:pPr>
            <a:r>
              <a:rPr lang="ru-RU">
                <a:solidFill>
                  <a:srgbClr val="003399"/>
                </a:solidFill>
                <a:latin typeface="Calibri"/>
              </a:rPr>
              <a:t>дополнительные выплаты, льготы, гарантии и меры социальной поддержки от Правительства Ростовской области для военнослужащих по контракту</a:t>
            </a:r>
            <a:endParaRPr/>
          </a:p>
        </p:txBody>
      </p:sp>
      <p:pic>
        <p:nvPicPr>
          <p:cNvPr descr="" id="161" name="Рисунок 153"/>
          <p:cNvPicPr/>
          <p:nvPr/>
        </p:nvPicPr>
        <p:blipFill>
          <a:blip r:embed="rId9"/>
          <a:stretch>
            <a:fillRect/>
          </a:stretch>
        </p:blipFill>
        <p:spPr>
          <a:xfrm>
            <a:off x="3249360" y="908640"/>
            <a:ext cx="405720" cy="323640"/>
          </a:xfrm>
          <a:prstGeom prst="rect">
            <a:avLst/>
          </a:prstGeom>
        </p:spPr>
      </p:pic>
      <p:pic>
        <p:nvPicPr>
          <p:cNvPr descr="" id="162" name="Picture 3"/>
          <p:cNvPicPr/>
          <p:nvPr/>
        </p:nvPicPr>
        <p:blipFill>
          <a:blip r:embed="rId10"/>
          <a:stretch>
            <a:fillRect/>
          </a:stretch>
        </p:blipFill>
        <p:spPr>
          <a:xfrm>
            <a:off x="6664680" y="44640"/>
            <a:ext cx="849600" cy="575640"/>
          </a:xfrm>
          <a:prstGeom prst="rect">
            <a:avLst/>
          </a:prstGeom>
        </p:spPr>
      </p:pic>
      <p:sp>
        <p:nvSpPr>
          <p:cNvPr id="163" name="Line 16"/>
          <p:cNvSpPr/>
          <p:nvPr/>
        </p:nvSpPr>
        <p:spPr>
          <a:xfrm>
            <a:off x="6660000" y="690120"/>
            <a:ext cx="3245760" cy="0"/>
          </a:xfrm>
          <a:prstGeom prst="line">
            <a:avLst/>
          </a:prstGeom>
          <a:ln w="9360">
            <a:solidFill>
              <a:srgbClr val="fcc206"/>
            </a:solidFill>
            <a:round/>
          </a:ln>
        </p:spPr>
      </p:sp>
      <p:sp>
        <p:nvSpPr>
          <p:cNvPr id="164" name="CustomShape 17"/>
          <p:cNvSpPr/>
          <p:nvPr/>
        </p:nvSpPr>
        <p:spPr>
          <a:xfrm>
            <a:off x="3602520" y="4869000"/>
            <a:ext cx="2935440" cy="299520"/>
          </a:xfrm>
          <a:prstGeom prst="rect">
            <a:avLst/>
          </a:prstGeom>
        </p:spPr>
      </p:sp>
      <p:sp>
        <p:nvSpPr>
          <p:cNvPr id="165" name="CustomShape 18"/>
          <p:cNvSpPr/>
          <p:nvPr/>
        </p:nvSpPr>
        <p:spPr>
          <a:xfrm>
            <a:off x="6666120" y="6206040"/>
            <a:ext cx="3239640" cy="323640"/>
          </a:xfrm>
          <a:prstGeom prst="rect">
            <a:avLst/>
          </a:prstGeom>
          <a:gradFill>
            <a:gsLst>
              <a:gs pos="0">
                <a:srgbClr val="397bca"/>
              </a:gs>
              <a:gs pos="50000">
                <a:srgbClr val="2e5f99"/>
              </a:gs>
              <a:gs pos="100000">
                <a:srgbClr val="397bca"/>
              </a:gs>
            </a:gsLst>
            <a:lin ang="16200000"/>
          </a:gradFill>
          <a:ln w="9360">
            <a:solidFill>
              <a:srgbClr val="4a7ebb"/>
            </a:solidFill>
            <a:round/>
          </a:ln>
        </p:spPr>
      </p:sp>
      <p:sp>
        <p:nvSpPr>
          <p:cNvPr id="166" name="CustomShape 19"/>
          <p:cNvSpPr/>
          <p:nvPr/>
        </p:nvSpPr>
        <p:spPr>
          <a:xfrm>
            <a:off x="6666120" y="6528240"/>
            <a:ext cx="3239640" cy="323640"/>
          </a:xfrm>
          <a:prstGeom prst="rect">
            <a:avLst/>
          </a:prstGeom>
          <a:gradFill>
            <a:gsLst>
              <a:gs pos="0">
                <a:srgbClr val="ce3a36"/>
              </a:gs>
              <a:gs pos="50000">
                <a:srgbClr val="9c2f2c"/>
              </a:gs>
              <a:gs pos="100000">
                <a:srgbClr val="ce3a36"/>
              </a:gs>
            </a:gsLst>
            <a:lin ang="16200000"/>
          </a:gradFill>
          <a:ln w="9360">
            <a:solidFill>
              <a:srgbClr val="be4b48"/>
            </a:solidFill>
            <a:round/>
          </a:ln>
        </p:spPr>
      </p:sp>
      <p:sp>
        <p:nvSpPr>
          <p:cNvPr id="167" name="CustomShape 20"/>
          <p:cNvSpPr/>
          <p:nvPr/>
        </p:nvSpPr>
        <p:spPr>
          <a:xfrm>
            <a:off x="6666120" y="5879160"/>
            <a:ext cx="3239640" cy="323640"/>
          </a:xfrm>
          <a:prstGeom prst="rect">
            <a:avLst/>
          </a:prstGeom>
          <a:gradFill>
            <a:gsLst>
              <a:gs pos="0">
                <a:srgbClr val="ededed"/>
              </a:gs>
              <a:gs pos="50000">
                <a:srgbClr val="bcbcbc"/>
              </a:gs>
              <a:gs pos="100000">
                <a:srgbClr val="ededed"/>
              </a:gs>
            </a:gsLst>
            <a:lin ang="16200000"/>
          </a:gradFill>
        </p:spPr>
      </p:sp>
      <p:sp>
        <p:nvSpPr>
          <p:cNvPr id="168" name="CustomShape 21"/>
          <p:cNvSpPr/>
          <p:nvPr/>
        </p:nvSpPr>
        <p:spPr>
          <a:xfrm>
            <a:off x="7292880" y="6492600"/>
            <a:ext cx="2667600" cy="3646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>
                <a:solidFill>
                  <a:srgbClr val="d9d9d9"/>
                </a:solidFill>
                <a:latin typeface="Calibri"/>
              </a:rPr>
              <a:t>службапоконтракту.рф</a:t>
            </a:r>
            <a:endParaRPr/>
          </a:p>
        </p:txBody>
      </p:sp>
      <p:sp>
        <p:nvSpPr>
          <p:cNvPr id="169" name="CustomShape 22"/>
          <p:cNvSpPr/>
          <p:nvPr/>
        </p:nvSpPr>
        <p:spPr>
          <a:xfrm>
            <a:off x="7371000" y="5880240"/>
            <a:ext cx="2459520" cy="63900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b="1" lang="ru-RU">
                <a:solidFill>
                  <a:srgbClr val="000000"/>
                </a:solidFill>
                <a:latin typeface="Calibri"/>
              </a:rPr>
              <a:t>СЛУЖИ ПО КОНТРАКТУ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>
                <a:solidFill>
                  <a:srgbClr val="ffffff"/>
                </a:solidFill>
                <a:latin typeface="Calibri"/>
              </a:rPr>
              <a:t>В ВООРУЖЕННЫХ СИЛАХ</a:t>
            </a:r>
            <a:endParaRPr/>
          </a:p>
        </p:txBody>
      </p:sp>
      <p:pic>
        <p:nvPicPr>
          <p:cNvPr descr="" id="170" name="Picture 8"/>
          <p:cNvPicPr/>
          <p:nvPr/>
        </p:nvPicPr>
        <p:blipFill>
          <a:blip r:embed="rId11"/>
          <a:stretch>
            <a:fillRect/>
          </a:stretch>
        </p:blipFill>
        <p:spPr>
          <a:xfrm>
            <a:off x="6553800" y="28080"/>
            <a:ext cx="774000" cy="320976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sp>
        <p:nvSpPr>
          <p:cNvPr id="171" name="CustomShape 23"/>
          <p:cNvSpPr/>
          <p:nvPr/>
        </p:nvSpPr>
        <p:spPr>
          <a:xfrm>
            <a:off x="3323880" y="16920"/>
            <a:ext cx="349560" cy="351000"/>
          </a:xfrm>
          <a:prstGeom prst="halfFrame">
            <a:avLst>
              <a:gd fmla="val 7272" name="adj1"/>
              <a:gd fmla="val 9642" name="adj2"/>
            </a:avLst>
          </a:prstGeom>
          <a:solidFill>
            <a:srgbClr val="ff0000"/>
          </a:solidFill>
        </p:spPr>
      </p:sp>
      <p:sp>
        <p:nvSpPr>
          <p:cNvPr id="172" name="CustomShape 24"/>
          <p:cNvSpPr/>
          <p:nvPr/>
        </p:nvSpPr>
        <p:spPr>
          <a:xfrm>
            <a:off x="6563880" y="806040"/>
            <a:ext cx="349560" cy="351000"/>
          </a:xfrm>
          <a:prstGeom prst="halfFrame">
            <a:avLst>
              <a:gd fmla="val 7272" name="adj1"/>
              <a:gd fmla="val 9642" name="adj2"/>
            </a:avLst>
          </a:prstGeom>
          <a:solidFill>
            <a:srgbClr val="ff0000"/>
          </a:solidFill>
        </p:spPr>
      </p:sp>
      <p:sp>
        <p:nvSpPr>
          <p:cNvPr id="173" name="CustomShape 25"/>
          <p:cNvSpPr/>
          <p:nvPr/>
        </p:nvSpPr>
        <p:spPr>
          <a:xfrm>
            <a:off x="6664680" y="4797000"/>
            <a:ext cx="3242880" cy="1077840"/>
          </a:xfrm>
          <a:prstGeom prst="rect">
            <a:avLst/>
          </a:prstGeom>
          <a:solidFill>
            <a:srgbClr val="4b5320"/>
          </a:solidFill>
        </p:spPr>
      </p:sp>
      <p:sp>
        <p:nvSpPr>
          <p:cNvPr id="174" name="CustomShape 26"/>
          <p:cNvSpPr/>
          <p:nvPr/>
        </p:nvSpPr>
        <p:spPr>
          <a:xfrm>
            <a:off x="3272760" y="128160"/>
            <a:ext cx="3209760" cy="421200"/>
          </a:xfrm>
          <a:prstGeom prst="rect">
            <a:avLst/>
          </a:prstGeom>
        </p:spPr>
        <p:txBody>
          <a:bodyPr bIns="36000" lIns="36000" rIns="36000" tIns="36000"/>
          <a:p>
            <a:pPr algn="ctr">
              <a:lnSpc>
                <a:spcPct val="80000"/>
              </a:lnSpc>
            </a:pPr>
            <a:r>
              <a:rPr b="1" lang="ru-RU" sz="2000">
                <a:solidFill>
                  <a:srgbClr val="ffffff"/>
                </a:solidFill>
                <a:latin typeface="Calibri"/>
              </a:rPr>
              <a:t>СОЦИАЛЬНЫЕ </a:t>
            </a:r>
            <a:endParaRPr/>
          </a:p>
          <a:p>
            <a:pPr algn="ctr">
              <a:lnSpc>
                <a:spcPct val="80000"/>
              </a:lnSpc>
            </a:pPr>
            <a:r>
              <a:rPr b="1" lang="ru-RU" sz="2000">
                <a:solidFill>
                  <a:srgbClr val="ffffff"/>
                </a:solidFill>
                <a:latin typeface="Calibri"/>
              </a:rPr>
              <a:t>ЛЬГОТЫ И ГАРАНТИИ </a:t>
            </a:r>
            <a:endParaRPr/>
          </a:p>
        </p:txBody>
      </p:sp>
      <p:sp>
        <p:nvSpPr>
          <p:cNvPr id="175" name="CustomShape 27"/>
          <p:cNvSpPr/>
          <p:nvPr/>
        </p:nvSpPr>
        <p:spPr>
          <a:xfrm>
            <a:off x="6669000" y="4978800"/>
            <a:ext cx="3244320" cy="852480"/>
          </a:xfrm>
          <a:prstGeom prst="rect">
            <a:avLst/>
          </a:prstGeom>
        </p:spPr>
        <p:txBody>
          <a:bodyPr bIns="36000" lIns="36000" rIns="36000" tIns="36000"/>
          <a:p>
            <a:pPr algn="ctr">
              <a:lnSpc>
                <a:spcPct val="80000"/>
              </a:lnSpc>
            </a:pPr>
            <a:r>
              <a:rPr b="1" lang="ru-RU" sz="3600">
                <a:solidFill>
                  <a:srgbClr val="fcc206"/>
                </a:solidFill>
                <a:latin typeface="Calibri"/>
              </a:rPr>
              <a:t>8 (863) 235-15-23</a:t>
            </a:r>
            <a:endParaRPr/>
          </a:p>
          <a:p>
            <a:pPr algn="ctr">
              <a:lnSpc>
                <a:spcPct val="80000"/>
              </a:lnSpc>
            </a:pPr>
            <a:r>
              <a:rPr b="1" lang="ru-RU" sz="2800">
                <a:solidFill>
                  <a:srgbClr val="ff0000"/>
                </a:solidFill>
                <a:latin typeface="Calibri"/>
              </a:rPr>
              <a:t>    </a:t>
            </a:r>
            <a:r>
              <a:rPr b="1" lang="ru-RU" sz="2800">
                <a:solidFill>
                  <a:srgbClr val="ff0000"/>
                </a:solidFill>
                <a:latin typeface="Calibri"/>
              </a:rPr>
              <a:t>звони сейчас</a:t>
            </a:r>
            <a:endParaRPr/>
          </a:p>
        </p:txBody>
      </p:sp>
      <p:pic>
        <p:nvPicPr>
          <p:cNvPr descr="" id="176" name="Picture 5"/>
          <p:cNvPicPr/>
          <p:nvPr/>
        </p:nvPicPr>
        <p:blipFill>
          <a:blip r:embed="rId12"/>
          <a:stretch>
            <a:fillRect/>
          </a:stretch>
        </p:blipFill>
        <p:spPr>
          <a:xfrm>
            <a:off x="6383880" y="5229360"/>
            <a:ext cx="1272240" cy="1799640"/>
          </a:xfrm>
          <a:prstGeom prst="rect">
            <a:avLst/>
          </a:prstGeom>
        </p:spPr>
      </p:pic>
      <p:sp>
        <p:nvSpPr>
          <p:cNvPr id="177" name="CustomShape 28"/>
          <p:cNvSpPr/>
          <p:nvPr/>
        </p:nvSpPr>
        <p:spPr>
          <a:xfrm>
            <a:off x="3602520" y="2483640"/>
            <a:ext cx="2935440" cy="510840"/>
          </a:xfrm>
          <a:prstGeom prst="rect">
            <a:avLst/>
          </a:prstGeom>
        </p:spPr>
        <p:txBody>
          <a:bodyPr bIns="36000" lIns="36000" rIns="36000" tIns="36000"/>
          <a:p>
            <a:pPr>
              <a:lnSpc>
                <a:spcPct val="80000"/>
              </a:lnSpc>
            </a:pPr>
            <a:r>
              <a:rPr lang="ru-RU">
                <a:solidFill>
                  <a:srgbClr val="003399"/>
                </a:solidFill>
                <a:latin typeface="Calibri"/>
              </a:rPr>
              <a:t>кредитные и налоговые каникулы</a:t>
            </a:r>
            <a:endParaRPr/>
          </a:p>
        </p:txBody>
      </p:sp>
      <p:pic>
        <p:nvPicPr>
          <p:cNvPr descr="" id="178" name="Рисунок 71"/>
          <p:cNvPicPr/>
          <p:nvPr/>
        </p:nvPicPr>
        <p:blipFill>
          <a:blip r:embed="rId13"/>
          <a:stretch>
            <a:fillRect/>
          </a:stretch>
        </p:blipFill>
        <p:spPr>
          <a:xfrm>
            <a:off x="3230640" y="2464920"/>
            <a:ext cx="405720" cy="323640"/>
          </a:xfrm>
          <a:prstGeom prst="rect">
            <a:avLst/>
          </a:prstGeom>
        </p:spPr>
      </p:pic>
      <p:sp>
        <p:nvSpPr>
          <p:cNvPr id="179" name="CustomShape 29"/>
          <p:cNvSpPr/>
          <p:nvPr/>
        </p:nvSpPr>
        <p:spPr>
          <a:xfrm>
            <a:off x="3609000" y="4937400"/>
            <a:ext cx="2935440" cy="730080"/>
          </a:xfrm>
          <a:prstGeom prst="rect">
            <a:avLst/>
          </a:prstGeom>
        </p:spPr>
        <p:txBody>
          <a:bodyPr bIns="36000" lIns="36000" rIns="36000" tIns="36000"/>
          <a:p>
            <a:pPr>
              <a:lnSpc>
                <a:spcPct val="80000"/>
              </a:lnSpc>
            </a:pPr>
            <a:r>
              <a:rPr lang="ru-RU">
                <a:solidFill>
                  <a:srgbClr val="003399"/>
                </a:solidFill>
                <a:latin typeface="Calibri"/>
              </a:rPr>
              <a:t>бесплатный отдых детей</a:t>
            </a:r>
            <a:endParaRPr/>
          </a:p>
          <a:p>
            <a:pPr>
              <a:lnSpc>
                <a:spcPct val="80000"/>
              </a:lnSpc>
            </a:pPr>
            <a:r>
              <a:rPr lang="ru-RU">
                <a:solidFill>
                  <a:srgbClr val="003399"/>
                </a:solidFill>
                <a:latin typeface="Calibri"/>
              </a:rPr>
              <a:t>в летних оздоровительных лагерях</a:t>
            </a:r>
            <a:endParaRPr/>
          </a:p>
        </p:txBody>
      </p:sp>
      <p:pic>
        <p:nvPicPr>
          <p:cNvPr descr="" id="180" name="Рисунок 74"/>
          <p:cNvPicPr/>
          <p:nvPr/>
        </p:nvPicPr>
        <p:blipFill>
          <a:blip r:embed="rId14"/>
          <a:stretch>
            <a:fillRect/>
          </a:stretch>
        </p:blipFill>
        <p:spPr>
          <a:xfrm>
            <a:off x="3234600" y="4855680"/>
            <a:ext cx="426240" cy="339840"/>
          </a:xfrm>
          <a:prstGeom prst="rect">
            <a:avLst/>
          </a:prstGeom>
        </p:spPr>
      </p:pic>
      <p:sp>
        <p:nvSpPr>
          <p:cNvPr id="181" name="CustomShape 30"/>
          <p:cNvSpPr/>
          <p:nvPr/>
        </p:nvSpPr>
        <p:spPr>
          <a:xfrm>
            <a:off x="3603960" y="3247200"/>
            <a:ext cx="2935440" cy="510840"/>
          </a:xfrm>
          <a:prstGeom prst="rect">
            <a:avLst/>
          </a:prstGeom>
        </p:spPr>
        <p:txBody>
          <a:bodyPr bIns="36000" lIns="36000" rIns="36000" tIns="36000"/>
          <a:p>
            <a:pPr>
              <a:lnSpc>
                <a:spcPct val="80000"/>
              </a:lnSpc>
            </a:pPr>
            <a:r>
              <a:rPr lang="ru-RU">
                <a:solidFill>
                  <a:srgbClr val="003399"/>
                </a:solidFill>
                <a:latin typeface="Calibri"/>
              </a:rPr>
              <a:t>бюджетные места для обучения детей в ВУЗах</a:t>
            </a:r>
            <a:endParaRPr/>
          </a:p>
        </p:txBody>
      </p:sp>
      <p:pic>
        <p:nvPicPr>
          <p:cNvPr descr="" id="182" name="Рисунок 77"/>
          <p:cNvPicPr/>
          <p:nvPr/>
        </p:nvPicPr>
        <p:blipFill>
          <a:blip r:embed="rId15"/>
          <a:stretch>
            <a:fillRect/>
          </a:stretch>
        </p:blipFill>
        <p:spPr>
          <a:xfrm>
            <a:off x="3226680" y="3193560"/>
            <a:ext cx="446400" cy="356040"/>
          </a:xfrm>
          <a:prstGeom prst="rect">
            <a:avLst/>
          </a:prstGeom>
        </p:spPr>
      </p:pic>
      <p:sp>
        <p:nvSpPr>
          <p:cNvPr id="183" name="CustomShape 31"/>
          <p:cNvSpPr/>
          <p:nvPr/>
        </p:nvSpPr>
        <p:spPr>
          <a:xfrm>
            <a:off x="3618000" y="4092480"/>
            <a:ext cx="2935440" cy="510840"/>
          </a:xfrm>
          <a:prstGeom prst="rect">
            <a:avLst/>
          </a:prstGeom>
        </p:spPr>
        <p:txBody>
          <a:bodyPr bIns="36000" lIns="36000" rIns="36000" tIns="36000"/>
          <a:p>
            <a:pPr>
              <a:lnSpc>
                <a:spcPct val="80000"/>
              </a:lnSpc>
            </a:pPr>
            <a:r>
              <a:rPr lang="ru-RU">
                <a:solidFill>
                  <a:srgbClr val="003399"/>
                </a:solidFill>
                <a:latin typeface="Calibri"/>
              </a:rPr>
              <a:t>бронирование рабочих мест</a:t>
            </a:r>
            <a:endParaRPr/>
          </a:p>
          <a:p>
            <a:pPr>
              <a:lnSpc>
                <a:spcPct val="80000"/>
              </a:lnSpc>
            </a:pPr>
            <a:r>
              <a:rPr lang="ru-RU">
                <a:solidFill>
                  <a:srgbClr val="003399"/>
                </a:solidFill>
                <a:latin typeface="Calibri"/>
              </a:rPr>
              <a:t>за будущими контрактниками</a:t>
            </a:r>
            <a:endParaRPr/>
          </a:p>
        </p:txBody>
      </p:sp>
      <p:pic>
        <p:nvPicPr>
          <p:cNvPr descr="" id="184" name="Рисунок 84"/>
          <p:cNvPicPr/>
          <p:nvPr/>
        </p:nvPicPr>
        <p:blipFill>
          <a:blip r:embed="rId16"/>
          <a:stretch>
            <a:fillRect/>
          </a:stretch>
        </p:blipFill>
        <p:spPr>
          <a:xfrm>
            <a:off x="3234960" y="4039560"/>
            <a:ext cx="446400" cy="356040"/>
          </a:xfrm>
          <a:prstGeom prst="rect">
            <a:avLst/>
          </a:prstGeom>
        </p:spPr>
      </p:pic>
      <p:sp>
        <p:nvSpPr>
          <p:cNvPr id="185" name="CustomShape 32"/>
          <p:cNvSpPr/>
          <p:nvPr/>
        </p:nvSpPr>
        <p:spPr>
          <a:xfrm>
            <a:off x="3339720" y="5798520"/>
            <a:ext cx="3217680" cy="973080"/>
          </a:xfrm>
          <a:prstGeom prst="rect">
            <a:avLst/>
          </a:prstGeom>
          <a:solidFill>
            <a:srgbClr val="4b5320"/>
          </a:solidFill>
        </p:spPr>
        <p:txBody>
          <a:bodyPr bIns="36000" lIns="36000" rIns="36000" tIns="36000"/>
          <a:p>
            <a:pPr algn="ctr">
              <a:lnSpc>
                <a:spcPct val="80000"/>
              </a:lnSpc>
            </a:pPr>
            <a:r>
              <a:rPr b="1" lang="ru-RU" sz="2400">
                <a:solidFill>
                  <a:srgbClr val="fcc206"/>
                </a:solidFill>
                <a:latin typeface="Calibri"/>
              </a:rPr>
              <a:t>пункт отбора </a:t>
            </a:r>
            <a:endParaRPr/>
          </a:p>
          <a:p>
            <a:pPr algn="ctr">
              <a:lnSpc>
                <a:spcPct val="80000"/>
              </a:lnSpc>
            </a:pPr>
            <a:r>
              <a:rPr b="1" lang="ru-RU" sz="3400">
                <a:solidFill>
                  <a:srgbClr val="fcc206"/>
                </a:solidFill>
                <a:latin typeface="Calibri"/>
              </a:rPr>
              <a:t>8 (863) 235 - 15 - 23</a:t>
            </a:r>
            <a:endParaRPr/>
          </a:p>
          <a:p>
            <a:pPr algn="ctr">
              <a:lnSpc>
                <a:spcPct val="80000"/>
              </a:lnSpc>
            </a:pPr>
            <a:r>
              <a:rPr b="1" lang="ru-RU" sz="1600">
                <a:solidFill>
                  <a:srgbClr val="fcc206"/>
                </a:solidFill>
                <a:latin typeface="Calibri"/>
              </a:rPr>
              <a:t>г. Ростов-на-Дону, ул. Оганова, д. 22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