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31.png" ContentType="image/png"/>
  <Override PartName="/ppt/media/image15.png" ContentType="image/png"/>
  <Override PartName="/ppt/media/image39.jpeg" ContentType="image/jpeg"/>
  <Override PartName="/ppt/media/image1.png" ContentType="image/png"/>
  <Override PartName="/ppt/media/image40.png" ContentType="image/png"/>
  <Override PartName="/ppt/media/image24.png" ContentType="image/png"/>
  <Override PartName="/ppt/media/image49.png" ContentType="image/png"/>
  <Override PartName="/ppt/media/image33.png" ContentType="image/png"/>
  <Override PartName="/ppt/media/image17.png" ContentType="image/png"/>
  <Override PartName="/ppt/media/image3.png" ContentType="image/png"/>
  <Override PartName="/ppt/media/image42.png" ContentType="image/png"/>
  <Override PartName="/ppt/media/image26.png" ContentType="image/png"/>
  <Override PartName="/ppt/media/image51.png" ContentType="image/png"/>
  <Override PartName="/ppt/media/image35.png" ContentType="image/png"/>
  <Override PartName="/ppt/media/image10.png" ContentType="image/png"/>
  <Override PartName="/ppt/media/image19.png" ContentType="image/png"/>
  <Override PartName="/ppt/media/image5.png" ContentType="image/png"/>
  <Override PartName="/ppt/media/image44.png" ContentType="image/png"/>
  <Override PartName="/ppt/media/image28.png" ContentType="image/png"/>
  <Override PartName="/ppt/media/image53.png" ContentType="image/png"/>
  <Override PartName="/ppt/media/image37.png" ContentType="image/png"/>
  <Override PartName="/ppt/media/image12.png" ContentType="image/png"/>
  <Override PartName="/ppt/media/image7.png" ContentType="image/png"/>
  <Override PartName="/ppt/media/image46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9.png" ContentType="image/png"/>
  <Override PartName="/ppt/media/image23.png" ContentType="image/png"/>
  <Override PartName="/ppt/media/image16.jpeg" ContentType="image/jpeg"/>
  <Override PartName="/ppt/media/image32.png" ContentType="image/png"/>
  <Override PartName="/ppt/media/image2.png" ContentType="image/png"/>
  <Override PartName="/ppt/media/image41.png" ContentType="image/png"/>
  <Override PartName="/ppt/media/image25.png" ContentType="image/png"/>
  <Override PartName="/ppt/media/image50.png" ContentType="image/png"/>
  <Override PartName="/ppt/media/image34.png" ContentType="image/png"/>
  <Override PartName="/ppt/media/image18.png" ContentType="image/png"/>
  <Override PartName="/ppt/media/image4.png" ContentType="image/png"/>
  <Override PartName="/ppt/media/image43.png" ContentType="image/png"/>
  <Override PartName="/ppt/media/image27.png" ContentType="image/png"/>
  <Override PartName="/ppt/media/image52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0.png" ContentType="image/png"/>
  <Override PartName="/ppt/media/image45.png" ContentType="image/png"/>
  <Override PartName="/ppt/media/image29.png" ContentType="image/png"/>
  <Override PartName="/ppt/media/image54.png" ContentType="image/png"/>
  <Override PartName="/ppt/media/image13.png" ContentType="image/png"/>
  <Override PartName="/ppt/media/image38.png" ContentType="image/png"/>
  <Override PartName="/ppt/media/image48.jpeg" ContentType="image/jpeg"/>
  <Override PartName="/ppt/media/image8.png" ContentType="image/png"/>
  <Override PartName="/ppt/media/image22.png" ContentType="image/png"/>
  <Override PartName="/ppt/media/image47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906000" cy="6858000"/>
  <p:notesSz cx="7105650" cy="102393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B20D4A09-0DCD-4DDB-9F2B-91EFEE704BA5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6C06B49-F68D-43D9-A8B6-5675AD0FCCBF}" type="slidenum">
              <a:rPr lang="ru-RU" sz="19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8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76223EE-D317-4345-84A7-FA9E5EA62BF7}" type="slidenum">
              <a:rPr lang="ru-RU" sz="19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5360" y="3963600"/>
            <a:ext cx="89150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400" y="39636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5360" y="39636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360" y="1600200"/>
            <a:ext cx="89150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360" y="274680"/>
            <a:ext cx="89150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5360" y="39636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400" y="39636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400" y="1600200"/>
            <a:ext cx="4350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5360" y="3963600"/>
            <a:ext cx="89146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5040" cy="1142640"/>
          </a:xfrm>
          <a:prstGeom prst="rect">
            <a:avLst/>
          </a:prstGeom>
        </p:spPr>
        <p:txBody>
          <a:bodyPr anchor="ctr" bIns="47160" lIns="94680" rIns="94680" tIns="47160"/>
          <a:p>
            <a:pPr algn="ctr">
              <a:lnSpc>
                <a:spcPct val="100000"/>
              </a:lnSpc>
            </a:pPr>
            <a:r>
              <a:rPr lang="ru-RU" sz="46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360" y="1600200"/>
            <a:ext cx="8915040" cy="4525560"/>
          </a:xfrm>
          <a:prstGeom prst="rect">
            <a:avLst/>
          </a:prstGeom>
        </p:spPr>
        <p:txBody>
          <a:bodyPr bIns="47160" lIns="94680" rIns="94680" tIns="47160"/>
          <a:p>
            <a:pPr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3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9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5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1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1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900">
                <a:solidFill>
                  <a:srgbClr val="000000"/>
                </a:solidFill>
                <a:latin typeface="Calibri"/>
              </a:rPr>
              <a:t>18.11.24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80E7529-60B3-4684-B273-968CA07E2AD2}" type="slidenum">
              <a:rPr lang="ru-RU" sz="1900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jpe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slideLayout" Target="../slideLayouts/slideLayout1.xml"/><Relationship Id="rId40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jpe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7440"/>
            <a:ext cx="9864000" cy="6856920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3395160" y="836640"/>
            <a:ext cx="3144240" cy="7243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4" name="CustomShape 2"/>
          <p:cNvSpPr/>
          <p:nvPr/>
        </p:nvSpPr>
        <p:spPr>
          <a:xfrm>
            <a:off x="45360" y="958680"/>
            <a:ext cx="3210480" cy="602280"/>
          </a:xfrm>
          <a:prstGeom prst="rect">
            <a:avLst/>
          </a:prstGeom>
          <a:solidFill>
            <a:srgbClr val="d9d9d9"/>
          </a:solidFill>
        </p:spPr>
      </p:sp>
      <p:pic>
        <p:nvPicPr>
          <p:cNvPr descr="" id="45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247560" y="44280"/>
            <a:ext cx="869400" cy="32108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46" name="CustomShape 3"/>
          <p:cNvSpPr/>
          <p:nvPr/>
        </p:nvSpPr>
        <p:spPr>
          <a:xfrm>
            <a:off x="20160" y="26640"/>
            <a:ext cx="345600" cy="3942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47" name="CustomShape 4"/>
          <p:cNvSpPr/>
          <p:nvPr/>
        </p:nvSpPr>
        <p:spPr>
          <a:xfrm>
            <a:off x="3257280" y="918000"/>
            <a:ext cx="345600" cy="3942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48" name="CustomShape 5"/>
          <p:cNvSpPr/>
          <p:nvPr/>
        </p:nvSpPr>
        <p:spPr>
          <a:xfrm>
            <a:off x="197280" y="2160"/>
            <a:ext cx="2892960" cy="9586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ДЛЯ ПОСТУПЛЕНИЯ </a:t>
            </a:r>
            <a:endParaRPr/>
          </a:p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НА ВОЕННУЮ СЛУЖБУ </a:t>
            </a:r>
            <a:endParaRPr/>
          </a:p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ПО КОНТРАКТУ</a:t>
            </a:r>
            <a:endParaRPr/>
          </a:p>
        </p:txBody>
      </p:sp>
      <p:sp>
        <p:nvSpPr>
          <p:cNvPr id="49" name="CustomShape 6"/>
          <p:cNvSpPr/>
          <p:nvPr/>
        </p:nvSpPr>
        <p:spPr>
          <a:xfrm>
            <a:off x="-15480" y="904320"/>
            <a:ext cx="3360240" cy="7297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Minion Pro Cond"/>
              </a:rPr>
              <a:t>ОБРАТИТЬСЯ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00ff"/>
                </a:solidFill>
                <a:latin typeface="Minion Pro Cond"/>
              </a:rPr>
              <a:t>С ЗАЯВЛЕНИЕМ (ПОДАТЬ ЗАЯВКУ) </a:t>
            </a:r>
            <a:r>
              <a:rPr lang="ru-RU" sz="1400">
                <a:solidFill>
                  <a:srgbClr val="0000ff"/>
                </a:solidFill>
                <a:latin typeface="Minion Pro Cond"/>
              </a:rPr>
              <a:t>
</a:t>
            </a:r>
            <a:r>
              <a:rPr lang="ru-RU" sz="1400">
                <a:solidFill>
                  <a:srgbClr val="0000ff"/>
                </a:solidFill>
                <a:latin typeface="Minion Pro Cond"/>
              </a:rPr>
              <a:t>ВАРИАНТЫ:</a:t>
            </a:r>
            <a:endParaRPr/>
          </a:p>
        </p:txBody>
      </p:sp>
      <p:sp>
        <p:nvSpPr>
          <p:cNvPr id="50" name="CustomShape 7"/>
          <p:cNvSpPr/>
          <p:nvPr/>
        </p:nvSpPr>
        <p:spPr>
          <a:xfrm>
            <a:off x="41400" y="1625760"/>
            <a:ext cx="3215520" cy="25135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51" name="CustomShape 8"/>
          <p:cNvSpPr/>
          <p:nvPr/>
        </p:nvSpPr>
        <p:spPr>
          <a:xfrm>
            <a:off x="317520" y="1620720"/>
            <a:ext cx="2700000" cy="7297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ru-RU" sz="1400">
                <a:solidFill>
                  <a:srgbClr val="000000"/>
                </a:solidFill>
                <a:latin typeface="Calibri"/>
              </a:rPr>
              <a:t>лично, почтовым отправлением,  по телефону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в пункт отбора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или военный комиссариат</a:t>
            </a:r>
            <a:endParaRPr/>
          </a:p>
        </p:txBody>
      </p:sp>
      <p:pic>
        <p:nvPicPr>
          <p:cNvPr descr="" id="52" name="Рисунок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4760" y="1600560"/>
            <a:ext cx="405720" cy="323640"/>
          </a:xfrm>
          <a:prstGeom prst="rect">
            <a:avLst/>
          </a:prstGeom>
        </p:spPr>
      </p:pic>
      <p:sp>
        <p:nvSpPr>
          <p:cNvPr id="53" name="CustomShape 9"/>
          <p:cNvSpPr/>
          <p:nvPr/>
        </p:nvSpPr>
        <p:spPr>
          <a:xfrm>
            <a:off x="296640" y="2365560"/>
            <a:ext cx="2737800" cy="7297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в </a:t>
            </a:r>
            <a:r>
              <a:rPr b="1" lang="ru-RU" sz="1400">
                <a:solidFill>
                  <a:srgbClr val="000000"/>
                </a:solidFill>
                <a:latin typeface="Calibri"/>
              </a:rPr>
              <a:t>личном кабинете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гражданина на сайте Минобороны России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0000ff"/>
                </a:solidFill>
                <a:latin typeface="Calibri"/>
              </a:rPr>
              <a:t>службапоконтракту.рф</a:t>
            </a:r>
            <a:endParaRPr/>
          </a:p>
        </p:txBody>
      </p:sp>
      <p:pic>
        <p:nvPicPr>
          <p:cNvPr descr="" id="54" name="Рисунок 2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338920"/>
            <a:ext cx="405720" cy="323640"/>
          </a:xfrm>
          <a:prstGeom prst="rect">
            <a:avLst/>
          </a:prstGeom>
        </p:spPr>
      </p:pic>
      <p:sp>
        <p:nvSpPr>
          <p:cNvPr id="55" name="CustomShape 10"/>
          <p:cNvSpPr/>
          <p:nvPr/>
        </p:nvSpPr>
        <p:spPr>
          <a:xfrm>
            <a:off x="354240" y="3135960"/>
            <a:ext cx="2731680" cy="9428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ru-RU" sz="1400">
                <a:solidFill>
                  <a:srgbClr val="000000"/>
                </a:solidFill>
                <a:latin typeface="Calibri"/>
              </a:rPr>
              <a:t>через </a:t>
            </a:r>
            <a:r>
              <a:rPr b="1" lang="ru-RU" sz="1400">
                <a:solidFill>
                  <a:srgbClr val="000000"/>
                </a:solidFill>
                <a:latin typeface="Calibri"/>
              </a:rPr>
              <a:t>электронный сервис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«Военная служба по контракту» на </a:t>
            </a:r>
            <a:r>
              <a:rPr b="1" lang="ru-RU" sz="1400">
                <a:solidFill>
                  <a:srgbClr val="000000"/>
                </a:solidFill>
                <a:latin typeface="Calibri"/>
              </a:rPr>
              <a:t>едином портале государственных услуг   </a:t>
            </a:r>
            <a:r>
              <a:rPr b="1" lang="ru-RU" sz="1400">
                <a:solidFill>
                  <a:srgbClr val="0000ff"/>
                </a:solidFill>
                <a:latin typeface="Calibri"/>
              </a:rPr>
              <a:t>госуслуги.рф</a:t>
            </a:r>
            <a:endParaRPr/>
          </a:p>
        </p:txBody>
      </p:sp>
      <p:pic>
        <p:nvPicPr>
          <p:cNvPr descr="" id="56" name="Рисунок 26"/>
          <p:cNvPicPr/>
          <p:nvPr/>
        </p:nvPicPr>
        <p:blipFill>
          <a:blip r:embed="rId5"/>
          <a:stretch>
            <a:fillRect/>
          </a:stretch>
        </p:blipFill>
        <p:spPr>
          <a:xfrm>
            <a:off x="-9000" y="3092760"/>
            <a:ext cx="405720" cy="323640"/>
          </a:xfrm>
          <a:prstGeom prst="rect">
            <a:avLst/>
          </a:prstGeom>
        </p:spPr>
      </p:pic>
      <p:pic>
        <p:nvPicPr>
          <p:cNvPr descr="" id="57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532920" y="41040"/>
            <a:ext cx="70632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58" name="CustomShape 11"/>
          <p:cNvSpPr/>
          <p:nvPr/>
        </p:nvSpPr>
        <p:spPr>
          <a:xfrm>
            <a:off x="3368880" y="30960"/>
            <a:ext cx="342360" cy="3204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59" name="CustomShape 12"/>
          <p:cNvSpPr/>
          <p:nvPr/>
        </p:nvSpPr>
        <p:spPr>
          <a:xfrm>
            <a:off x="6542640" y="750960"/>
            <a:ext cx="342360" cy="3204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60" name="CustomShape 13"/>
          <p:cNvSpPr/>
          <p:nvPr/>
        </p:nvSpPr>
        <p:spPr>
          <a:xfrm>
            <a:off x="3445200" y="56880"/>
            <a:ext cx="3098520" cy="6692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ТРЕБОВАНИЯ К </a:t>
            </a:r>
            <a:endParaRPr/>
          </a:p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КАНДИДАТАМ </a:t>
            </a:r>
            <a:endParaRPr/>
          </a:p>
        </p:txBody>
      </p:sp>
      <p:pic>
        <p:nvPicPr>
          <p:cNvPr descr="" id="61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9845280" y="41040"/>
            <a:ext cx="70632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62" name="CustomShape 14"/>
          <p:cNvSpPr/>
          <p:nvPr/>
        </p:nvSpPr>
        <p:spPr>
          <a:xfrm>
            <a:off x="6681240" y="30960"/>
            <a:ext cx="342360" cy="3204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63" name="CustomShape 15"/>
          <p:cNvSpPr/>
          <p:nvPr/>
        </p:nvSpPr>
        <p:spPr>
          <a:xfrm>
            <a:off x="9855000" y="750960"/>
            <a:ext cx="342360" cy="3204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64" name="CustomShape 16"/>
          <p:cNvSpPr/>
          <p:nvPr/>
        </p:nvSpPr>
        <p:spPr>
          <a:xfrm>
            <a:off x="6696000" y="44640"/>
            <a:ext cx="3054240" cy="66924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РАЗМЕРЫ </a:t>
            </a:r>
            <a:endParaRPr/>
          </a:p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ДЕНЕЖНОГО ДОВОЛЬСТВИЯ</a:t>
            </a:r>
            <a:endParaRPr/>
          </a:p>
        </p:txBody>
      </p:sp>
      <p:pic>
        <p:nvPicPr>
          <p:cNvPr descr="" id="65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3410280" y="1217880"/>
            <a:ext cx="251640" cy="251640"/>
          </a:xfrm>
          <a:prstGeom prst="rect">
            <a:avLst/>
          </a:prstGeom>
        </p:spPr>
      </p:pic>
      <p:sp>
        <p:nvSpPr>
          <p:cNvPr id="66" name="CustomShape 17"/>
          <p:cNvSpPr/>
          <p:nvPr/>
        </p:nvSpPr>
        <p:spPr>
          <a:xfrm>
            <a:off x="3713400" y="1196640"/>
            <a:ext cx="3483000" cy="248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8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годен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c00000"/>
                </a:solidFill>
                <a:latin typeface="Calibri"/>
              </a:rPr>
              <a:t>по состоянию здоровья</a:t>
            </a:r>
            <a:endParaRPr/>
          </a:p>
        </p:txBody>
      </p:sp>
      <p:pic>
        <p:nvPicPr>
          <p:cNvPr descr="" id="67" name="Picture 3"/>
          <p:cNvPicPr/>
          <p:nvPr/>
        </p:nvPicPr>
        <p:blipFill>
          <a:blip r:embed="rId9"/>
          <a:stretch>
            <a:fillRect/>
          </a:stretch>
        </p:blipFill>
        <p:spPr>
          <a:xfrm>
            <a:off x="3410280" y="864000"/>
            <a:ext cx="251640" cy="251640"/>
          </a:xfrm>
          <a:prstGeom prst="rect">
            <a:avLst/>
          </a:prstGeom>
        </p:spPr>
      </p:pic>
      <p:sp>
        <p:nvSpPr>
          <p:cNvPr id="68" name="CustomShape 18"/>
          <p:cNvSpPr/>
          <p:nvPr/>
        </p:nvSpPr>
        <p:spPr>
          <a:xfrm>
            <a:off x="3713400" y="813240"/>
            <a:ext cx="2979000" cy="288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возраст</a:t>
            </a:r>
            <a:r>
              <a:rPr b="1" lang="ru-RU" sz="130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от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18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лет</a:t>
            </a:r>
            <a:r>
              <a:rPr lang="ru-RU" sz="1300">
                <a:solidFill>
                  <a:srgbClr val="ff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69" name="CustomShape 19"/>
          <p:cNvSpPr/>
          <p:nvPr/>
        </p:nvSpPr>
        <p:spPr>
          <a:xfrm>
            <a:off x="6650280" y="2455920"/>
            <a:ext cx="3176640" cy="396360"/>
          </a:xfrm>
          <a:prstGeom prst="roundRect">
            <a:avLst>
              <a:gd fmla="val 10748" name="adj"/>
            </a:avLst>
          </a:prstGeom>
          <a:solidFill>
            <a:srgbClr val="4b5320"/>
          </a:solidFill>
        </p:spPr>
        <p:txBody>
          <a:bodyPr bIns="108000" lIns="0" rIns="0" tIns="36000"/>
          <a:p>
            <a:pPr algn="ctr">
              <a:lnSpc>
                <a:spcPct val="85000"/>
              </a:lnSpc>
            </a:pPr>
            <a:r>
              <a:rPr b="1" lang="ru-RU" sz="1200">
                <a:solidFill>
                  <a:srgbClr val="ffffff"/>
                </a:solidFill>
                <a:latin typeface="Calibri"/>
              </a:rPr>
              <a:t>В ЗОНЕ</a:t>
            </a:r>
            <a:endParaRPr/>
          </a:p>
          <a:p>
            <a:pPr algn="ctr">
              <a:lnSpc>
                <a:spcPct val="85000"/>
              </a:lnSpc>
            </a:pPr>
            <a:r>
              <a:rPr b="1" lang="ru-RU" sz="1200">
                <a:solidFill>
                  <a:srgbClr val="ffffff"/>
                </a:solidFill>
                <a:latin typeface="Calibri"/>
              </a:rPr>
              <a:t>СПЕЦИАЛЬНОЙ ВОЕННОЙ ОПЕРАЦИИ</a:t>
            </a:r>
            <a:endParaRPr/>
          </a:p>
        </p:txBody>
      </p:sp>
      <p:sp>
        <p:nvSpPr>
          <p:cNvPr id="70" name="CustomShape 20"/>
          <p:cNvSpPr/>
          <p:nvPr/>
        </p:nvSpPr>
        <p:spPr>
          <a:xfrm>
            <a:off x="6923160" y="2829960"/>
            <a:ext cx="2613240" cy="662400"/>
          </a:xfrm>
          <a:prstGeom prst="rect">
            <a:avLst/>
          </a:prstGeom>
        </p:spPr>
        <p:txBody>
          <a:bodyPr bIns="45000" lIns="72000" rIns="72000" tIns="45000"/>
          <a:p>
            <a:pPr algn="ctr">
              <a:lnSpc>
                <a:spcPct val="80000"/>
              </a:lnSpc>
            </a:pPr>
            <a:r>
              <a:rPr lang="ru-RU" sz="160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тыс. руб. в месяц                   (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в зависимости от  воинского звания, должности и выслуги лет)</a:t>
            </a:r>
            <a:endParaRPr/>
          </a:p>
        </p:txBody>
      </p:sp>
      <p:sp>
        <p:nvSpPr>
          <p:cNvPr id="71" name="Line 21"/>
          <p:cNvSpPr/>
          <p:nvPr/>
        </p:nvSpPr>
        <p:spPr>
          <a:xfrm>
            <a:off x="6608880" y="40680"/>
            <a:ext cx="0" cy="677268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72" name="Line 22"/>
          <p:cNvSpPr/>
          <p:nvPr/>
        </p:nvSpPr>
        <p:spPr>
          <a:xfrm>
            <a:off x="3314520" y="45720"/>
            <a:ext cx="0" cy="676764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pic>
        <p:nvPicPr>
          <p:cNvPr descr="" id="73" name="Picture 8"/>
          <p:cNvPicPr/>
          <p:nvPr/>
        </p:nvPicPr>
        <p:blipFill>
          <a:blip r:embed="rId10"/>
          <a:stretch>
            <a:fillRect/>
          </a:stretch>
        </p:blipFill>
        <p:spPr>
          <a:xfrm>
            <a:off x="6554520" y="1623960"/>
            <a:ext cx="60084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74" name="CustomShape 23"/>
          <p:cNvSpPr/>
          <p:nvPr/>
        </p:nvSpPr>
        <p:spPr>
          <a:xfrm>
            <a:off x="3390480" y="1615680"/>
            <a:ext cx="342360" cy="27252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75" name="CustomShape 24"/>
          <p:cNvSpPr/>
          <p:nvPr/>
        </p:nvSpPr>
        <p:spPr>
          <a:xfrm>
            <a:off x="6564600" y="2228040"/>
            <a:ext cx="342360" cy="27252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76" name="CustomShape 25"/>
          <p:cNvSpPr/>
          <p:nvPr/>
        </p:nvSpPr>
        <p:spPr>
          <a:xfrm>
            <a:off x="3346560" y="1734120"/>
            <a:ext cx="3271320" cy="3952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5 ШАГОВ ДЛЯ ПОСТУПЛЕНИЯ </a:t>
            </a:r>
            <a:endParaRPr/>
          </a:p>
        </p:txBody>
      </p:sp>
      <p:sp>
        <p:nvSpPr>
          <p:cNvPr id="77" name="CustomShape 26"/>
          <p:cNvSpPr/>
          <p:nvPr/>
        </p:nvSpPr>
        <p:spPr>
          <a:xfrm>
            <a:off x="3402360" y="2292480"/>
            <a:ext cx="3158640" cy="177084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8" name="CustomShape 27"/>
          <p:cNvSpPr/>
          <p:nvPr/>
        </p:nvSpPr>
        <p:spPr>
          <a:xfrm>
            <a:off x="3690000" y="2607840"/>
            <a:ext cx="3166200" cy="425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пройти собеседование с психологом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в пункте отбора</a:t>
            </a:r>
            <a:endParaRPr/>
          </a:p>
        </p:txBody>
      </p:sp>
      <p:sp>
        <p:nvSpPr>
          <p:cNvPr id="79" name="CustomShape 28"/>
          <p:cNvSpPr/>
          <p:nvPr/>
        </p:nvSpPr>
        <p:spPr>
          <a:xfrm>
            <a:off x="3690000" y="2976480"/>
            <a:ext cx="3166200" cy="425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пройти медицинский осмотр</a:t>
            </a:r>
            <a:endParaRPr/>
          </a:p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в пункте отбора или военном комиссариате</a:t>
            </a:r>
            <a:endParaRPr/>
          </a:p>
        </p:txBody>
      </p:sp>
      <p:sp>
        <p:nvSpPr>
          <p:cNvPr id="80" name="CustomShape 29"/>
          <p:cNvSpPr/>
          <p:nvPr/>
        </p:nvSpPr>
        <p:spPr>
          <a:xfrm>
            <a:off x="3690000" y="3695040"/>
            <a:ext cx="3166200" cy="358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получить предписание и убыть</a:t>
            </a:r>
            <a:endParaRPr/>
          </a:p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к месту службы</a:t>
            </a:r>
            <a:endParaRPr/>
          </a:p>
        </p:txBody>
      </p:sp>
      <p:sp>
        <p:nvSpPr>
          <p:cNvPr id="81" name="CustomShape 30"/>
          <p:cNvSpPr/>
          <p:nvPr/>
        </p:nvSpPr>
        <p:spPr>
          <a:xfrm>
            <a:off x="3744000" y="3416760"/>
            <a:ext cx="3166200" cy="257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заключить контракт в пункте отбора</a:t>
            </a:r>
            <a:endParaRPr/>
          </a:p>
        </p:txBody>
      </p:sp>
      <p:sp>
        <p:nvSpPr>
          <p:cNvPr id="82" name="CustomShape 31"/>
          <p:cNvSpPr/>
          <p:nvPr/>
        </p:nvSpPr>
        <p:spPr>
          <a:xfrm>
            <a:off x="3690000" y="2281680"/>
            <a:ext cx="3166200" cy="358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80000"/>
              </a:lnSpc>
            </a:pPr>
            <a:r>
              <a:rPr lang="ru-RU" sz="1100">
                <a:solidFill>
                  <a:srgbClr val="000000"/>
                </a:solidFill>
                <a:latin typeface="Calibri"/>
              </a:rPr>
              <a:t>сдать документы в пункт отбора </a:t>
            </a:r>
            <a:r>
              <a:rPr lang="ru-RU" sz="11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100">
                <a:solidFill>
                  <a:srgbClr val="000000"/>
                </a:solidFill>
                <a:latin typeface="Calibri"/>
              </a:rPr>
              <a:t>или военный комиссариат</a:t>
            </a:r>
            <a:endParaRPr/>
          </a:p>
        </p:txBody>
      </p:sp>
      <p:pic>
        <p:nvPicPr>
          <p:cNvPr descr="" id="83" name="Рисунок 148"/>
          <p:cNvPicPr/>
          <p:nvPr/>
        </p:nvPicPr>
        <p:blipFill>
          <a:blip r:embed="rId11"/>
          <a:stretch>
            <a:fillRect/>
          </a:stretch>
        </p:blipFill>
        <p:spPr>
          <a:xfrm>
            <a:off x="3386880" y="2312280"/>
            <a:ext cx="405720" cy="323640"/>
          </a:xfrm>
          <a:prstGeom prst="rect">
            <a:avLst/>
          </a:prstGeom>
        </p:spPr>
      </p:pic>
      <p:pic>
        <p:nvPicPr>
          <p:cNvPr descr="" id="84" name="Рисунок 149"/>
          <p:cNvPicPr/>
          <p:nvPr/>
        </p:nvPicPr>
        <p:blipFill>
          <a:blip r:embed="rId12"/>
          <a:stretch>
            <a:fillRect/>
          </a:stretch>
        </p:blipFill>
        <p:spPr>
          <a:xfrm>
            <a:off x="3386880" y="2662560"/>
            <a:ext cx="405720" cy="323640"/>
          </a:xfrm>
          <a:prstGeom prst="rect">
            <a:avLst/>
          </a:prstGeom>
        </p:spPr>
      </p:pic>
      <p:pic>
        <p:nvPicPr>
          <p:cNvPr descr="" id="85" name="Рисунок 151"/>
          <p:cNvPicPr/>
          <p:nvPr/>
        </p:nvPicPr>
        <p:blipFill>
          <a:blip r:embed="rId13"/>
          <a:stretch>
            <a:fillRect/>
          </a:stretch>
        </p:blipFill>
        <p:spPr>
          <a:xfrm>
            <a:off x="3386880" y="3024000"/>
            <a:ext cx="405720" cy="323640"/>
          </a:xfrm>
          <a:prstGeom prst="rect">
            <a:avLst/>
          </a:prstGeom>
        </p:spPr>
      </p:pic>
      <p:pic>
        <p:nvPicPr>
          <p:cNvPr descr="" id="86" name="Рисунок 163"/>
          <p:cNvPicPr/>
          <p:nvPr/>
        </p:nvPicPr>
        <p:blipFill>
          <a:blip r:embed="rId14"/>
          <a:stretch>
            <a:fillRect/>
          </a:stretch>
        </p:blipFill>
        <p:spPr>
          <a:xfrm>
            <a:off x="3386880" y="3389400"/>
            <a:ext cx="405720" cy="323640"/>
          </a:xfrm>
          <a:prstGeom prst="rect">
            <a:avLst/>
          </a:prstGeom>
        </p:spPr>
      </p:pic>
      <p:pic>
        <p:nvPicPr>
          <p:cNvPr descr="" id="87" name="Рисунок 166"/>
          <p:cNvPicPr/>
          <p:nvPr/>
        </p:nvPicPr>
        <p:blipFill>
          <a:blip r:embed="rId15"/>
          <a:stretch>
            <a:fillRect/>
          </a:stretch>
        </p:blipFill>
        <p:spPr>
          <a:xfrm>
            <a:off x="3386880" y="3699000"/>
            <a:ext cx="405720" cy="323640"/>
          </a:xfrm>
          <a:prstGeom prst="rect">
            <a:avLst/>
          </a:prstGeom>
        </p:spPr>
      </p:pic>
      <p:sp>
        <p:nvSpPr>
          <p:cNvPr id="88" name="CustomShape 32"/>
          <p:cNvSpPr/>
          <p:nvPr/>
        </p:nvSpPr>
        <p:spPr>
          <a:xfrm>
            <a:off x="6709680" y="6381360"/>
            <a:ext cx="3101760" cy="462240"/>
          </a:xfrm>
          <a:prstGeom prst="rect">
            <a:avLst/>
          </a:prstGeom>
          <a:solidFill>
            <a:srgbClr val="4b5320"/>
          </a:solidFill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3200">
                <a:solidFill>
                  <a:srgbClr val="fcc206"/>
                </a:solidFill>
                <a:latin typeface="Calibri"/>
              </a:rPr>
              <a:t>8 (863) 235-15-23</a:t>
            </a:r>
            <a:endParaRPr/>
          </a:p>
        </p:txBody>
      </p:sp>
      <p:sp>
        <p:nvSpPr>
          <p:cNvPr id="89" name="CustomShape 33"/>
          <p:cNvSpPr/>
          <p:nvPr/>
        </p:nvSpPr>
        <p:spPr>
          <a:xfrm>
            <a:off x="3579120" y="6320160"/>
            <a:ext cx="2745000" cy="485640"/>
          </a:xfrm>
          <a:prstGeom prst="rect">
            <a:avLst/>
          </a:prstGeom>
          <a:solidFill>
            <a:srgbClr val="4b5320"/>
          </a:solidFill>
        </p:spPr>
        <p:txBody>
          <a:bodyPr bIns="36000" lIns="36000" rIns="36000" tIns="36000"/>
          <a:p>
            <a:pPr algn="ctr">
              <a:lnSpc>
                <a:spcPct val="85000"/>
              </a:lnSpc>
            </a:pPr>
            <a:r>
              <a:rPr b="1" lang="ru-RU" sz="1600">
                <a:solidFill>
                  <a:srgbClr val="ffffff"/>
                </a:solidFill>
                <a:latin typeface="Calibri"/>
              </a:rPr>
              <a:t>КОНТРАКТ ЗАКЛЮЧАЕТСЯ </a:t>
            </a:r>
            <a:endParaRPr/>
          </a:p>
          <a:p>
            <a:pPr algn="ctr">
              <a:lnSpc>
                <a:spcPct val="85000"/>
              </a:lnSpc>
            </a:pPr>
            <a:r>
              <a:rPr b="1" lang="ru-RU" sz="1600" u="sng">
                <a:solidFill>
                  <a:srgbClr val="fcc206"/>
                </a:solidFill>
                <a:latin typeface="Calibri"/>
              </a:rPr>
              <a:t>на 1 год, 3 года и 5 лет</a:t>
            </a:r>
            <a:endParaRPr/>
          </a:p>
        </p:txBody>
      </p:sp>
      <p:sp>
        <p:nvSpPr>
          <p:cNvPr id="90" name="CustomShape 34"/>
          <p:cNvSpPr/>
          <p:nvPr/>
        </p:nvSpPr>
        <p:spPr>
          <a:xfrm>
            <a:off x="36360" y="4221360"/>
            <a:ext cx="3217680" cy="835920"/>
          </a:xfrm>
          <a:prstGeom prst="rect">
            <a:avLst/>
          </a:prstGeom>
          <a:solidFill>
            <a:srgbClr val="4b5320"/>
          </a:solidFill>
        </p:spPr>
        <p:txBody>
          <a:bodyPr bIns="36000" lIns="36000" rIns="36000" tIns="36000" wrap="none"/>
          <a:p>
            <a:pPr algn="ctr">
              <a:lnSpc>
                <a:spcPct val="80000"/>
              </a:lnSpc>
            </a:pPr>
            <a:r>
              <a:rPr b="1" lang="ru-RU" sz="2400">
                <a:solidFill>
                  <a:srgbClr val="fcc206"/>
                </a:solidFill>
                <a:latin typeface="Calibri"/>
              </a:rPr>
              <a:t>пункт отбора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400">
                <a:solidFill>
                  <a:srgbClr val="fcc206"/>
                </a:solidFill>
                <a:latin typeface="Calibri"/>
              </a:rPr>
              <a:t>8 (863) 235 - 15 - 23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1600">
                <a:solidFill>
                  <a:srgbClr val="fcc206"/>
                </a:solidFill>
                <a:latin typeface="Calibri"/>
              </a:rPr>
              <a:t>г. Ростов-на-Дону, ул. Оганова, д. 22</a:t>
            </a:r>
            <a:endParaRPr/>
          </a:p>
          <a:p>
            <a:pPr algn="ctr">
              <a:lnSpc>
                <a:spcPct val="110000"/>
              </a:lnSpc>
            </a:pPr>
            <a:endParaRPr/>
          </a:p>
        </p:txBody>
      </p:sp>
      <p:pic>
        <p:nvPicPr>
          <p:cNvPr descr="" id="91" name="Рисунок 17"/>
          <p:cNvPicPr/>
          <p:nvPr/>
        </p:nvPicPr>
        <p:blipFill>
          <a:blip r:embed="rId16"/>
          <a:stretch>
            <a:fillRect/>
          </a:stretch>
        </p:blipFill>
        <p:spPr>
          <a:xfrm>
            <a:off x="32400" y="5135760"/>
            <a:ext cx="3211560" cy="1684440"/>
          </a:xfrm>
          <a:prstGeom prst="rect">
            <a:avLst/>
          </a:prstGeom>
        </p:spPr>
      </p:pic>
      <p:sp>
        <p:nvSpPr>
          <p:cNvPr id="92" name="CustomShape 35"/>
          <p:cNvSpPr/>
          <p:nvPr/>
        </p:nvSpPr>
        <p:spPr>
          <a:xfrm>
            <a:off x="6899760" y="3395160"/>
            <a:ext cx="2978280" cy="437400"/>
          </a:xfrm>
          <a:prstGeom prst="rect">
            <a:avLst/>
          </a:prstGeom>
        </p:spPr>
        <p:txBody>
          <a:bodyPr bIns="45000" lIns="72000" rIns="72000" tIns="45000"/>
          <a:p>
            <a:pPr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заместитель командира взвода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командир отделения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250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3" name="CustomShape 36"/>
          <p:cNvSpPr/>
          <p:nvPr/>
        </p:nvSpPr>
        <p:spPr>
          <a:xfrm>
            <a:off x="6879600" y="369252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командир отделения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238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4" name="CustomShape 37"/>
          <p:cNvSpPr/>
          <p:nvPr/>
        </p:nvSpPr>
        <p:spPr>
          <a:xfrm>
            <a:off x="6889680" y="388800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инструктор штаба</a:t>
            </a:r>
            <a:r>
              <a:rPr b="1" lang="ru-RU" sz="105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234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5" name="CustomShape 38"/>
          <p:cNvSpPr/>
          <p:nvPr/>
        </p:nvSpPr>
        <p:spPr>
          <a:xfrm>
            <a:off x="6899400" y="4150080"/>
            <a:ext cx="2978280" cy="437400"/>
          </a:xfrm>
          <a:prstGeom prst="rect">
            <a:avLst/>
          </a:prstGeom>
        </p:spPr>
        <p:txBody>
          <a:bodyPr bIns="45000" lIns="72000" rIns="72000" tIns="45000"/>
          <a:p>
            <a:pPr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начальник радиостанции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командно-штабной машины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232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 </a:t>
            </a:r>
            <a:endParaRPr/>
          </a:p>
        </p:txBody>
      </p:sp>
      <p:sp>
        <p:nvSpPr>
          <p:cNvPr id="96" name="CustomShape 39"/>
          <p:cNvSpPr/>
          <p:nvPr/>
        </p:nvSpPr>
        <p:spPr>
          <a:xfrm>
            <a:off x="6895800" y="445680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старший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050">
                <a:solidFill>
                  <a:srgbClr val="000000"/>
                </a:solidFill>
                <a:latin typeface="Calibri"/>
              </a:rPr>
              <a:t>сапер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7" name="CustomShape 40"/>
          <p:cNvSpPr/>
          <p:nvPr/>
        </p:nvSpPr>
        <p:spPr>
          <a:xfrm>
            <a:off x="6884640" y="5842800"/>
            <a:ext cx="2978280" cy="43128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старший водитель-электрик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222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 </a:t>
            </a:r>
            <a:endParaRPr/>
          </a:p>
        </p:txBody>
      </p:sp>
      <p:sp>
        <p:nvSpPr>
          <p:cNvPr id="98" name="CustomShape 41"/>
          <p:cNvSpPr/>
          <p:nvPr/>
        </p:nvSpPr>
        <p:spPr>
          <a:xfrm>
            <a:off x="6906600" y="509148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водитель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99" name="CustomShape 42"/>
          <p:cNvSpPr/>
          <p:nvPr/>
        </p:nvSpPr>
        <p:spPr>
          <a:xfrm>
            <a:off x="6901560" y="532584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повар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211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0" name="CustomShape 43"/>
          <p:cNvSpPr/>
          <p:nvPr/>
        </p:nvSpPr>
        <p:spPr>
          <a:xfrm>
            <a:off x="6881040" y="466956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старший телефонист 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224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1" name="CustomShape 44"/>
          <p:cNvSpPr/>
          <p:nvPr/>
        </p:nvSpPr>
        <p:spPr>
          <a:xfrm>
            <a:off x="6905520" y="559512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стрелок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210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2" name="CustomShape 45"/>
          <p:cNvSpPr/>
          <p:nvPr/>
        </p:nvSpPr>
        <p:spPr>
          <a:xfrm>
            <a:off x="6899760" y="486720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гранатометчик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211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3" name="CustomShape 46"/>
          <p:cNvSpPr/>
          <p:nvPr/>
        </p:nvSpPr>
        <p:spPr>
          <a:xfrm>
            <a:off x="6879600" y="6134040"/>
            <a:ext cx="2978280" cy="30960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b="1" lang="ru-RU" sz="1050">
                <a:solidFill>
                  <a:srgbClr val="000000"/>
                </a:solidFill>
                <a:latin typeface="Calibri"/>
              </a:rPr>
              <a:t>пулеметчик</a:t>
            </a:r>
            <a:r>
              <a:rPr lang="ru-RU" sz="1050">
                <a:solidFill>
                  <a:srgbClr val="000000"/>
                </a:solidFill>
                <a:latin typeface="Calibri"/>
              </a:rPr>
              <a:t> -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от </a:t>
            </a:r>
            <a:r>
              <a:rPr lang="ru-RU">
                <a:solidFill>
                  <a:srgbClr val="ff0000"/>
                </a:solidFill>
                <a:latin typeface="Calibri"/>
              </a:rPr>
              <a:t>216</a:t>
            </a:r>
            <a:r>
              <a:rPr lang="ru-RU" sz="105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000">
                <a:solidFill>
                  <a:srgbClr val="000000"/>
                </a:solidFill>
                <a:latin typeface="Calibri"/>
              </a:rPr>
              <a:t>тыс. руб. в месяц</a:t>
            </a:r>
            <a:endParaRPr/>
          </a:p>
        </p:txBody>
      </p:sp>
      <p:sp>
        <p:nvSpPr>
          <p:cNvPr id="104" name="CustomShape 47"/>
          <p:cNvSpPr/>
          <p:nvPr/>
        </p:nvSpPr>
        <p:spPr>
          <a:xfrm>
            <a:off x="3402360" y="4610160"/>
            <a:ext cx="3167640" cy="168156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05" name="CustomShape 48"/>
          <p:cNvSpPr/>
          <p:nvPr/>
        </p:nvSpPr>
        <p:spPr>
          <a:xfrm>
            <a:off x="3700440" y="4605480"/>
            <a:ext cx="2911680" cy="274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паспорт</a:t>
            </a:r>
            <a:endParaRPr/>
          </a:p>
        </p:txBody>
      </p:sp>
      <p:pic>
        <p:nvPicPr>
          <p:cNvPr descr="" id="106" name="Picture 8"/>
          <p:cNvPicPr/>
          <p:nvPr/>
        </p:nvPicPr>
        <p:blipFill>
          <a:blip r:embed="rId17"/>
          <a:stretch>
            <a:fillRect/>
          </a:stretch>
        </p:blipFill>
        <p:spPr>
          <a:xfrm>
            <a:off x="6559560" y="4047480"/>
            <a:ext cx="495360" cy="314424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07" name="CustomShape 49"/>
          <p:cNvSpPr/>
          <p:nvPr/>
        </p:nvSpPr>
        <p:spPr>
          <a:xfrm>
            <a:off x="3393360" y="4033440"/>
            <a:ext cx="342360" cy="22464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08" name="CustomShape 50"/>
          <p:cNvSpPr/>
          <p:nvPr/>
        </p:nvSpPr>
        <p:spPr>
          <a:xfrm>
            <a:off x="6581160" y="4557240"/>
            <a:ext cx="342360" cy="22464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09" name="CustomShape 51"/>
          <p:cNvSpPr/>
          <p:nvPr/>
        </p:nvSpPr>
        <p:spPr>
          <a:xfrm>
            <a:off x="3425400" y="4122000"/>
            <a:ext cx="3090600" cy="3798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95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ПЕРЕЧЕНЬ ДОКУМЕНТОВ</a:t>
            </a:r>
            <a:endParaRPr/>
          </a:p>
        </p:txBody>
      </p:sp>
      <p:sp>
        <p:nvSpPr>
          <p:cNvPr id="110" name="CustomShape 52"/>
          <p:cNvSpPr/>
          <p:nvPr/>
        </p:nvSpPr>
        <p:spPr>
          <a:xfrm>
            <a:off x="3704040" y="4890240"/>
            <a:ext cx="2887920" cy="2743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военный билет (при наличии)</a:t>
            </a:r>
            <a:endParaRPr/>
          </a:p>
        </p:txBody>
      </p:sp>
      <p:sp>
        <p:nvSpPr>
          <p:cNvPr id="111" name="CustomShape 53"/>
          <p:cNvSpPr/>
          <p:nvPr/>
        </p:nvSpPr>
        <p:spPr>
          <a:xfrm>
            <a:off x="3718080" y="5478840"/>
            <a:ext cx="3124080" cy="274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документы об образовании</a:t>
            </a:r>
            <a:endParaRPr/>
          </a:p>
        </p:txBody>
      </p:sp>
      <p:sp>
        <p:nvSpPr>
          <p:cNvPr id="112" name="CustomShape 54"/>
          <p:cNvSpPr/>
          <p:nvPr/>
        </p:nvSpPr>
        <p:spPr>
          <a:xfrm>
            <a:off x="3706920" y="5125320"/>
            <a:ext cx="2889360" cy="4071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80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свидетельства о браке и рождении детей (при наличии)</a:t>
            </a:r>
            <a:endParaRPr/>
          </a:p>
        </p:txBody>
      </p:sp>
      <p:sp>
        <p:nvSpPr>
          <p:cNvPr id="113" name="CustomShape 55"/>
          <p:cNvSpPr/>
          <p:nvPr/>
        </p:nvSpPr>
        <p:spPr>
          <a:xfrm>
            <a:off x="3677040" y="5792760"/>
            <a:ext cx="3124080" cy="522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ИНН</a:t>
            </a:r>
            <a:endParaRPr/>
          </a:p>
          <a:p>
            <a:pPr>
              <a:lnSpc>
                <a:spcPct val="70000"/>
              </a:lnSpc>
            </a:pPr>
            <a:endParaRPr/>
          </a:p>
          <a:p>
            <a:pPr>
              <a:lnSpc>
                <a:spcPct val="93000"/>
              </a:lnSpc>
            </a:pPr>
            <a:r>
              <a:rPr lang="ru-RU" sz="130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>
                <a:solidFill>
                  <a:srgbClr val="000000"/>
                </a:solidFill>
                <a:latin typeface="Calibri"/>
              </a:rPr>
              <a:t>банковские реквизиты</a:t>
            </a:r>
            <a:endParaRPr/>
          </a:p>
        </p:txBody>
      </p:sp>
      <p:pic>
        <p:nvPicPr>
          <p:cNvPr descr="" id="114" name="Рисунок 136"/>
          <p:cNvPicPr/>
          <p:nvPr/>
        </p:nvPicPr>
        <p:blipFill>
          <a:blip r:embed="rId18"/>
          <a:stretch>
            <a:fillRect/>
          </a:stretch>
        </p:blipFill>
        <p:spPr>
          <a:xfrm>
            <a:off x="3379320" y="4856040"/>
            <a:ext cx="405720" cy="323640"/>
          </a:xfrm>
          <a:prstGeom prst="rect">
            <a:avLst/>
          </a:prstGeom>
        </p:spPr>
      </p:pic>
      <p:pic>
        <p:nvPicPr>
          <p:cNvPr descr="" id="115" name="Рисунок 140"/>
          <p:cNvPicPr/>
          <p:nvPr/>
        </p:nvPicPr>
        <p:blipFill>
          <a:blip r:embed="rId19"/>
          <a:stretch>
            <a:fillRect/>
          </a:stretch>
        </p:blipFill>
        <p:spPr>
          <a:xfrm>
            <a:off x="3374280" y="5157360"/>
            <a:ext cx="405720" cy="323640"/>
          </a:xfrm>
          <a:prstGeom prst="rect">
            <a:avLst/>
          </a:prstGeom>
        </p:spPr>
      </p:pic>
      <p:pic>
        <p:nvPicPr>
          <p:cNvPr descr="" id="116" name="Рисунок 141"/>
          <p:cNvPicPr/>
          <p:nvPr/>
        </p:nvPicPr>
        <p:blipFill>
          <a:blip r:embed="rId20"/>
          <a:stretch>
            <a:fillRect/>
          </a:stretch>
        </p:blipFill>
        <p:spPr>
          <a:xfrm>
            <a:off x="3386520" y="5736240"/>
            <a:ext cx="405720" cy="323640"/>
          </a:xfrm>
          <a:prstGeom prst="rect">
            <a:avLst/>
          </a:prstGeom>
        </p:spPr>
      </p:pic>
      <p:pic>
        <p:nvPicPr>
          <p:cNvPr descr="" id="117" name="Рисунок 145"/>
          <p:cNvPicPr/>
          <p:nvPr/>
        </p:nvPicPr>
        <p:blipFill>
          <a:blip r:embed="rId21"/>
          <a:stretch>
            <a:fillRect/>
          </a:stretch>
        </p:blipFill>
        <p:spPr>
          <a:xfrm>
            <a:off x="3384000" y="6020280"/>
            <a:ext cx="405720" cy="323640"/>
          </a:xfrm>
          <a:prstGeom prst="rect">
            <a:avLst/>
          </a:prstGeom>
        </p:spPr>
      </p:pic>
      <p:pic>
        <p:nvPicPr>
          <p:cNvPr descr="" id="118" name="Рисунок 146"/>
          <p:cNvPicPr/>
          <p:nvPr/>
        </p:nvPicPr>
        <p:blipFill>
          <a:blip r:embed="rId22"/>
          <a:stretch>
            <a:fillRect/>
          </a:stretch>
        </p:blipFill>
        <p:spPr>
          <a:xfrm>
            <a:off x="3384000" y="4578480"/>
            <a:ext cx="405720" cy="323640"/>
          </a:xfrm>
          <a:prstGeom prst="rect">
            <a:avLst/>
          </a:prstGeom>
        </p:spPr>
      </p:pic>
      <p:pic>
        <p:nvPicPr>
          <p:cNvPr descr="" id="119" name="Рисунок 133"/>
          <p:cNvPicPr/>
          <p:nvPr/>
        </p:nvPicPr>
        <p:blipFill>
          <a:blip r:embed="rId23"/>
          <a:stretch>
            <a:fillRect/>
          </a:stretch>
        </p:blipFill>
        <p:spPr>
          <a:xfrm>
            <a:off x="6629040" y="3391920"/>
            <a:ext cx="316800" cy="252720"/>
          </a:xfrm>
          <a:prstGeom prst="rect">
            <a:avLst/>
          </a:prstGeom>
        </p:spPr>
      </p:pic>
      <p:pic>
        <p:nvPicPr>
          <p:cNvPr descr="" id="120" name="Рисунок 134"/>
          <p:cNvPicPr/>
          <p:nvPr/>
        </p:nvPicPr>
        <p:blipFill>
          <a:blip r:embed="rId24"/>
          <a:stretch>
            <a:fillRect/>
          </a:stretch>
        </p:blipFill>
        <p:spPr>
          <a:xfrm>
            <a:off x="6629040" y="3679920"/>
            <a:ext cx="316800" cy="252720"/>
          </a:xfrm>
          <a:prstGeom prst="rect">
            <a:avLst/>
          </a:prstGeom>
        </p:spPr>
      </p:pic>
      <p:pic>
        <p:nvPicPr>
          <p:cNvPr descr="" id="121" name="Рисунок 135"/>
          <p:cNvPicPr/>
          <p:nvPr/>
        </p:nvPicPr>
        <p:blipFill>
          <a:blip r:embed="rId25"/>
          <a:stretch>
            <a:fillRect/>
          </a:stretch>
        </p:blipFill>
        <p:spPr>
          <a:xfrm>
            <a:off x="6629040" y="3895920"/>
            <a:ext cx="316800" cy="252720"/>
          </a:xfrm>
          <a:prstGeom prst="rect">
            <a:avLst/>
          </a:prstGeom>
        </p:spPr>
      </p:pic>
      <p:pic>
        <p:nvPicPr>
          <p:cNvPr descr="" id="122" name="Рисунок 142"/>
          <p:cNvPicPr/>
          <p:nvPr/>
        </p:nvPicPr>
        <p:blipFill>
          <a:blip r:embed="rId26"/>
          <a:stretch>
            <a:fillRect/>
          </a:stretch>
        </p:blipFill>
        <p:spPr>
          <a:xfrm>
            <a:off x="6629040" y="4111920"/>
            <a:ext cx="316800" cy="252720"/>
          </a:xfrm>
          <a:prstGeom prst="rect">
            <a:avLst/>
          </a:prstGeom>
        </p:spPr>
      </p:pic>
      <p:pic>
        <p:nvPicPr>
          <p:cNvPr descr="" id="123" name="Рисунок 150"/>
          <p:cNvPicPr/>
          <p:nvPr/>
        </p:nvPicPr>
        <p:blipFill>
          <a:blip r:embed="rId27"/>
          <a:stretch>
            <a:fillRect/>
          </a:stretch>
        </p:blipFill>
        <p:spPr>
          <a:xfrm>
            <a:off x="6629040" y="4399920"/>
            <a:ext cx="316800" cy="252720"/>
          </a:xfrm>
          <a:prstGeom prst="rect">
            <a:avLst/>
          </a:prstGeom>
        </p:spPr>
      </p:pic>
      <p:pic>
        <p:nvPicPr>
          <p:cNvPr descr="" id="124" name="Рисунок 153"/>
          <p:cNvPicPr/>
          <p:nvPr/>
        </p:nvPicPr>
        <p:blipFill>
          <a:blip r:embed="rId28"/>
          <a:stretch>
            <a:fillRect/>
          </a:stretch>
        </p:blipFill>
        <p:spPr>
          <a:xfrm>
            <a:off x="6629040" y="4687920"/>
            <a:ext cx="316800" cy="252720"/>
          </a:xfrm>
          <a:prstGeom prst="rect">
            <a:avLst/>
          </a:prstGeom>
        </p:spPr>
      </p:pic>
      <p:pic>
        <p:nvPicPr>
          <p:cNvPr descr="" id="125" name="Рисунок 154"/>
          <p:cNvPicPr/>
          <p:nvPr/>
        </p:nvPicPr>
        <p:blipFill>
          <a:blip r:embed="rId29"/>
          <a:stretch>
            <a:fillRect/>
          </a:stretch>
        </p:blipFill>
        <p:spPr>
          <a:xfrm>
            <a:off x="6629040" y="4831920"/>
            <a:ext cx="316800" cy="252720"/>
          </a:xfrm>
          <a:prstGeom prst="rect">
            <a:avLst/>
          </a:prstGeom>
        </p:spPr>
      </p:pic>
      <p:pic>
        <p:nvPicPr>
          <p:cNvPr descr="" id="126" name="Рисунок 155"/>
          <p:cNvPicPr/>
          <p:nvPr/>
        </p:nvPicPr>
        <p:blipFill>
          <a:blip r:embed="rId30"/>
          <a:stretch>
            <a:fillRect/>
          </a:stretch>
        </p:blipFill>
        <p:spPr>
          <a:xfrm>
            <a:off x="6629040" y="5047920"/>
            <a:ext cx="316800" cy="252720"/>
          </a:xfrm>
          <a:prstGeom prst="rect">
            <a:avLst/>
          </a:prstGeom>
        </p:spPr>
      </p:pic>
      <p:pic>
        <p:nvPicPr>
          <p:cNvPr descr="" id="127" name="Рисунок 156"/>
          <p:cNvPicPr/>
          <p:nvPr/>
        </p:nvPicPr>
        <p:blipFill>
          <a:blip r:embed="rId31"/>
          <a:stretch>
            <a:fillRect/>
          </a:stretch>
        </p:blipFill>
        <p:spPr>
          <a:xfrm>
            <a:off x="6629040" y="5336280"/>
            <a:ext cx="316800" cy="252720"/>
          </a:xfrm>
          <a:prstGeom prst="rect">
            <a:avLst/>
          </a:prstGeom>
        </p:spPr>
      </p:pic>
      <p:pic>
        <p:nvPicPr>
          <p:cNvPr descr="" id="128" name="Рисунок 160"/>
          <p:cNvPicPr/>
          <p:nvPr/>
        </p:nvPicPr>
        <p:blipFill>
          <a:blip r:embed="rId32"/>
          <a:stretch>
            <a:fillRect/>
          </a:stretch>
        </p:blipFill>
        <p:spPr>
          <a:xfrm>
            <a:off x="6629040" y="5552280"/>
            <a:ext cx="316800" cy="252720"/>
          </a:xfrm>
          <a:prstGeom prst="rect">
            <a:avLst/>
          </a:prstGeom>
        </p:spPr>
      </p:pic>
      <p:pic>
        <p:nvPicPr>
          <p:cNvPr descr="" id="129" name="Рисунок 161"/>
          <p:cNvPicPr/>
          <p:nvPr/>
        </p:nvPicPr>
        <p:blipFill>
          <a:blip r:embed="rId33"/>
          <a:stretch>
            <a:fillRect/>
          </a:stretch>
        </p:blipFill>
        <p:spPr>
          <a:xfrm>
            <a:off x="6629040" y="5840280"/>
            <a:ext cx="316800" cy="252720"/>
          </a:xfrm>
          <a:prstGeom prst="rect">
            <a:avLst/>
          </a:prstGeom>
        </p:spPr>
      </p:pic>
      <p:pic>
        <p:nvPicPr>
          <p:cNvPr descr="" id="130" name="Рисунок 162"/>
          <p:cNvPicPr/>
          <p:nvPr/>
        </p:nvPicPr>
        <p:blipFill>
          <a:blip r:embed="rId34"/>
          <a:stretch>
            <a:fillRect/>
          </a:stretch>
        </p:blipFill>
        <p:spPr>
          <a:xfrm>
            <a:off x="6629040" y="6128280"/>
            <a:ext cx="316800" cy="252720"/>
          </a:xfrm>
          <a:prstGeom prst="rect">
            <a:avLst/>
          </a:prstGeom>
        </p:spPr>
      </p:pic>
      <p:pic>
        <p:nvPicPr>
          <p:cNvPr descr="" id="131" name="Рисунок 164"/>
          <p:cNvPicPr/>
          <p:nvPr/>
        </p:nvPicPr>
        <p:blipFill>
          <a:blip r:embed="rId35"/>
          <a:stretch>
            <a:fillRect/>
          </a:stretch>
        </p:blipFill>
        <p:spPr>
          <a:xfrm>
            <a:off x="6554520" y="738360"/>
            <a:ext cx="405720" cy="323640"/>
          </a:xfrm>
          <a:prstGeom prst="rect">
            <a:avLst/>
          </a:prstGeom>
        </p:spPr>
      </p:pic>
      <p:pic>
        <p:nvPicPr>
          <p:cNvPr descr="" id="132" name="Рисунок 110"/>
          <p:cNvPicPr/>
          <p:nvPr/>
        </p:nvPicPr>
        <p:blipFill>
          <a:blip r:embed="rId36"/>
          <a:stretch>
            <a:fillRect/>
          </a:stretch>
        </p:blipFill>
        <p:spPr>
          <a:xfrm>
            <a:off x="3384360" y="5460840"/>
            <a:ext cx="405720" cy="323640"/>
          </a:xfrm>
          <a:prstGeom prst="rect">
            <a:avLst/>
          </a:prstGeom>
        </p:spPr>
      </p:pic>
      <p:sp>
        <p:nvSpPr>
          <p:cNvPr id="133" name="CustomShape 56"/>
          <p:cNvSpPr/>
          <p:nvPr/>
        </p:nvSpPr>
        <p:spPr>
          <a:xfrm>
            <a:off x="6681240" y="1930320"/>
            <a:ext cx="3102840" cy="47988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</a:t>
            </a:r>
            <a:r>
              <a:rPr lang="ru-RU">
                <a:solidFill>
                  <a:srgbClr val="ff0000"/>
                </a:solidFill>
                <a:latin typeface="Calibri"/>
              </a:rPr>
              <a:t>400 000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за счет федерального бюджета РФ</a:t>
            </a:r>
            <a:endParaRPr/>
          </a:p>
        </p:txBody>
      </p:sp>
      <p:sp>
        <p:nvSpPr>
          <p:cNvPr id="134" name="CustomShape 57"/>
          <p:cNvSpPr/>
          <p:nvPr/>
        </p:nvSpPr>
        <p:spPr>
          <a:xfrm>
            <a:off x="6688800" y="764640"/>
            <a:ext cx="3102840" cy="47988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</a:t>
            </a:r>
            <a:r>
              <a:rPr lang="ru-RU">
                <a:solidFill>
                  <a:srgbClr val="ff0000"/>
                </a:solidFill>
                <a:latin typeface="Calibri"/>
              </a:rPr>
              <a:t>1 000 000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за счет бюджета Ростовской области</a:t>
            </a:r>
            <a:endParaRPr/>
          </a:p>
        </p:txBody>
      </p:sp>
      <p:sp>
        <p:nvSpPr>
          <p:cNvPr id="135" name="CustomShape 58"/>
          <p:cNvSpPr/>
          <p:nvPr/>
        </p:nvSpPr>
        <p:spPr>
          <a:xfrm>
            <a:off x="6666840" y="1153440"/>
            <a:ext cx="3102840" cy="820440"/>
          </a:xfrm>
          <a:prstGeom prst="rect">
            <a:avLst/>
          </a:prstGeom>
        </p:spPr>
        <p:txBody>
          <a:bodyPr bIns="45000" lIns="72000" rIns="72000" tIns="45000"/>
          <a:p>
            <a:pPr algn="just">
              <a:lnSpc>
                <a:spcPct val="80000"/>
              </a:lnSpc>
            </a:pPr>
            <a:r>
              <a:rPr lang="ru-RU">
                <a:solidFill>
                  <a:srgbClr val="ff0000"/>
                </a:solidFill>
                <a:latin typeface="Calibri"/>
              </a:rPr>
              <a:t>    </a:t>
            </a:r>
            <a:r>
              <a:rPr lang="ru-RU">
                <a:solidFill>
                  <a:srgbClr val="ff0000"/>
                </a:solidFill>
                <a:latin typeface="Calibri"/>
              </a:rPr>
              <a:t>600 000 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руб. </a:t>
            </a:r>
            <a:r>
              <a:rPr lang="ru-RU" sz="1400">
                <a:solidFill>
                  <a:srgbClr val="000000"/>
                </a:solidFill>
                <a:latin typeface="Calibri"/>
              </a:rPr>
              <a:t>единовременная выплата из бюджета Ростовской области, дополнительно для тех, кто направляется в учебные подразделения Ростовской области </a:t>
            </a:r>
            <a:endParaRPr/>
          </a:p>
        </p:txBody>
      </p:sp>
      <p:pic>
        <p:nvPicPr>
          <p:cNvPr descr="" id="136" name="Рисунок 111"/>
          <p:cNvPicPr/>
          <p:nvPr/>
        </p:nvPicPr>
        <p:blipFill>
          <a:blip r:embed="rId37"/>
          <a:stretch>
            <a:fillRect/>
          </a:stretch>
        </p:blipFill>
        <p:spPr>
          <a:xfrm>
            <a:off x="6563880" y="1125000"/>
            <a:ext cx="405720" cy="323640"/>
          </a:xfrm>
          <a:prstGeom prst="rect">
            <a:avLst/>
          </a:prstGeom>
        </p:spPr>
      </p:pic>
      <p:pic>
        <p:nvPicPr>
          <p:cNvPr descr="" id="137" name="Рисунок 112"/>
          <p:cNvPicPr/>
          <p:nvPr/>
        </p:nvPicPr>
        <p:blipFill>
          <a:blip r:embed="rId38"/>
          <a:stretch>
            <a:fillRect/>
          </a:stretch>
        </p:blipFill>
        <p:spPr>
          <a:xfrm>
            <a:off x="6575040" y="1881000"/>
            <a:ext cx="405720" cy="3236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8" name="Рисунок 11"/>
          <p:cNvPicPr/>
          <p:nvPr/>
        </p:nvPicPr>
        <p:blipFill>
          <a:blip r:embed="rId1"/>
          <a:stretch>
            <a:fillRect/>
          </a:stretch>
        </p:blipFill>
        <p:spPr>
          <a:xfrm>
            <a:off x="6651360" y="707040"/>
            <a:ext cx="3243240" cy="5156280"/>
          </a:xfrm>
          <a:prstGeom prst="rect">
            <a:avLst/>
          </a:prstGeom>
        </p:spPr>
      </p:pic>
      <p:sp>
        <p:nvSpPr>
          <p:cNvPr id="139" name="Line 1"/>
          <p:cNvSpPr/>
          <p:nvPr/>
        </p:nvSpPr>
        <p:spPr>
          <a:xfrm>
            <a:off x="3296520" y="0"/>
            <a:ext cx="0" cy="685764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140" name="Line 2"/>
          <p:cNvSpPr/>
          <p:nvPr/>
        </p:nvSpPr>
        <p:spPr>
          <a:xfrm>
            <a:off x="6602400" y="0"/>
            <a:ext cx="0" cy="685800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</p:sp>
      <p:sp>
        <p:nvSpPr>
          <p:cNvPr id="141" name="CustomShape 3"/>
          <p:cNvSpPr/>
          <p:nvPr/>
        </p:nvSpPr>
        <p:spPr>
          <a:xfrm>
            <a:off x="6660360" y="28080"/>
            <a:ext cx="3245400" cy="67140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d9d9d9"/>
              </a:gs>
              <a:gs pos="100000">
                <a:srgbClr val="ededed"/>
              </a:gs>
            </a:gsLst>
            <a:lin ang="5400000"/>
          </a:gradFill>
        </p:spPr>
      </p:sp>
      <p:pic>
        <p:nvPicPr>
          <p:cNvPr descr="" id="142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247200" y="18360"/>
            <a:ext cx="774000" cy="32097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43" name="CustomShape 4"/>
          <p:cNvSpPr/>
          <p:nvPr/>
        </p:nvSpPr>
        <p:spPr>
          <a:xfrm>
            <a:off x="17280" y="7560"/>
            <a:ext cx="349560" cy="3510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44" name="CustomShape 5"/>
          <p:cNvSpPr/>
          <p:nvPr/>
        </p:nvSpPr>
        <p:spPr>
          <a:xfrm>
            <a:off x="3257280" y="796680"/>
            <a:ext cx="349560" cy="3510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45" name="CustomShape 6"/>
          <p:cNvSpPr/>
          <p:nvPr/>
        </p:nvSpPr>
        <p:spPr>
          <a:xfrm>
            <a:off x="-5760" y="115920"/>
            <a:ext cx="3209760" cy="349200"/>
          </a:xfrm>
          <a:prstGeom prst="rect">
            <a:avLst/>
          </a:prstGeom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СОЦИАЛЬНЫЕ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ЛЬГОТЫ И ГАРАНТИИ </a:t>
            </a:r>
            <a:endParaRPr/>
          </a:p>
        </p:txBody>
      </p:sp>
      <p:sp>
        <p:nvSpPr>
          <p:cNvPr id="146" name="CustomShape 7"/>
          <p:cNvSpPr/>
          <p:nvPr/>
        </p:nvSpPr>
        <p:spPr>
          <a:xfrm>
            <a:off x="3312360" y="5997240"/>
            <a:ext cx="3298680" cy="738360"/>
          </a:xfrm>
          <a:prstGeom prst="rect">
            <a:avLst/>
          </a:prstGeom>
        </p:spPr>
      </p:sp>
      <p:sp>
        <p:nvSpPr>
          <p:cNvPr id="147" name="CustomShape 8"/>
          <p:cNvSpPr/>
          <p:nvPr/>
        </p:nvSpPr>
        <p:spPr>
          <a:xfrm>
            <a:off x="305640" y="5854320"/>
            <a:ext cx="2959200" cy="73008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статус ветерана боевых действий и соответствующие льготы</a:t>
            </a:r>
            <a:endParaRPr/>
          </a:p>
        </p:txBody>
      </p:sp>
      <p:pic>
        <p:nvPicPr>
          <p:cNvPr descr="" id="148" name="Рисунок 99"/>
          <p:cNvPicPr/>
          <p:nvPr/>
        </p:nvPicPr>
        <p:blipFill>
          <a:blip r:embed="rId3"/>
          <a:stretch>
            <a:fillRect/>
          </a:stretch>
        </p:blipFill>
        <p:spPr>
          <a:xfrm>
            <a:off x="-66240" y="5854320"/>
            <a:ext cx="405720" cy="323640"/>
          </a:xfrm>
          <a:prstGeom prst="rect">
            <a:avLst/>
          </a:prstGeom>
        </p:spPr>
      </p:pic>
      <p:sp>
        <p:nvSpPr>
          <p:cNvPr id="149" name="CustomShape 9"/>
          <p:cNvSpPr/>
          <p:nvPr/>
        </p:nvSpPr>
        <p:spPr>
          <a:xfrm>
            <a:off x="7483680" y="111960"/>
            <a:ext cx="2361600" cy="504360"/>
          </a:xfrm>
          <a:prstGeom prst="rect">
            <a:avLst/>
          </a:prstGeom>
        </p:spPr>
        <p:txBody>
          <a:bodyPr bIns="23760" lIns="47160" rIns="47160" tIns="23760" wrap="none"/>
          <a:p>
            <a:pPr algn="ctr">
              <a:lnSpc>
                <a:spcPct val="100000"/>
              </a:lnSpc>
            </a:pPr>
            <a:r>
              <a:rPr b="1" lang="ru-RU" sz="1500">
                <a:solidFill>
                  <a:srgbClr val="ff0000"/>
                </a:solidFill>
                <a:latin typeface="Calibri"/>
                <a:ea typeface="Tahoma"/>
              </a:rPr>
              <a:t>МИНИСТЕРСТВО ОБОРОНЫ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500">
                <a:solidFill>
                  <a:srgbClr val="ff0000"/>
                </a:solidFill>
                <a:latin typeface="Calibri"/>
                <a:ea typeface="Tahoma"/>
              </a:rPr>
              <a:t>РОССИЙСКОЙ ФЕДЕРАЦИИ</a:t>
            </a:r>
            <a:endParaRPr/>
          </a:p>
        </p:txBody>
      </p:sp>
      <p:sp>
        <p:nvSpPr>
          <p:cNvPr id="150" name="CustomShape 10"/>
          <p:cNvSpPr/>
          <p:nvPr/>
        </p:nvSpPr>
        <p:spPr>
          <a:xfrm>
            <a:off x="281880" y="909360"/>
            <a:ext cx="2935440" cy="116856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возможность быстрого приобретения жилья за счет Минобороны России через накопительно-ипотечную систему</a:t>
            </a:r>
            <a:endParaRPr/>
          </a:p>
        </p:txBody>
      </p:sp>
      <p:pic>
        <p:nvPicPr>
          <p:cNvPr descr="" id="151" name="Рисунок 120"/>
          <p:cNvPicPr/>
          <p:nvPr/>
        </p:nvPicPr>
        <p:blipFill>
          <a:blip r:embed="rId4"/>
          <a:stretch>
            <a:fillRect/>
          </a:stretch>
        </p:blipFill>
        <p:spPr>
          <a:xfrm>
            <a:off x="-69840" y="909360"/>
            <a:ext cx="405720" cy="323640"/>
          </a:xfrm>
          <a:prstGeom prst="rect">
            <a:avLst/>
          </a:prstGeom>
        </p:spPr>
      </p:pic>
      <p:sp>
        <p:nvSpPr>
          <p:cNvPr id="152" name="CustomShape 11"/>
          <p:cNvSpPr/>
          <p:nvPr/>
        </p:nvSpPr>
        <p:spPr>
          <a:xfrm>
            <a:off x="295920" y="225936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служебное жилье или компенсация за найм жилья</a:t>
            </a:r>
            <a:endParaRPr/>
          </a:p>
        </p:txBody>
      </p:sp>
      <p:pic>
        <p:nvPicPr>
          <p:cNvPr descr="" id="153" name="Рисунок 122"/>
          <p:cNvPicPr/>
          <p:nvPr/>
        </p:nvPicPr>
        <p:blipFill>
          <a:blip r:embed="rId5"/>
          <a:stretch>
            <a:fillRect/>
          </a:stretch>
        </p:blipFill>
        <p:spPr>
          <a:xfrm>
            <a:off x="-69840" y="2264400"/>
            <a:ext cx="405720" cy="323640"/>
          </a:xfrm>
          <a:prstGeom prst="rect">
            <a:avLst/>
          </a:prstGeom>
        </p:spPr>
      </p:pic>
      <p:sp>
        <p:nvSpPr>
          <p:cNvPr id="154" name="CustomShape 12"/>
          <p:cNvSpPr/>
          <p:nvPr/>
        </p:nvSpPr>
        <p:spPr>
          <a:xfrm>
            <a:off x="295920" y="3040560"/>
            <a:ext cx="3087360" cy="94932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бесплатное обследование, </a:t>
            </a:r>
            <a:r>
              <a:rPr lang="ru-RU">
                <a:solidFill>
                  <a:srgbClr val="003399"/>
                </a:solidFill>
                <a:latin typeface="Calibri"/>
              </a:rPr>
              <a:t>
</a:t>
            </a:r>
            <a:r>
              <a:rPr lang="ru-RU">
                <a:solidFill>
                  <a:srgbClr val="003399"/>
                </a:solidFill>
                <a:latin typeface="Calibri"/>
              </a:rPr>
              <a:t>лечение </a:t>
            </a:r>
            <a:r>
              <a:rPr lang="ru-RU">
                <a:solidFill>
                  <a:srgbClr val="003399"/>
                </a:solidFill>
                <a:latin typeface="Calibri"/>
              </a:rPr>
              <a:t>и реабилитация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 военно-медицинских учреждениях  </a:t>
            </a:r>
            <a:endParaRPr/>
          </a:p>
        </p:txBody>
      </p:sp>
      <p:pic>
        <p:nvPicPr>
          <p:cNvPr descr="" id="155" name="Рисунок 124"/>
          <p:cNvPicPr/>
          <p:nvPr/>
        </p:nvPicPr>
        <p:blipFill>
          <a:blip r:embed="rId6"/>
          <a:stretch>
            <a:fillRect/>
          </a:stretch>
        </p:blipFill>
        <p:spPr>
          <a:xfrm>
            <a:off x="-69840" y="3040560"/>
            <a:ext cx="405720" cy="294120"/>
          </a:xfrm>
          <a:prstGeom prst="rect">
            <a:avLst/>
          </a:prstGeom>
        </p:spPr>
      </p:pic>
      <p:sp>
        <p:nvSpPr>
          <p:cNvPr id="156" name="CustomShape 13"/>
          <p:cNvSpPr/>
          <p:nvPr/>
        </p:nvSpPr>
        <p:spPr>
          <a:xfrm>
            <a:off x="297360" y="4223520"/>
            <a:ext cx="2935440" cy="73008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страхование жизни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и здоровья за счет федерального бюджета</a:t>
            </a:r>
            <a:endParaRPr/>
          </a:p>
        </p:txBody>
      </p:sp>
      <p:pic>
        <p:nvPicPr>
          <p:cNvPr descr="" id="157" name="Рисунок 132"/>
          <p:cNvPicPr/>
          <p:nvPr/>
        </p:nvPicPr>
        <p:blipFill>
          <a:blip r:embed="rId7"/>
          <a:stretch>
            <a:fillRect/>
          </a:stretch>
        </p:blipFill>
        <p:spPr>
          <a:xfrm>
            <a:off x="-77400" y="4221000"/>
            <a:ext cx="405720" cy="323640"/>
          </a:xfrm>
          <a:prstGeom prst="rect">
            <a:avLst/>
          </a:prstGeom>
        </p:spPr>
      </p:pic>
      <p:sp>
        <p:nvSpPr>
          <p:cNvPr id="158" name="CustomShape 14"/>
          <p:cNvSpPr/>
          <p:nvPr/>
        </p:nvSpPr>
        <p:spPr>
          <a:xfrm>
            <a:off x="295920" y="513648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право на льготную пенсию после 20 лет службы</a:t>
            </a:r>
            <a:endParaRPr/>
          </a:p>
        </p:txBody>
      </p:sp>
      <p:pic>
        <p:nvPicPr>
          <p:cNvPr descr="" id="159" name="Рисунок 143"/>
          <p:cNvPicPr/>
          <p:nvPr/>
        </p:nvPicPr>
        <p:blipFill>
          <a:blip r:embed="rId8"/>
          <a:stretch>
            <a:fillRect/>
          </a:stretch>
        </p:blipFill>
        <p:spPr>
          <a:xfrm>
            <a:off x="-69840" y="5117400"/>
            <a:ext cx="424080" cy="338040"/>
          </a:xfrm>
          <a:prstGeom prst="rect">
            <a:avLst/>
          </a:prstGeom>
        </p:spPr>
      </p:pic>
      <p:sp>
        <p:nvSpPr>
          <p:cNvPr id="160" name="CustomShape 15"/>
          <p:cNvSpPr/>
          <p:nvPr/>
        </p:nvSpPr>
        <p:spPr>
          <a:xfrm>
            <a:off x="3614760" y="908640"/>
            <a:ext cx="3053880" cy="138780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</a:r>
            <a:endParaRPr/>
          </a:p>
        </p:txBody>
      </p:sp>
      <p:pic>
        <p:nvPicPr>
          <p:cNvPr descr="" id="161" name="Рисунок 153"/>
          <p:cNvPicPr/>
          <p:nvPr/>
        </p:nvPicPr>
        <p:blipFill>
          <a:blip r:embed="rId9"/>
          <a:stretch>
            <a:fillRect/>
          </a:stretch>
        </p:blipFill>
        <p:spPr>
          <a:xfrm>
            <a:off x="3249360" y="908640"/>
            <a:ext cx="405720" cy="323640"/>
          </a:xfrm>
          <a:prstGeom prst="rect">
            <a:avLst/>
          </a:prstGeom>
        </p:spPr>
      </p:pic>
      <p:pic>
        <p:nvPicPr>
          <p:cNvPr descr="" id="162" name="Picture 3"/>
          <p:cNvPicPr/>
          <p:nvPr/>
        </p:nvPicPr>
        <p:blipFill>
          <a:blip r:embed="rId10"/>
          <a:stretch>
            <a:fillRect/>
          </a:stretch>
        </p:blipFill>
        <p:spPr>
          <a:xfrm>
            <a:off x="6664680" y="44640"/>
            <a:ext cx="849600" cy="575640"/>
          </a:xfrm>
          <a:prstGeom prst="rect">
            <a:avLst/>
          </a:prstGeom>
        </p:spPr>
      </p:pic>
      <p:sp>
        <p:nvSpPr>
          <p:cNvPr id="163" name="Line 16"/>
          <p:cNvSpPr/>
          <p:nvPr/>
        </p:nvSpPr>
        <p:spPr>
          <a:xfrm>
            <a:off x="6660000" y="690120"/>
            <a:ext cx="3245760" cy="0"/>
          </a:xfrm>
          <a:prstGeom prst="line">
            <a:avLst/>
          </a:prstGeom>
          <a:ln w="9360">
            <a:solidFill>
              <a:srgbClr val="fcc206"/>
            </a:solidFill>
            <a:round/>
          </a:ln>
        </p:spPr>
      </p:sp>
      <p:sp>
        <p:nvSpPr>
          <p:cNvPr id="164" name="CustomShape 17"/>
          <p:cNvSpPr/>
          <p:nvPr/>
        </p:nvSpPr>
        <p:spPr>
          <a:xfrm>
            <a:off x="3602520" y="4869000"/>
            <a:ext cx="2935440" cy="299520"/>
          </a:xfrm>
          <a:prstGeom prst="rect">
            <a:avLst/>
          </a:prstGeom>
        </p:spPr>
      </p:sp>
      <p:sp>
        <p:nvSpPr>
          <p:cNvPr id="165" name="CustomShape 18"/>
          <p:cNvSpPr/>
          <p:nvPr/>
        </p:nvSpPr>
        <p:spPr>
          <a:xfrm>
            <a:off x="6666120" y="6206040"/>
            <a:ext cx="3239640" cy="323640"/>
          </a:xfrm>
          <a:prstGeom prst="rect">
            <a:avLst/>
          </a:prstGeom>
          <a:gradFill>
            <a:gsLst>
              <a:gs pos="0">
                <a:srgbClr val="397bca"/>
              </a:gs>
              <a:gs pos="50000">
                <a:srgbClr val="2e5f99"/>
              </a:gs>
              <a:gs pos="100000">
                <a:srgbClr val="397bca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166" name="CustomShape 19"/>
          <p:cNvSpPr/>
          <p:nvPr/>
        </p:nvSpPr>
        <p:spPr>
          <a:xfrm>
            <a:off x="6666120" y="6528240"/>
            <a:ext cx="3239640" cy="323640"/>
          </a:xfrm>
          <a:prstGeom prst="rect">
            <a:avLst/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6200000"/>
          </a:gradFill>
          <a:ln w="9360">
            <a:solidFill>
              <a:srgbClr val="be4b48"/>
            </a:solidFill>
            <a:round/>
          </a:ln>
        </p:spPr>
      </p:sp>
      <p:sp>
        <p:nvSpPr>
          <p:cNvPr id="167" name="CustomShape 20"/>
          <p:cNvSpPr/>
          <p:nvPr/>
        </p:nvSpPr>
        <p:spPr>
          <a:xfrm>
            <a:off x="6666120" y="5879160"/>
            <a:ext cx="3239640" cy="32364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</p:spPr>
      </p:sp>
      <p:sp>
        <p:nvSpPr>
          <p:cNvPr id="168" name="CustomShape 21"/>
          <p:cNvSpPr/>
          <p:nvPr/>
        </p:nvSpPr>
        <p:spPr>
          <a:xfrm>
            <a:off x="7292880" y="6492600"/>
            <a:ext cx="266760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d9d9d9"/>
                </a:solidFill>
                <a:latin typeface="Calibri"/>
              </a:rPr>
              <a:t>службапоконтракту.рф</a:t>
            </a:r>
            <a:endParaRPr/>
          </a:p>
        </p:txBody>
      </p:sp>
      <p:sp>
        <p:nvSpPr>
          <p:cNvPr id="169" name="CustomShape 22"/>
          <p:cNvSpPr/>
          <p:nvPr/>
        </p:nvSpPr>
        <p:spPr>
          <a:xfrm>
            <a:off x="7371000" y="5880240"/>
            <a:ext cx="2459520" cy="6390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СЛУЖИ ПО КОНТРАКТУ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ffffff"/>
                </a:solidFill>
                <a:latin typeface="Calibri"/>
              </a:rPr>
              <a:t>В ВООРУЖЕННЫХ СИЛАХ</a:t>
            </a:r>
            <a:endParaRPr/>
          </a:p>
        </p:txBody>
      </p:sp>
      <p:pic>
        <p:nvPicPr>
          <p:cNvPr descr="" id="170" name="Picture 8"/>
          <p:cNvPicPr/>
          <p:nvPr/>
        </p:nvPicPr>
        <p:blipFill>
          <a:blip r:embed="rId11"/>
          <a:stretch>
            <a:fillRect/>
          </a:stretch>
        </p:blipFill>
        <p:spPr>
          <a:xfrm>
            <a:off x="6553800" y="28080"/>
            <a:ext cx="774000" cy="320976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71" name="CustomShape 23"/>
          <p:cNvSpPr/>
          <p:nvPr/>
        </p:nvSpPr>
        <p:spPr>
          <a:xfrm>
            <a:off x="3323880" y="16920"/>
            <a:ext cx="349560" cy="3510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72" name="CustomShape 24"/>
          <p:cNvSpPr/>
          <p:nvPr/>
        </p:nvSpPr>
        <p:spPr>
          <a:xfrm>
            <a:off x="6563880" y="806040"/>
            <a:ext cx="349560" cy="351000"/>
          </a:xfrm>
          <a:prstGeom prst="halfFrame">
            <a:avLst>
              <a:gd fmla="val 7272" name="adj1"/>
              <a:gd fmla="val 9642" name="adj2"/>
            </a:avLst>
          </a:prstGeom>
          <a:solidFill>
            <a:srgbClr val="ff0000"/>
          </a:solidFill>
        </p:spPr>
      </p:sp>
      <p:sp>
        <p:nvSpPr>
          <p:cNvPr id="173" name="CustomShape 25"/>
          <p:cNvSpPr/>
          <p:nvPr/>
        </p:nvSpPr>
        <p:spPr>
          <a:xfrm>
            <a:off x="6664680" y="4797000"/>
            <a:ext cx="3242880" cy="1077840"/>
          </a:xfrm>
          <a:prstGeom prst="rect">
            <a:avLst/>
          </a:prstGeom>
          <a:solidFill>
            <a:srgbClr val="4b5320"/>
          </a:solidFill>
        </p:spPr>
      </p:sp>
      <p:sp>
        <p:nvSpPr>
          <p:cNvPr id="174" name="CustomShape 26"/>
          <p:cNvSpPr/>
          <p:nvPr/>
        </p:nvSpPr>
        <p:spPr>
          <a:xfrm>
            <a:off x="3272760" y="128160"/>
            <a:ext cx="3209760" cy="421200"/>
          </a:xfrm>
          <a:prstGeom prst="rect">
            <a:avLst/>
          </a:prstGeom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СОЦИАЛЬНЫЕ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2000">
                <a:solidFill>
                  <a:srgbClr val="ffffff"/>
                </a:solidFill>
                <a:latin typeface="Calibri"/>
              </a:rPr>
              <a:t>ЛЬГОТЫ И ГАРАНТИИ </a:t>
            </a:r>
            <a:endParaRPr/>
          </a:p>
        </p:txBody>
      </p:sp>
      <p:sp>
        <p:nvSpPr>
          <p:cNvPr id="175" name="CustomShape 27"/>
          <p:cNvSpPr/>
          <p:nvPr/>
        </p:nvSpPr>
        <p:spPr>
          <a:xfrm>
            <a:off x="6669000" y="4978800"/>
            <a:ext cx="3244320" cy="852480"/>
          </a:xfrm>
          <a:prstGeom prst="rect">
            <a:avLst/>
          </a:prstGeom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3600">
                <a:solidFill>
                  <a:srgbClr val="fcc206"/>
                </a:solidFill>
                <a:latin typeface="Calibri"/>
              </a:rPr>
              <a:t>8 (863) 235-15-23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2800">
                <a:solidFill>
                  <a:srgbClr val="ff0000"/>
                </a:solidFill>
                <a:latin typeface="Calibri"/>
              </a:rPr>
              <a:t>    </a:t>
            </a:r>
            <a:r>
              <a:rPr b="1" lang="ru-RU" sz="2800">
                <a:solidFill>
                  <a:srgbClr val="ff0000"/>
                </a:solidFill>
                <a:latin typeface="Calibri"/>
              </a:rPr>
              <a:t>звони сейчас</a:t>
            </a:r>
            <a:endParaRPr/>
          </a:p>
        </p:txBody>
      </p:sp>
      <p:pic>
        <p:nvPicPr>
          <p:cNvPr descr="" id="176" name="Picture 5"/>
          <p:cNvPicPr/>
          <p:nvPr/>
        </p:nvPicPr>
        <p:blipFill>
          <a:blip r:embed="rId12"/>
          <a:stretch>
            <a:fillRect/>
          </a:stretch>
        </p:blipFill>
        <p:spPr>
          <a:xfrm>
            <a:off x="6383880" y="5229360"/>
            <a:ext cx="1272240" cy="1799640"/>
          </a:xfrm>
          <a:prstGeom prst="rect">
            <a:avLst/>
          </a:prstGeom>
        </p:spPr>
      </p:pic>
      <p:sp>
        <p:nvSpPr>
          <p:cNvPr id="177" name="CustomShape 28"/>
          <p:cNvSpPr/>
          <p:nvPr/>
        </p:nvSpPr>
        <p:spPr>
          <a:xfrm>
            <a:off x="3602520" y="248364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кредитные и налоговые каникулы</a:t>
            </a:r>
            <a:endParaRPr/>
          </a:p>
        </p:txBody>
      </p:sp>
      <p:pic>
        <p:nvPicPr>
          <p:cNvPr descr="" id="178" name="Рисунок 71"/>
          <p:cNvPicPr/>
          <p:nvPr/>
        </p:nvPicPr>
        <p:blipFill>
          <a:blip r:embed="rId13"/>
          <a:stretch>
            <a:fillRect/>
          </a:stretch>
        </p:blipFill>
        <p:spPr>
          <a:xfrm>
            <a:off x="3230640" y="2464920"/>
            <a:ext cx="405720" cy="323640"/>
          </a:xfrm>
          <a:prstGeom prst="rect">
            <a:avLst/>
          </a:prstGeom>
        </p:spPr>
      </p:pic>
      <p:sp>
        <p:nvSpPr>
          <p:cNvPr id="179" name="CustomShape 29"/>
          <p:cNvSpPr/>
          <p:nvPr/>
        </p:nvSpPr>
        <p:spPr>
          <a:xfrm>
            <a:off x="3609000" y="4937400"/>
            <a:ext cx="2935440" cy="73008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бесплатный отдых детей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в летних оздоровительных лагерях</a:t>
            </a:r>
            <a:endParaRPr/>
          </a:p>
        </p:txBody>
      </p:sp>
      <p:pic>
        <p:nvPicPr>
          <p:cNvPr descr="" id="180" name="Рисунок 74"/>
          <p:cNvPicPr/>
          <p:nvPr/>
        </p:nvPicPr>
        <p:blipFill>
          <a:blip r:embed="rId14"/>
          <a:stretch>
            <a:fillRect/>
          </a:stretch>
        </p:blipFill>
        <p:spPr>
          <a:xfrm>
            <a:off x="3234600" y="4855680"/>
            <a:ext cx="426240" cy="339840"/>
          </a:xfrm>
          <a:prstGeom prst="rect">
            <a:avLst/>
          </a:prstGeom>
        </p:spPr>
      </p:pic>
      <p:sp>
        <p:nvSpPr>
          <p:cNvPr id="181" name="CustomShape 30"/>
          <p:cNvSpPr/>
          <p:nvPr/>
        </p:nvSpPr>
        <p:spPr>
          <a:xfrm>
            <a:off x="3603960" y="324720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бюджетные места для обучения детей в ВУЗах</a:t>
            </a:r>
            <a:endParaRPr/>
          </a:p>
        </p:txBody>
      </p:sp>
      <p:pic>
        <p:nvPicPr>
          <p:cNvPr descr="" id="182" name="Рисунок 77"/>
          <p:cNvPicPr/>
          <p:nvPr/>
        </p:nvPicPr>
        <p:blipFill>
          <a:blip r:embed="rId15"/>
          <a:stretch>
            <a:fillRect/>
          </a:stretch>
        </p:blipFill>
        <p:spPr>
          <a:xfrm>
            <a:off x="3226680" y="3193560"/>
            <a:ext cx="446400" cy="356040"/>
          </a:xfrm>
          <a:prstGeom prst="rect">
            <a:avLst/>
          </a:prstGeom>
        </p:spPr>
      </p:pic>
      <p:sp>
        <p:nvSpPr>
          <p:cNvPr id="183" name="CustomShape 31"/>
          <p:cNvSpPr/>
          <p:nvPr/>
        </p:nvSpPr>
        <p:spPr>
          <a:xfrm>
            <a:off x="3618000" y="4092480"/>
            <a:ext cx="2935440" cy="510840"/>
          </a:xfrm>
          <a:prstGeom prst="rect">
            <a:avLst/>
          </a:prstGeom>
        </p:spPr>
        <p:txBody>
          <a:bodyPr bIns="36000" lIns="36000" rIns="36000" tIns="36000"/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бронирование рабочих мест</a:t>
            </a:r>
            <a:endParaRPr/>
          </a:p>
          <a:p>
            <a:pPr>
              <a:lnSpc>
                <a:spcPct val="80000"/>
              </a:lnSpc>
            </a:pPr>
            <a:r>
              <a:rPr lang="ru-RU">
                <a:solidFill>
                  <a:srgbClr val="003399"/>
                </a:solidFill>
                <a:latin typeface="Calibri"/>
              </a:rPr>
              <a:t>за будущими контрактниками</a:t>
            </a:r>
            <a:endParaRPr/>
          </a:p>
        </p:txBody>
      </p:sp>
      <p:pic>
        <p:nvPicPr>
          <p:cNvPr descr="" id="184" name="Рисунок 84"/>
          <p:cNvPicPr/>
          <p:nvPr/>
        </p:nvPicPr>
        <p:blipFill>
          <a:blip r:embed="rId16"/>
          <a:stretch>
            <a:fillRect/>
          </a:stretch>
        </p:blipFill>
        <p:spPr>
          <a:xfrm>
            <a:off x="3234960" y="4039560"/>
            <a:ext cx="446400" cy="356040"/>
          </a:xfrm>
          <a:prstGeom prst="rect">
            <a:avLst/>
          </a:prstGeom>
        </p:spPr>
      </p:pic>
      <p:sp>
        <p:nvSpPr>
          <p:cNvPr id="185" name="CustomShape 32"/>
          <p:cNvSpPr/>
          <p:nvPr/>
        </p:nvSpPr>
        <p:spPr>
          <a:xfrm>
            <a:off x="3339720" y="5798520"/>
            <a:ext cx="3217680" cy="973080"/>
          </a:xfrm>
          <a:prstGeom prst="rect">
            <a:avLst/>
          </a:prstGeom>
          <a:solidFill>
            <a:srgbClr val="4b5320"/>
          </a:solidFill>
        </p:spPr>
        <p:txBody>
          <a:bodyPr bIns="36000" lIns="36000" rIns="36000" tIns="36000"/>
          <a:p>
            <a:pPr algn="ctr">
              <a:lnSpc>
                <a:spcPct val="80000"/>
              </a:lnSpc>
            </a:pPr>
            <a:r>
              <a:rPr b="1" lang="ru-RU" sz="2400">
                <a:solidFill>
                  <a:srgbClr val="fcc206"/>
                </a:solidFill>
                <a:latin typeface="Calibri"/>
              </a:rPr>
              <a:t>пункт отбора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400">
                <a:solidFill>
                  <a:srgbClr val="fcc206"/>
                </a:solidFill>
                <a:latin typeface="Calibri"/>
              </a:rPr>
              <a:t>8 (863) 235 - 15 - 23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1600">
                <a:solidFill>
                  <a:srgbClr val="fcc206"/>
                </a:solidFill>
                <a:latin typeface="Calibri"/>
              </a:rPr>
              <a:t>г. Ростов-на-Дону, ул. Оганова, д. 22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