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78BF8-B727-4004-8B59-0C2438329DE5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ED2E-185F-45BA-ABCE-C75A67C4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9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859" y="476672"/>
            <a:ext cx="815428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«Глоссарий» - основные понятия бюджетного процесса</a:t>
            </a:r>
          </a:p>
        </p:txBody>
      </p:sp>
      <p:pic>
        <p:nvPicPr>
          <p:cNvPr id="1026" name="Picture 2" descr="C:\Users\Пользователь\Desktop\026a62067a0ff305150cdd70339945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5"/>
            <a:ext cx="9168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105835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62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«Глоссарий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основные понятия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34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bigstock_chart_14808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861048"/>
            <a:ext cx="4572000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74190"/>
            <a:ext cx="4572000" cy="20882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Бюджет— (от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756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Основные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понятия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бюджетного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процесса</a:t>
            </a:r>
          </a:p>
        </p:txBody>
      </p:sp>
      <p:pic>
        <p:nvPicPr>
          <p:cNvPr id="3074" name="Picture 2" descr="C:\Users\Пользователь\Desktop\scale_1200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344530"/>
            <a:ext cx="5761037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7"/>
            <a:ext cx="9108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поступающие в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выплачиваемые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бюджета денежные средства,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направленные на финансовое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задач местного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бюджета над 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остатки на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счете, бюджетные кредиты,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коммерческие кредиты, иные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сточники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денежные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системы, другому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Дотации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- межбюджетные трансферты, предоставляемые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безвозмездной и безвозвратной основе без установления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направлений их использования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519" y="1924844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Субсидии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- межбюджетные трансферты,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предоставляемые на условиях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софинансирования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расходных обязательств, возникающих при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выполнении полномочий органов местного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91997"/>
            <a:ext cx="5622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Субвенции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  </a:r>
          </a:p>
        </p:txBody>
      </p:sp>
      <p:pic>
        <p:nvPicPr>
          <p:cNvPr id="4100" name="Picture 4" descr="C:\Users\Пользователь\Desktop\izobrazhenie_2021-12-17_1552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685448" cy="26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r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02172"/>
            <a:ext cx="2736304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Пользователь\Desktop\original-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374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63722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Бюджетные ассигнования </a:t>
            </a:r>
            <a:r>
              <a:rPr lang="ru-RU" dirty="0">
                <a:solidFill>
                  <a:schemeClr val="bg1"/>
                </a:solidFill>
              </a:rPr>
              <a:t>- предельные объемы денежных средств, предусмотренные в соответствующем финансовом году для исполнения бюджетных обязательств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Муниципальный </a:t>
            </a:r>
            <a:r>
              <a:rPr lang="ru-RU" dirty="0">
                <a:solidFill>
                  <a:schemeClr val="accent6"/>
                </a:solidFill>
              </a:rPr>
              <a:t>внутренний долг </a:t>
            </a:r>
            <a:r>
              <a:rPr lang="ru-RU" dirty="0">
                <a:solidFill>
                  <a:schemeClr val="bg1"/>
                </a:solidFill>
              </a:rPr>
              <a:t>- долговые обязательства публично-правового образования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</a:rPr>
              <a:t>Лимит </a:t>
            </a:r>
            <a:r>
              <a:rPr lang="ru-RU" dirty="0">
                <a:solidFill>
                  <a:schemeClr val="accent6"/>
                </a:solidFill>
              </a:rPr>
              <a:t>бюджетных обязательств </a:t>
            </a:r>
            <a:r>
              <a:rPr lang="ru-RU" dirty="0">
                <a:solidFill>
                  <a:schemeClr val="bg1"/>
                </a:solidFill>
              </a:rPr>
              <a:t>- объем прав в денежном выражении на принятие бюджетных обязательств и (или) их исполнение в текущем финансовом году (текущем финансовом году и плановом периоде)</a:t>
            </a:r>
          </a:p>
        </p:txBody>
      </p:sp>
    </p:spTree>
    <p:extLst>
      <p:ext uri="{BB962C8B-B14F-4D97-AF65-F5344CB8AC3E}">
        <p14:creationId xmlns:p14="http://schemas.microsoft.com/office/powerpoint/2010/main" val="4046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2818166"/>
            <a:ext cx="925252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Благодарим </a:t>
            </a:r>
            <a:r>
              <a:rPr lang="ru-RU" dirty="0"/>
              <a:t>Вас, </a:t>
            </a:r>
            <a:r>
              <a:rPr lang="ru-RU" dirty="0" smtClean="0"/>
              <a:t>за ознакомление </a:t>
            </a:r>
          </a:p>
          <a:p>
            <a:pPr algn="ctr"/>
            <a:r>
              <a:rPr lang="ru-RU" dirty="0" smtClean="0"/>
              <a:t>с основными понятиями</a:t>
            </a:r>
          </a:p>
          <a:p>
            <a:pPr algn="ctr"/>
            <a:r>
              <a:rPr lang="ru-RU" dirty="0" smtClean="0"/>
              <a:t>бюджетного </a:t>
            </a:r>
            <a:r>
              <a:rPr lang="ru-RU" dirty="0"/>
              <a:t>процесса</a:t>
            </a:r>
          </a:p>
        </p:txBody>
      </p:sp>
      <p:pic>
        <p:nvPicPr>
          <p:cNvPr id="7170" name="Picture 2" descr="C:\Users\Пользователь\Desktop\73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160240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scale_1200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1602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279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«Глоссарий» - основные понятия бюджетного процесса</vt:lpstr>
      <vt:lpstr>Презентация PowerPoint</vt:lpstr>
      <vt:lpstr>Основные понятия бюджетного процесса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«Глоссарий» - основные понятия бюджетного процесса</dc:title>
  <dc:creator>Пользователь</dc:creator>
  <cp:lastModifiedBy>Пользователь</cp:lastModifiedBy>
  <cp:revision>10</cp:revision>
  <dcterms:created xsi:type="dcterms:W3CDTF">2024-06-05T07:07:27Z</dcterms:created>
  <dcterms:modified xsi:type="dcterms:W3CDTF">2024-06-05T08:28:12Z</dcterms:modified>
</cp:coreProperties>
</file>