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4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invertIfNegative val="0"/>
            <c:bubble3D val="0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8678.4</c:v>
                </c:pt>
                <c:pt idx="1">
                  <c:v>5881.9</c:v>
                </c:pt>
                <c:pt idx="2">
                  <c:v>6269.2</c:v>
                </c:pt>
                <c:pt idx="3">
                  <c:v>5625.2</c:v>
                </c:pt>
                <c:pt idx="4">
                  <c:v>8795.2999999999993</c:v>
                </c:pt>
                <c:pt idx="5">
                  <c:v>8401.4</c:v>
                </c:pt>
                <c:pt idx="6" formatCode="0.0">
                  <c:v>15509</c:v>
                </c:pt>
                <c:pt idx="7">
                  <c:v>10563.8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32647808"/>
        <c:axId val="32661888"/>
        <c:axId val="0"/>
      </c:bar3DChart>
      <c:catAx>
        <c:axId val="3264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2661888"/>
        <c:crosses val="autoZero"/>
        <c:auto val="1"/>
        <c:lblAlgn val="ctr"/>
        <c:lblOffset val="100"/>
        <c:noMultiLvlLbl val="0"/>
      </c:catAx>
      <c:valAx>
        <c:axId val="32661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647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numRef>
              <c:f>Лист1!$A$2:$A$10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3027</c:v>
                </c:pt>
                <c:pt idx="1">
                  <c:v>4591.7</c:v>
                </c:pt>
                <c:pt idx="2">
                  <c:v>4549.7</c:v>
                </c:pt>
                <c:pt idx="3">
                  <c:v>6269.2</c:v>
                </c:pt>
                <c:pt idx="4">
                  <c:v>6782.3</c:v>
                </c:pt>
                <c:pt idx="5">
                  <c:v>8795.2999999999993</c:v>
                </c:pt>
                <c:pt idx="6">
                  <c:v>8401.4</c:v>
                </c:pt>
                <c:pt idx="7" formatCode="0.0">
                  <c:v>15509</c:v>
                </c:pt>
                <c:pt idx="8">
                  <c:v>10563.8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invertIfNegative val="0"/>
          <c:dLbls>
            <c:dLbl>
              <c:idx val="7"/>
              <c:layout>
                <c:manualLayout>
                  <c:x val="9.1836734693877556E-2"/>
                  <c:y val="8.9793045148623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013605442176874E-2"/>
                  <c:y val="-6.45387512005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7096.9</c:v>
                </c:pt>
                <c:pt idx="1">
                  <c:v>8678.4</c:v>
                </c:pt>
                <c:pt idx="2">
                  <c:v>5881.9</c:v>
                </c:pt>
                <c:pt idx="3">
                  <c:v>6882.9</c:v>
                </c:pt>
                <c:pt idx="4">
                  <c:v>4633.2</c:v>
                </c:pt>
                <c:pt idx="5">
                  <c:v>5259.5</c:v>
                </c:pt>
                <c:pt idx="6">
                  <c:v>16048.4</c:v>
                </c:pt>
                <c:pt idx="7">
                  <c:v>4973.8</c:v>
                </c:pt>
                <c:pt idx="8">
                  <c:v>13145.7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389376"/>
        <c:axId val="32399360"/>
        <c:axId val="0"/>
      </c:bar3DChart>
      <c:catAx>
        <c:axId val="3238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399360"/>
        <c:crosses val="autoZero"/>
        <c:auto val="1"/>
        <c:lblAlgn val="ctr"/>
        <c:lblOffset val="100"/>
        <c:noMultiLvlLbl val="0"/>
      </c:catAx>
      <c:valAx>
        <c:axId val="32399360"/>
        <c:scaling>
          <c:orientation val="minMax"/>
        </c:scaling>
        <c:delete val="0"/>
        <c:axPos val="l"/>
        <c:majorGridlines>
          <c:spPr>
            <a:ln w="19050" cap="flat" cmpd="sng" algn="ctr">
              <a:solidFill>
                <a:schemeClr val="accent2"/>
              </a:solidFill>
              <a:prstDash val="solid"/>
            </a:ln>
            <a:effectLst>
              <a:glow rad="70000">
                <a:schemeClr val="accent2">
                  <a:tint val="30000"/>
                  <a:shade val="95000"/>
                  <a:satMod val="300000"/>
                  <a:alpha val="50000"/>
                </a:schemeClr>
              </a:glow>
            </a:effectLst>
          </c:spPr>
        </c:majorGridlines>
        <c:numFmt formatCode="General" sourceLinked="1"/>
        <c:majorTickMark val="out"/>
        <c:minorTickMark val="none"/>
        <c:tickLblPos val="nextTo"/>
        <c:crossAx val="32389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</c:v>
                </c:pt>
                <c:pt idx="6">
                  <c:v>Прочие неналоговые доходы</c:v>
                </c:pt>
                <c:pt idx="7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1434.4</c:v>
                </c:pt>
                <c:pt idx="1">
                  <c:v>1912.7</c:v>
                </c:pt>
                <c:pt idx="2" formatCode="0.0">
                  <c:v>4412.6000000000004</c:v>
                </c:pt>
                <c:pt idx="3">
                  <c:v>19.899999999999999</c:v>
                </c:pt>
                <c:pt idx="4" formatCode="0.0">
                  <c:v>1671.2</c:v>
                </c:pt>
                <c:pt idx="5">
                  <c:v>3.9</c:v>
                </c:pt>
                <c:pt idx="6">
                  <c:v>172.7</c:v>
                </c:pt>
                <c:pt idx="7">
                  <c:v>936.4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3000"/>
                    <a:satMod val="150000"/>
                  </a:schemeClr>
                </a:gs>
                <a:gs pos="25000">
                  <a:schemeClr val="accent4">
                    <a:tint val="96000"/>
                    <a:shade val="80000"/>
                    <a:satMod val="105000"/>
                  </a:schemeClr>
                </a:gs>
                <a:gs pos="38000">
                  <a:schemeClr val="accent4">
                    <a:tint val="96000"/>
                    <a:shade val="59000"/>
                    <a:satMod val="120000"/>
                  </a:schemeClr>
                </a:gs>
                <a:gs pos="55000">
                  <a:schemeClr val="accent4">
                    <a:shade val="57000"/>
                    <a:satMod val="120000"/>
                  </a:schemeClr>
                </a:gs>
                <a:gs pos="80000">
                  <a:schemeClr val="accent4">
                    <a:shade val="56000"/>
                    <a:satMod val="145000"/>
                  </a:schemeClr>
                </a:gs>
                <a:gs pos="88000">
                  <a:schemeClr val="accent4">
                    <a:shade val="63000"/>
                    <a:satMod val="160000"/>
                  </a:schemeClr>
                </a:gs>
                <a:gs pos="100000">
                  <a:schemeClr val="accent4">
                    <a:tint val="99555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4">
                  <a:shade val="60000"/>
                  <a:satMod val="300000"/>
                </a:schemeClr>
              </a:solidFill>
              <a:prstDash val="solid"/>
            </a:ln>
            <a:effectLst>
              <a:glow rad="70000">
                <a:schemeClr val="accent4">
                  <a:tint val="30000"/>
                  <a:shade val="95000"/>
                  <a:satMod val="300000"/>
                  <a:alpha val="50000"/>
                </a:schemeClr>
              </a:glo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13155.1</c:v>
                </c:pt>
                <c:pt idx="1">
                  <c:v>10566.8</c:v>
                </c:pt>
                <c:pt idx="2">
                  <c:v>13154.2</c:v>
                </c:pt>
                <c:pt idx="3">
                  <c:v>11409.5</c:v>
                </c:pt>
                <c:pt idx="4">
                  <c:v>13305.2</c:v>
                </c:pt>
                <c:pt idx="5">
                  <c:v>25022.400000000001</c:v>
                </c:pt>
                <c:pt idx="6">
                  <c:v>18199.7</c:v>
                </c:pt>
                <c:pt idx="7">
                  <c:v>25082.7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33039488"/>
        <c:axId val="33041024"/>
        <c:axId val="32394304"/>
      </c:bar3DChart>
      <c:catAx>
        <c:axId val="3303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041024"/>
        <c:crosses val="autoZero"/>
        <c:auto val="1"/>
        <c:lblAlgn val="ctr"/>
        <c:lblOffset val="100"/>
        <c:noMultiLvlLbl val="0"/>
      </c:catAx>
      <c:valAx>
        <c:axId val="330410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3039488"/>
        <c:crosses val="autoZero"/>
        <c:crossBetween val="between"/>
      </c:valAx>
      <c:serAx>
        <c:axId val="32394304"/>
        <c:scaling>
          <c:orientation val="minMax"/>
        </c:scaling>
        <c:delete val="0"/>
        <c:axPos val="b"/>
        <c:majorTickMark val="out"/>
        <c:minorTickMark val="none"/>
        <c:tickLblPos val="nextTo"/>
        <c:crossAx val="33041024"/>
        <c:crosses val="autoZero"/>
      </c:serAx>
      <c:spPr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Национальная безопасность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9319.9</c:v>
                </c:pt>
                <c:pt idx="1">
                  <c:v>299.2</c:v>
                </c:pt>
                <c:pt idx="2">
                  <c:v>56.9</c:v>
                </c:pt>
                <c:pt idx="3">
                  <c:v>5307.7</c:v>
                </c:pt>
                <c:pt idx="4">
                  <c:v>41</c:v>
                </c:pt>
                <c:pt idx="5">
                  <c:v>5584.8</c:v>
                </c:pt>
                <c:pt idx="6">
                  <c:v>291.60000000000002</c:v>
                </c:pt>
                <c:pt idx="7">
                  <c:v>4564.1000000000004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42705591351292232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97.4</c:v>
                </c:pt>
                <c:pt idx="1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55"/>
          <c:h val="0.361467020712945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atMod val="150000"/>
                    </a:schemeClr>
                  </a:gs>
                  <a:gs pos="72000">
                    <a:schemeClr val="accent6">
                      <a:tint val="90000"/>
                      <a:satMod val="135000"/>
                    </a:schemeClr>
                  </a:gs>
                  <a:gs pos="100000">
                    <a:schemeClr val="accent6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1"/>
            <c:bubble3D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66.5</c:v>
                </c:pt>
                <c:pt idx="1">
                  <c:v>2.2999999999999998</c:v>
                </c:pt>
                <c:pt idx="2">
                  <c:v>31.2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2"/>
    </a:solidFill>
    <a:ln w="19050" cap="flat" cmpd="sng" algn="ctr">
      <a:solidFill>
        <a:schemeClr val="lt1"/>
      </a:solidFill>
      <a:prstDash val="solid"/>
    </a:ln>
    <a:effectLst>
      <a:glow rad="63500">
        <a:schemeClr val="accent2">
          <a:tint val="30000"/>
          <a:shade val="95000"/>
          <a:satMod val="300000"/>
          <a:alpha val="50000"/>
        </a:schemeClr>
      </a:glo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3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nans\Desktop\1381676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734375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</a:t>
            </a:r>
            <a:r>
              <a:rPr lang="ru-RU" dirty="0" smtClean="0"/>
              <a:t>2023 </a:t>
            </a:r>
            <a:r>
              <a:rPr lang="ru-RU" dirty="0" smtClean="0"/>
              <a:t>году </a:t>
            </a:r>
          </a:p>
          <a:p>
            <a:pPr algn="ctr"/>
            <a:r>
              <a:rPr lang="ru-RU" b="1" dirty="0" smtClean="0"/>
              <a:t>24419,9 </a:t>
            </a:r>
            <a:r>
              <a:rPr lang="ru-RU" b="1" dirty="0" smtClean="0"/>
              <a:t>тыс.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364917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Криворожского сельского поселения 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142852"/>
            <a:ext cx="3143272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24419,9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714488"/>
            <a:ext cx="4143404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муниципальными финансами и создание условий для эффективного управления финансами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(9232,3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тыс.рублей)</a:t>
            </a:r>
            <a:endParaRPr lang="ru-RU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714884"/>
            <a:ext cx="4143404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Муниципальная политика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(41,1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857364"/>
            <a:ext cx="4000528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Защита населения и территории от ЧС, обеспечение пожарной  безопасности и безопасности людей на водных объектов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(4181,6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357562"/>
            <a:ext cx="4143404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качественными жилищно-коммунальными услугами населения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(5394,8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4714884"/>
            <a:ext cx="4000528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Информационное общество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(6,0тыс.рублей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357562"/>
            <a:ext cx="4000528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общественного порядка и противодействие преступности (0,0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572140"/>
            <a:ext cx="4000528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(5268,6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 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5572140"/>
            <a:ext cx="4143404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Социальная поддержка граждан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(291,6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6215082"/>
            <a:ext cx="7358114" cy="6429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доступным и комфортным жильем населения Криворожского сельского поселения(0,0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тыс.рублей-3,9%)</a:t>
            </a:r>
            <a:endParaRPr lang="ru-RU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Структура безвозмездных поступлений бюджета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</a:t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485836"/>
              </p:ext>
            </p:extLst>
          </p:nvPr>
        </p:nvGraphicFramePr>
        <p:xfrm>
          <a:off x="457200" y="1714488"/>
          <a:ext cx="7467600" cy="44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80901"/>
              </p:ext>
            </p:extLst>
          </p:nvPr>
        </p:nvGraphicFramePr>
        <p:xfrm>
          <a:off x="642911" y="1785926"/>
          <a:ext cx="7817521" cy="4782983"/>
        </p:xfrm>
        <a:graphic>
          <a:graphicData uri="http://schemas.openxmlformats.org/drawingml/2006/table">
            <a:tbl>
              <a:tblPr/>
              <a:tblGrid>
                <a:gridCol w="2434874"/>
                <a:gridCol w="774403"/>
                <a:gridCol w="774403"/>
                <a:gridCol w="953521"/>
                <a:gridCol w="864096"/>
                <a:gridCol w="792088"/>
                <a:gridCol w="1224136"/>
              </a:tblGrid>
              <a:tr h="110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6882,9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4663,2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5259,5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16048,4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4973,8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13145,7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3706,9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4103,2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4131,4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4117,1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4718,2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8740,7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192,9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208,4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231,3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240,4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255,6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299,4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2983,5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268,2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816,7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11634,9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53,4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80,1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4105,6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Криворожского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Криворожского сельского поселения Миллеровского района в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25082,7</a:t>
            </a:r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928934"/>
            <a:ext cx="25003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23709,5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1373,2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928934"/>
            <a:ext cx="2357422" cy="2643206"/>
          </a:xfrm>
          <a:prstGeom prst="rect">
            <a:avLst/>
          </a:prstGeom>
          <a:noFill/>
        </p:spPr>
      </p:pic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7779,6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r>
              <a:rPr lang="ru-RU" dirty="0" smtClean="0"/>
              <a:t>13145,7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857356" y="571480"/>
            <a:ext cx="4857784" cy="11430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23709,5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43240" y="1928802"/>
            <a:ext cx="2571768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</a:t>
            </a:r>
            <a:r>
              <a:rPr lang="ru-RU" dirty="0" smtClean="0"/>
              <a:t>2784,2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1434,4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4412,6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1912,7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14678" y="3143248"/>
            <a:ext cx="2357454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1671,2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14678" y="4071942"/>
            <a:ext cx="2428892" cy="928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Прочие неналоговые доходы – 172,7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3143248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8740,7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950" y="4071942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299,4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7950" y="5000636"/>
            <a:ext cx="2786050" cy="12858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Иные межбюджетные трансферты-4105,6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571868" y="1428736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6116" y="5072074"/>
            <a:ext cx="2428892" cy="928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продажи материальных и нематериальных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активово-936,4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6143620"/>
            <a:ext cx="2428892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ущерба-3,9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829116"/>
              </p:ext>
            </p:extLst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2015-202</a:t>
            </a:r>
            <a:r>
              <a:rPr lang="en-US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502820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en-US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10563,8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524037"/>
              </p:ext>
            </p:extLst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2016-2023гг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250587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655159"/>
              </p:ext>
            </p:extLst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611</TotalTime>
  <Words>448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</vt:lpstr>
      <vt:lpstr>Основных направление бюджетной и налоговой политики Криворожского сельского поселения  </vt:lpstr>
      <vt:lpstr>       </vt:lpstr>
      <vt:lpstr>Презентация PowerPoint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2015-2023гг. </vt:lpstr>
      <vt:lpstr>Объем налоговых и неналоговых доходов бюджета Криворожского сельского поселения Миллеровского района в 2023 году составил 10563,8 тыс. рублей </vt:lpstr>
      <vt:lpstr>Динамика расходов бюджета Криворожского сельского поселения Миллеровского района  в 2016-2023гг.</vt:lpstr>
      <vt:lpstr> Структура расходов бюджета Криворожского сельского поселения Миллеровского района в 2023 году. </vt:lpstr>
      <vt:lpstr>Презентация PowerPoint</vt:lpstr>
      <vt:lpstr>Структура программных расходов бюджета Криворожского сельского поселения  Миллеровского района  в 2018 году </vt:lpstr>
      <vt:lpstr>Структура муниципальных программ Криворожского сельского поселения  в 2023 году</vt:lpstr>
      <vt:lpstr>       Структура безвозмездных поступлений бюджета Криворожского сельского поселения Миллеровского района в 2023 году        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Пользователь</cp:lastModifiedBy>
  <cp:revision>101</cp:revision>
  <dcterms:created xsi:type="dcterms:W3CDTF">2019-05-20T07:20:42Z</dcterms:created>
  <dcterms:modified xsi:type="dcterms:W3CDTF">2024-04-23T07:59:23Z</dcterms:modified>
</cp:coreProperties>
</file>