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46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8709,0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11 671,9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8709</c:v>
                </c:pt>
                <c:pt idx="1">
                  <c:v>11636.2</c:v>
                </c:pt>
              </c:numCache>
            </c:numRef>
          </c:val>
        </c:ser>
        <c:dLbls>
          <c:showVal val="1"/>
        </c:dLbls>
        <c:gapWidth val="95"/>
        <c:axId val="164524032"/>
        <c:axId val="164525568"/>
      </c:barChart>
      <c:catAx>
        <c:axId val="164524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4525568"/>
        <c:crosses val="autoZero"/>
        <c:auto val="1"/>
        <c:lblAlgn val="ctr"/>
        <c:lblOffset val="100"/>
        <c:tickLblSkip val="2"/>
        <c:tickMarkSkip val="2"/>
      </c:catAx>
      <c:valAx>
        <c:axId val="16452556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64524032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4"/>
          <c:y val="0.52254277370235047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28E-3"/>
          <c:w val="0.95494344220189364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3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13 612,1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707"/>
                  <c:y val="-0.189239470322317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20 671,1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13612.1</c:v>
                </c:pt>
                <c:pt idx="1">
                  <c:v>20671.099999999999</c:v>
                </c:pt>
              </c:numCache>
            </c:numRef>
          </c:val>
        </c:ser>
        <c:gapWidth val="124"/>
        <c:gapDepth val="165"/>
        <c:shape val="box"/>
        <c:axId val="58713600"/>
        <c:axId val="135738880"/>
        <c:axId val="0"/>
      </c:bar3DChart>
      <c:catAx>
        <c:axId val="587136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5738880"/>
        <c:crosses val="autoZero"/>
        <c:auto val="1"/>
        <c:lblAlgn val="ctr"/>
        <c:lblOffset val="100"/>
        <c:tickLblSkip val="1"/>
        <c:tickMarkSkip val="1"/>
      </c:catAx>
      <c:valAx>
        <c:axId val="13573888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5871360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2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23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8 882,7</c:v>
                  </c:pt>
                  <c:pt idx="1">
                    <c:v>40,0</c:v>
                  </c:pt>
                  <c:pt idx="2">
                    <c:v>200,0</c:v>
                  </c:pt>
                  <c:pt idx="3">
                    <c:v>5 228,3</c:v>
                  </c:pt>
                  <c:pt idx="4">
                    <c:v>20,0</c:v>
                  </c:pt>
                  <c:pt idx="5">
                    <c:v>5 656,1</c:v>
                  </c:pt>
                  <c:pt idx="6">
                    <c:v>350,0</c:v>
                  </c:pt>
                  <c:pt idx="7">
                    <c:v>294,0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8882.7000000000007</c:v>
                </c:pt>
                <c:pt idx="1">
                  <c:v>40</c:v>
                </c:pt>
                <c:pt idx="2">
                  <c:v>200</c:v>
                </c:pt>
                <c:pt idx="3">
                  <c:v>5228.3</c:v>
                </c:pt>
                <c:pt idx="4">
                  <c:v>20</c:v>
                </c:pt>
                <c:pt idx="5">
                  <c:v>5656.1</c:v>
                </c:pt>
                <c:pt idx="6">
                  <c:v>350</c:v>
                </c:pt>
                <c:pt idx="7">
                  <c:v>294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8 882,7</c:v>
                  </c:pt>
                  <c:pt idx="1">
                    <c:v>40,0</c:v>
                  </c:pt>
                  <c:pt idx="2">
                    <c:v>200,0</c:v>
                  </c:pt>
                  <c:pt idx="3">
                    <c:v>5 228,3</c:v>
                  </c:pt>
                  <c:pt idx="4">
                    <c:v>20,0</c:v>
                  </c:pt>
                  <c:pt idx="5">
                    <c:v>5 656,1</c:v>
                  </c:pt>
                  <c:pt idx="6">
                    <c:v>350,0</c:v>
                  </c:pt>
                  <c:pt idx="7">
                    <c:v>294,0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63"/>
          <c:y val="7.0628486007032702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1336,7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9034,9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34,0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3823,0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1599,2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90908" custLinFactNeighborX="-2863" custLinFactNeighborY="1000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294,0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5 228,3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5656,1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8882,7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2023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1336,7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9034,9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29939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34,0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780" y="429939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3823,0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1599,2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294,0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5 228,3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5656,1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8882,7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2023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0.57459</cdr:x>
      <cdr:y>0.08704</cdr:y>
    </cdr:from>
    <cdr:to>
      <cdr:x>0.67012</cdr:x>
      <cdr:y>0.15957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99754" y="428628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0.5522</cdr:x>
      <cdr:y>0</cdr:y>
    </cdr:from>
    <cdr:to>
      <cdr:x>0.64773</cdr:x>
      <cdr:y>0.11315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285440" y="-71438"/>
          <a:ext cx="914400" cy="5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0.5522</cdr:x>
      <cdr:y>0.02901</cdr:y>
    </cdr:from>
    <cdr:to>
      <cdr:x>0.67012</cdr:x>
      <cdr:y>0.21469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85440" y="142876"/>
          <a:ext cx="11287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11636,2</a:t>
          </a:r>
          <a:endParaRPr lang="ru-R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11.01.2023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11.01.2023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11.01.2023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 в 2023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20 671,1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Криворожского сельского поселения Миллеровского района на 2023-2025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9034,9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7119,3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6448,7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8740,7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6812,1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6130,9</a:t>
                      </a:r>
                      <a:endParaRPr lang="ru-RU" sz="20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307,2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317,8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77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2023 год и на плановый период 2024 и 2025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0.2022 №77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бюджета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Криворожского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2023,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583,0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871,6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9 034,9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7 119,3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15 583,0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18 583,0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11 871,6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7 119,3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8 740,7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6 812,1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6 130,9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18 583,0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20 671,1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20 671,1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20724</TotalTime>
  <Words>860</Words>
  <Application>Microsoft Office PowerPoint</Application>
  <PresentationFormat>Экран (4:3)</PresentationFormat>
  <Paragraphs>228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2023-2025 годы  </vt:lpstr>
      <vt:lpstr>Основные приоритеты Криворожского сельского поселения </vt:lpstr>
      <vt:lpstr>Слайд 6</vt:lpstr>
      <vt:lpstr>Основные характеристики бюджета Криворожского сельского поселения Миллеровского района на 2023, год и на плановый период 2024 и 2025 годов</vt:lpstr>
      <vt:lpstr>Основные характеристики бюджета Криворожского сельского поселения Миллеровского района на 2023-2025 годы</vt:lpstr>
      <vt:lpstr>Основные параметры проекта бюджета Криворожского сельского поселения Миллеровского района на 2023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2023 году 20 671,1 тыс. рублей</vt:lpstr>
      <vt:lpstr>Объемы межбюджетных трансфертов бюджета Криворожского сельского поселения Миллеровского района на 2023-2025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2146</cp:revision>
  <dcterms:created xsi:type="dcterms:W3CDTF">2011-10-21T12:19:44Z</dcterms:created>
  <dcterms:modified xsi:type="dcterms:W3CDTF">2023-01-11T07:45:33Z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