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0"/>
  </p:notesMasterIdLst>
  <p:handoutMasterIdLst>
    <p:handoutMasterId r:id="rId21"/>
  </p:handoutMasterIdLst>
  <p:sldIdLst>
    <p:sldId id="896" r:id="rId6"/>
    <p:sldId id="897" r:id="rId7"/>
    <p:sldId id="1202" r:id="rId8"/>
    <p:sldId id="1166" r:id="rId9"/>
    <p:sldId id="1590" r:id="rId10"/>
    <p:sldId id="1204" r:id="rId11"/>
    <p:sldId id="1198" r:id="rId12"/>
    <p:sldId id="1170" r:id="rId13"/>
    <p:sldId id="904" r:id="rId14"/>
    <p:sldId id="1201" r:id="rId15"/>
    <p:sldId id="1502" r:id="rId16"/>
    <p:sldId id="1594" r:id="rId17"/>
    <p:sldId id="1596" r:id="rId18"/>
    <p:sldId id="1597" r:id="rId19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53D2FF"/>
    <a:srgbClr val="EAA0A0"/>
    <a:srgbClr val="1FD15A"/>
    <a:srgbClr val="CCFF33"/>
    <a:srgbClr val="FB998F"/>
    <a:srgbClr val="7EEA9F"/>
    <a:srgbClr val="95358A"/>
    <a:srgbClr val="DCB1AE"/>
    <a:srgbClr val="97E6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4" autoAdjust="0"/>
    <p:restoredTop sz="95699" autoAdjust="0"/>
  </p:normalViewPr>
  <p:slideViewPr>
    <p:cSldViewPr>
      <p:cViewPr>
        <p:scale>
          <a:sx n="100" d="100"/>
          <a:sy n="100" d="100"/>
        </p:scale>
        <p:origin x="-342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748" y="-114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3484885842497191"/>
          <c:y val="9.8363372089482287E-2"/>
          <c:w val="0.75055601478025558"/>
          <c:h val="0.81358122160451185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8709,0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smtClean="0"/>
                      <a:t>11 671,9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Sheet1!$B$1:$D$1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8709</c:v>
                </c:pt>
                <c:pt idx="1">
                  <c:v>11636.2</c:v>
                </c:pt>
              </c:numCache>
            </c:numRef>
          </c:val>
        </c:ser>
        <c:dLbls>
          <c:showVal val="1"/>
        </c:dLbls>
        <c:gapWidth val="95"/>
        <c:axId val="179020160"/>
        <c:axId val="179021696"/>
      </c:barChart>
      <c:catAx>
        <c:axId val="1790201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79021696"/>
        <c:crosses val="autoZero"/>
        <c:auto val="1"/>
        <c:lblAlgn val="ctr"/>
        <c:lblOffset val="100"/>
        <c:tickLblSkip val="2"/>
        <c:tickMarkSkip val="2"/>
      </c:catAx>
      <c:valAx>
        <c:axId val="179021696"/>
        <c:scaling>
          <c:orientation val="minMax"/>
          <c:max val="10000"/>
          <c:min val="0"/>
        </c:scaling>
        <c:delete val="1"/>
        <c:axPos val="l"/>
        <c:numFmt formatCode="#,##0" sourceLinked="0"/>
        <c:tickLblPos val="none"/>
        <c:crossAx val="179020160"/>
        <c:crosses val="autoZero"/>
        <c:crossBetween val="between"/>
        <c:majorUnit val="1000"/>
        <c:minorUnit val="100"/>
      </c:valAx>
    </c:plotArea>
    <c:legend>
      <c:legendPos val="t"/>
      <c:layout>
        <c:manualLayout>
          <c:xMode val="edge"/>
          <c:yMode val="edge"/>
          <c:x val="0.22612072186222557"/>
          <c:y val="0.52254277370235036"/>
          <c:w val="0.54463444692305063"/>
          <c:h val="5.9947147384234116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plotArea>
      <c:layout>
        <c:manualLayout>
          <c:layoutTarget val="inner"/>
          <c:xMode val="edge"/>
          <c:yMode val="edge"/>
          <c:x val="4.5056549411467757E-2"/>
          <c:y val="5.4067053044214537E-3"/>
          <c:w val="0.95494344220189376"/>
          <c:h val="0.88990155623976364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 бюджет Криворожского сельского поселения</c:v>
                </c:pt>
              </c:strCache>
            </c:strRef>
          </c:tx>
          <c:dLbls>
            <c:dLbl>
              <c:idx val="0"/>
              <c:layout>
                <c:manualLayout>
                  <c:x val="-0.15693014681032538"/>
                  <c:y val="-0.2393322712899882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13 612,1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20789891244102712"/>
                  <c:y val="-0.1892394703223180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20 671,1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2022 год</c:v>
                </c:pt>
                <c:pt idx="1">
                  <c:v> 2023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13612.1</c:v>
                </c:pt>
                <c:pt idx="1">
                  <c:v>20671.099999999995</c:v>
                </c:pt>
              </c:numCache>
            </c:numRef>
          </c:val>
        </c:ser>
        <c:gapWidth val="124"/>
        <c:gapDepth val="165"/>
        <c:shape val="box"/>
        <c:axId val="61523072"/>
        <c:axId val="61524992"/>
        <c:axId val="0"/>
      </c:bar3DChart>
      <c:catAx>
        <c:axId val="6152307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61524992"/>
        <c:crosses val="autoZero"/>
        <c:auto val="1"/>
        <c:lblAlgn val="ctr"/>
        <c:lblOffset val="100"/>
        <c:tickLblSkip val="1"/>
        <c:tickMarkSkip val="1"/>
      </c:catAx>
      <c:valAx>
        <c:axId val="61524992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61523072"/>
        <c:crosses val="autoZero"/>
        <c:crossBetween val="between"/>
        <c:majorUnit val="50000"/>
        <c:min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5"/>
      <c:rotY val="160"/>
      <c:depthPercent val="110"/>
      <c:rAngAx val="1"/>
    </c:view3D>
    <c:plotArea>
      <c:layout>
        <c:manualLayout>
          <c:layoutTarget val="inner"/>
          <c:xMode val="edge"/>
          <c:yMode val="edge"/>
          <c:x val="4.5939163330840714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4"/>
          <c:dPt>
            <c:idx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explosion val="21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explosion val="54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8"/>
            <c:explosion val="45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9"/>
            <c:explosion val="33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1502959815244138"/>
                  <c:y val="9.98086171943473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-3.9391495105109281E-2"/>
                  <c:y val="4.5243570027124307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5.2002649544343037E-3"/>
                  <c:y val="1.4400054574873001E-3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2.488015396915275E-2"/>
                  <c:y val="6.6665134220076404E-3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7,9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Percent val="1"/>
            </c:dLbl>
            <c:dLbl>
              <c:idx val="4"/>
              <c:layout>
                <c:manualLayout>
                  <c:x val="-3.2885822088795737E-2"/>
                  <c:y val="-2.25601472928342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5"/>
              <c:layout>
                <c:manualLayout>
                  <c:x val="1.54763748962796E-2"/>
                  <c:y val="-3.2188422712044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38,7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6"/>
              <c:delete val="1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6.4040601768354383E-2"/>
                  <c:y val="2.38792872047144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Percent val="1"/>
            <c:showLeaderLines val="1"/>
          </c:dLbls>
          <c:cat>
            <c:multiLvlStrRef>
              <c:f>Sheet1!$B$1:$L$2</c:f>
              <c:multiLvlStrCache>
                <c:ptCount val="11"/>
                <c:lvl>
                  <c:pt idx="0">
                    <c:v>8 882,7</c:v>
                  </c:pt>
                  <c:pt idx="1">
                    <c:v>40,0</c:v>
                  </c:pt>
                  <c:pt idx="2">
                    <c:v>200,0</c:v>
                  </c:pt>
                  <c:pt idx="3">
                    <c:v>5 228,3</c:v>
                  </c:pt>
                  <c:pt idx="4">
                    <c:v>20,0</c:v>
                  </c:pt>
                  <c:pt idx="5">
                    <c:v>5 656,1</c:v>
                  </c:pt>
                  <c:pt idx="6">
                    <c:v>350,0</c:v>
                  </c:pt>
                  <c:pt idx="7">
                    <c:v>294,0</c:v>
                  </c:pt>
                  <c:pt idx="8">
                    <c:v>0,0</c:v>
                  </c:pt>
                  <c:pt idx="9">
                    <c:v>0,0</c:v>
                  </c:pt>
                  <c:pt idx="10">
                    <c:v>0,0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  <c:pt idx="7">
                    <c:v>Национальная оборона</c:v>
                  </c:pt>
                  <c:pt idx="8">
                    <c:v>Физическая культура и спорт - </c:v>
                  </c:pt>
                  <c:pt idx="9">
                    <c:v>Средства массовой информации - </c:v>
                  </c:pt>
                  <c:pt idx="10">
                    <c:v>Обслуживание государственного  и муниципального долга - </c:v>
                  </c:pt>
                </c:lvl>
              </c:multiLvlStrCache>
            </c:multiLvlStrRef>
          </c:cat>
          <c:val>
            <c:numRef>
              <c:f>Sheet1!$B$2:$L$2</c:f>
              <c:numCache>
                <c:formatCode>#,##0.0</c:formatCode>
                <c:ptCount val="11"/>
                <c:pt idx="0">
                  <c:v>8882.7000000000007</c:v>
                </c:pt>
                <c:pt idx="1">
                  <c:v>40</c:v>
                </c:pt>
                <c:pt idx="2">
                  <c:v>200</c:v>
                </c:pt>
                <c:pt idx="3">
                  <c:v>5228.3</c:v>
                </c:pt>
                <c:pt idx="4">
                  <c:v>20</c:v>
                </c:pt>
                <c:pt idx="5">
                  <c:v>5656.1</c:v>
                </c:pt>
                <c:pt idx="6">
                  <c:v>350</c:v>
                </c:pt>
                <c:pt idx="7">
                  <c:v>294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8"/>
            <c:spPr>
              <a:solidFill>
                <a:srgbClr val="FF00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9"/>
            <c:spPr>
              <a:solidFill>
                <a:srgbClr val="FF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0"/>
            <c:spPr>
              <a:solidFill>
                <a:srgbClr val="00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</c:dLbls>
          <c:cat>
            <c:multiLvlStrRef>
              <c:f>Sheet1!$B$1:$L$2</c:f>
              <c:multiLvlStrCache>
                <c:ptCount val="11"/>
                <c:lvl>
                  <c:pt idx="0">
                    <c:v>8 882,7</c:v>
                  </c:pt>
                  <c:pt idx="1">
                    <c:v>40,0</c:v>
                  </c:pt>
                  <c:pt idx="2">
                    <c:v>200,0</c:v>
                  </c:pt>
                  <c:pt idx="3">
                    <c:v>5 228,3</c:v>
                  </c:pt>
                  <c:pt idx="4">
                    <c:v>20,0</c:v>
                  </c:pt>
                  <c:pt idx="5">
                    <c:v>5 656,1</c:v>
                  </c:pt>
                  <c:pt idx="6">
                    <c:v>350,0</c:v>
                  </c:pt>
                  <c:pt idx="7">
                    <c:v>294,0</c:v>
                  </c:pt>
                  <c:pt idx="8">
                    <c:v>0,0</c:v>
                  </c:pt>
                  <c:pt idx="9">
                    <c:v>0,0</c:v>
                  </c:pt>
                  <c:pt idx="10">
                    <c:v>0,0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  <c:pt idx="7">
                    <c:v>Национальная оборона</c:v>
                  </c:pt>
                  <c:pt idx="8">
                    <c:v>Физическая культура и спорт - </c:v>
                  </c:pt>
                  <c:pt idx="9">
                    <c:v>Средства массовой информации - </c:v>
                  </c:pt>
                  <c:pt idx="10">
                    <c:v>Обслуживание государственного  и муниципального долга - </c:v>
                  </c:pt>
                </c:lvl>
              </c:multiLvlStrCache>
            </c:multiLvlStrRef>
          </c:cat>
          <c:val>
            <c:numRef>
              <c:f>Sheet1!$B$3:$L$3</c:f>
              <c:numCache>
                <c:formatCode>General</c:formatCode>
                <c:ptCount val="11"/>
              </c:numCache>
            </c:numRef>
          </c:val>
        </c:ser>
        <c:dLbls>
          <c:showPercent val="1"/>
        </c:dLbls>
      </c:pie3DChart>
      <c:spPr>
        <a:noFill/>
        <a:ln w="25229">
          <a:noFill/>
        </a:ln>
      </c:spPr>
    </c:plotArea>
    <c:legend>
      <c:legendPos val="r"/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55941287130122941"/>
          <c:y val="7.062848600703271E-3"/>
          <c:w val="0.44058712869876743"/>
          <c:h val="0.97410288846409065"/>
        </c:manualLayout>
      </c:layout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  <a:latin typeface="+mn-lt"/>
            </a:rPr>
            <a:t>Стимулирование инвестиционной активности</a:t>
          </a:r>
          <a:endParaRPr lang="ru-RU" sz="18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CCFF33"/>
              </a:solidFill>
              <a:latin typeface="+mn-lt"/>
            </a:rPr>
            <a:t>Эффективность и приоритизация бюджетных расходов</a:t>
          </a:r>
          <a:endParaRPr lang="ru-RU" sz="16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5E66F7FD-BCF2-4F1F-AD53-B887D80FCB9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FF00"/>
              </a:solidFill>
              <a:latin typeface="+mn-lt"/>
            </a:rPr>
            <a:t>Сбалансированность местных бюджетов</a:t>
          </a:r>
          <a:endParaRPr lang="ru-RU" sz="14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E281A9A3-6FB5-4963-B1C8-D5B389D350AB}" type="parTrans" cxnId="{1F8D67C2-C8D1-497D-8E8B-83DF03DBA2B1}">
      <dgm:prSet/>
      <dgm:spPr/>
      <dgm:t>
        <a:bodyPr/>
        <a:lstStyle/>
        <a:p>
          <a:endParaRPr lang="ru-RU"/>
        </a:p>
      </dgm:t>
    </dgm:pt>
    <dgm:pt modelId="{6F5B8CAA-9ABA-46A2-9008-24FDB8FD854C}" type="sibTrans" cxnId="{1F8D67C2-C8D1-497D-8E8B-83DF03DBA2B1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4" custScaleX="44667" custLinFactNeighborX="-4066" custLinFactNeighborY="-20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4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4" custScaleX="83731" custScaleY="82588" custLinFactNeighborX="-20443" custLinFactNeighborY="-468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4" custScaleX="48436" custLinFactNeighborX="-4652" custLinFactNeighborY="-20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4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4" custScaleX="79868" custScaleY="82588" custLinFactNeighborX="-16919" custLinFactNeighborY="-468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4" custScaleX="49115" custLinFactNeighborX="-3122" custLinFactNeighborY="2434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4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4" custScaleX="85206" custScaleY="82588" custLinFactNeighborX="-17147" custLinFactNeighborY="-1204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D4DC58E-E5D2-4C81-8E2F-F2E51481D507}" type="pres">
      <dgm:prSet presAssocID="{1C6C0DF2-B0CB-4D92-954A-55B02AC860D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C6A28B-F632-4192-A822-D6F7B9C749C1}" type="pres">
      <dgm:prSet presAssocID="{5E66F7FD-BCF2-4F1F-AD53-B887D80FCB99}" presName="compNode" presStyleCnt="0"/>
      <dgm:spPr/>
    </dgm:pt>
    <dgm:pt modelId="{5D78DB59-7954-4C0C-87F3-CB7FD0770C2A}" type="pres">
      <dgm:prSet presAssocID="{5E66F7FD-BCF2-4F1F-AD53-B887D80FCB99}" presName="bkgdShape" presStyleLbl="node1" presStyleIdx="3" presStyleCnt="4" custScaleX="44667"/>
      <dgm:spPr/>
      <dgm:t>
        <a:bodyPr/>
        <a:lstStyle/>
        <a:p>
          <a:endParaRPr lang="ru-RU"/>
        </a:p>
      </dgm:t>
    </dgm:pt>
    <dgm:pt modelId="{42631671-86B7-44DA-9422-F9485DF101A1}" type="pres">
      <dgm:prSet presAssocID="{5E66F7FD-BCF2-4F1F-AD53-B887D80FCB99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1BFFB-1F10-4D37-A29A-EE1BFE1663F7}" type="pres">
      <dgm:prSet presAssocID="{5E66F7FD-BCF2-4F1F-AD53-B887D80FCB99}" presName="invisiNode" presStyleLbl="node1" presStyleIdx="3" presStyleCnt="4"/>
      <dgm:spPr/>
    </dgm:pt>
    <dgm:pt modelId="{E9CFEC7E-9205-4ED5-A92D-78A25CBA61EB}" type="pres">
      <dgm:prSet presAssocID="{5E66F7FD-BCF2-4F1F-AD53-B887D80FCB99}" presName="imagNode" presStyleLbl="fgImgPlace1" presStyleIdx="3" presStyleCnt="4" custLinFactNeighborX="1798" custLinFactNeighborY="-334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889B7AFC-DFED-4751-A83F-1584BEF09286}" type="presOf" srcId="{5E66F7FD-BCF2-4F1F-AD53-B887D80FCB99}" destId="{42631671-86B7-44DA-9422-F9485DF101A1}" srcOrd="1" destOrd="0" presId="urn:microsoft.com/office/officeart/2005/8/layout/hList7"/>
    <dgm:cxn modelId="{3EDBF4FD-7DD4-4EF3-BE9D-862C0BA1F08D}" type="presOf" srcId="{BFE45829-723F-4E4D-9831-F195998B70F6}" destId="{A490A214-21F9-4C52-8E3B-F3A359B01D89}" srcOrd="1" destOrd="0" presId="urn:microsoft.com/office/officeart/2005/8/layout/hList7"/>
    <dgm:cxn modelId="{7E5FE03F-B5AC-4410-AFBD-1247EC1958A2}" type="presOf" srcId="{F0351681-504B-468A-A43A-35239C443A97}" destId="{BD834AB3-FAFF-4D74-B8D8-881F0EC6B9AD}" srcOrd="1" destOrd="0" presId="urn:microsoft.com/office/officeart/2005/8/layout/hList7"/>
    <dgm:cxn modelId="{52A36C5F-442A-405D-AAC4-1CDB38AFABE0}" type="presOf" srcId="{914D76AC-028B-4257-BED1-2C2263772DDA}" destId="{E32018F6-38F3-4F68-9FD0-50FD7BED2859}" srcOrd="0" destOrd="0" presId="urn:microsoft.com/office/officeart/2005/8/layout/hList7"/>
    <dgm:cxn modelId="{79CB92D9-CC56-4E39-84EA-E5692F448B8A}" type="presOf" srcId="{E1C31608-5158-4EC9-9C62-26BAAF099A48}" destId="{D893FC16-622A-4AA0-9276-3766E5F1AA15}" srcOrd="0" destOrd="0" presId="urn:microsoft.com/office/officeart/2005/8/layout/hList7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"/>
    <dgm:cxn modelId="{F2061F9D-9788-41A1-B4E5-626B01ECEC34}" type="presOf" srcId="{BE907F90-9D92-45A1-94F8-1DCBD5B9715F}" destId="{272D07C4-E4A0-4649-AFF9-320ECA914488}" srcOrd="1" destOrd="0" presId="urn:microsoft.com/office/officeart/2005/8/layout/hList7"/>
    <dgm:cxn modelId="{3039CD47-9039-4231-A8F4-B83AB2914786}" type="presOf" srcId="{1C6C0DF2-B0CB-4D92-954A-55B02AC860DD}" destId="{5D4DC58E-E5D2-4C81-8E2F-F2E51481D507}" srcOrd="0" destOrd="0" presId="urn:microsoft.com/office/officeart/2005/8/layout/hList7"/>
    <dgm:cxn modelId="{C5C975CD-4B7D-4AA6-9F9B-E83B130B3C4B}" type="presOf" srcId="{BE907F90-9D92-45A1-94F8-1DCBD5B9715F}" destId="{14E9E240-14D8-48CE-A8EF-4C26DD964D0B}" srcOrd="0" destOrd="0" presId="urn:microsoft.com/office/officeart/2005/8/layout/hList7"/>
    <dgm:cxn modelId="{CB6AD36B-2B03-49A7-8498-72D9132E3C21}" type="presOf" srcId="{5E66F7FD-BCF2-4F1F-AD53-B887D80FCB99}" destId="{5D78DB59-7954-4C0C-87F3-CB7FD0770C2A}" srcOrd="0" destOrd="0" presId="urn:microsoft.com/office/officeart/2005/8/layout/hList7"/>
    <dgm:cxn modelId="{1F8D67C2-C8D1-497D-8E8B-83DF03DBA2B1}" srcId="{7D9F30EA-5AAD-4B4D-9B37-1898C8B1B1C4}" destId="{5E66F7FD-BCF2-4F1F-AD53-B887D80FCB99}" srcOrd="3" destOrd="0" parTransId="{E281A9A3-6FB5-4963-B1C8-D5B389D350AB}" sibTransId="{6F5B8CAA-9ABA-46A2-9008-24FDB8FD854C}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"/>
    <dgm:cxn modelId="{B3B3CAD2-643F-483A-AC48-5C9D27C0AE1F}" type="presParOf" srcId="{D7F1AC36-BB02-40D3-9EAC-6004F15E8D99}" destId="{9132C0C5-E5AF-4E5E-918C-A1BB430E7228}" srcOrd="0" destOrd="0" presId="urn:microsoft.com/office/officeart/2005/8/layout/hList7"/>
    <dgm:cxn modelId="{8241F920-F8AB-4049-B239-876810A22784}" type="presParOf" srcId="{D7F1AC36-BB02-40D3-9EAC-6004F15E8D99}" destId="{AC9FC888-4E7D-41D5-BF8D-099DDFB49032}" srcOrd="1" destOrd="0" presId="urn:microsoft.com/office/officeart/2005/8/layout/hList7"/>
    <dgm:cxn modelId="{022A535C-B324-48CC-98D0-979B9F422206}" type="presParOf" srcId="{AC9FC888-4E7D-41D5-BF8D-099DDFB49032}" destId="{3B03A404-6FA8-44DF-BD0D-938BEE92A850}" srcOrd="0" destOrd="0" presId="urn:microsoft.com/office/officeart/2005/8/layout/hList7"/>
    <dgm:cxn modelId="{C19ACD92-19E6-456C-89E1-902B8172A2F1}" type="presParOf" srcId="{3B03A404-6FA8-44DF-BD0D-938BEE92A850}" destId="{D73F7537-DE83-45D9-AFD1-908328D4D97E}" srcOrd="0" destOrd="0" presId="urn:microsoft.com/office/officeart/2005/8/layout/hList7"/>
    <dgm:cxn modelId="{AB824435-CA85-4FDD-A7CF-5C8429ADCD96}" type="presParOf" srcId="{3B03A404-6FA8-44DF-BD0D-938BEE92A850}" destId="{A490A214-21F9-4C52-8E3B-F3A359B01D89}" srcOrd="1" destOrd="0" presId="urn:microsoft.com/office/officeart/2005/8/layout/hList7"/>
    <dgm:cxn modelId="{99B49B4E-DFAE-4F47-96B0-0BA37E5290F1}" type="presParOf" srcId="{3B03A404-6FA8-44DF-BD0D-938BEE92A850}" destId="{8FADFE9E-A8A8-41F1-B358-A7A11B6B47E1}" srcOrd="2" destOrd="0" presId="urn:microsoft.com/office/officeart/2005/8/layout/hList7"/>
    <dgm:cxn modelId="{E34B854F-9FC6-4C99-B999-26B001ADEA3A}" type="presParOf" srcId="{3B03A404-6FA8-44DF-BD0D-938BEE92A850}" destId="{79E796B1-3ABE-4958-A470-95B84B3BA8FB}" srcOrd="3" destOrd="0" presId="urn:microsoft.com/office/officeart/2005/8/layout/hList7"/>
    <dgm:cxn modelId="{5A1C8ED6-688D-4FAD-AAB3-463EA0CC091B}" type="presParOf" srcId="{AC9FC888-4E7D-41D5-BF8D-099DDFB49032}" destId="{E32018F6-38F3-4F68-9FD0-50FD7BED2859}" srcOrd="1" destOrd="0" presId="urn:microsoft.com/office/officeart/2005/8/layout/hList7"/>
    <dgm:cxn modelId="{2633C9F5-75B9-4072-96C4-AB5D73183030}" type="presParOf" srcId="{AC9FC888-4E7D-41D5-BF8D-099DDFB49032}" destId="{A7D5A4F7-F72A-48AE-87CD-6C7027652D6C}" srcOrd="2" destOrd="0" presId="urn:microsoft.com/office/officeart/2005/8/layout/hList7"/>
    <dgm:cxn modelId="{789BD1FA-9E9D-4721-A57C-1AD887530F32}" type="presParOf" srcId="{A7D5A4F7-F72A-48AE-87CD-6C7027652D6C}" destId="{01B5A3FF-8112-48C6-9524-2594DAB99429}" srcOrd="0" destOrd="0" presId="urn:microsoft.com/office/officeart/2005/8/layout/hList7"/>
    <dgm:cxn modelId="{F35CE952-9ECB-42A2-9A71-91B5E98FFEA8}" type="presParOf" srcId="{A7D5A4F7-F72A-48AE-87CD-6C7027652D6C}" destId="{BD834AB3-FAFF-4D74-B8D8-881F0EC6B9AD}" srcOrd="1" destOrd="0" presId="urn:microsoft.com/office/officeart/2005/8/layout/hList7"/>
    <dgm:cxn modelId="{1ED8CC33-02B3-400B-9894-72EC9DAB72FD}" type="presParOf" srcId="{A7D5A4F7-F72A-48AE-87CD-6C7027652D6C}" destId="{C8F3C681-2C9B-4653-BE31-D8B25A2AB7FA}" srcOrd="2" destOrd="0" presId="urn:microsoft.com/office/officeart/2005/8/layout/hList7"/>
    <dgm:cxn modelId="{2749D2DA-392B-4459-ACA7-973A32902EB3}" type="presParOf" srcId="{A7D5A4F7-F72A-48AE-87CD-6C7027652D6C}" destId="{E6379D24-0F7F-4C89-AA74-40B94EA75227}" srcOrd="3" destOrd="0" presId="urn:microsoft.com/office/officeart/2005/8/layout/hList7"/>
    <dgm:cxn modelId="{895596CE-F6C3-43AD-8CBC-E688517A0F86}" type="presParOf" srcId="{AC9FC888-4E7D-41D5-BF8D-099DDFB49032}" destId="{D893FC16-622A-4AA0-9276-3766E5F1AA15}" srcOrd="3" destOrd="0" presId="urn:microsoft.com/office/officeart/2005/8/layout/hList7"/>
    <dgm:cxn modelId="{511D7AED-1EBD-4B19-A751-919B19AA8988}" type="presParOf" srcId="{AC9FC888-4E7D-41D5-BF8D-099DDFB49032}" destId="{A10443EA-0A22-4998-85A4-5FC07C4410A8}" srcOrd="4" destOrd="0" presId="urn:microsoft.com/office/officeart/2005/8/layout/hList7"/>
    <dgm:cxn modelId="{D277CEF3-89D0-40F1-B9CA-7734F70F7AFD}" type="presParOf" srcId="{A10443EA-0A22-4998-85A4-5FC07C4410A8}" destId="{14E9E240-14D8-48CE-A8EF-4C26DD964D0B}" srcOrd="0" destOrd="0" presId="urn:microsoft.com/office/officeart/2005/8/layout/hList7"/>
    <dgm:cxn modelId="{58A173BA-EAC0-4D28-92CF-9CB04CA29FAB}" type="presParOf" srcId="{A10443EA-0A22-4998-85A4-5FC07C4410A8}" destId="{272D07C4-E4A0-4649-AFF9-320ECA914488}" srcOrd="1" destOrd="0" presId="urn:microsoft.com/office/officeart/2005/8/layout/hList7"/>
    <dgm:cxn modelId="{0D835E6F-77FF-4415-9DB3-7A71EA7893E3}" type="presParOf" srcId="{A10443EA-0A22-4998-85A4-5FC07C4410A8}" destId="{C7AF8028-0A1F-4B6B-BA86-08AA83130861}" srcOrd="2" destOrd="0" presId="urn:microsoft.com/office/officeart/2005/8/layout/hList7"/>
    <dgm:cxn modelId="{85E79C21-B323-4AA3-A798-FD201BB1CE18}" type="presParOf" srcId="{A10443EA-0A22-4998-85A4-5FC07C4410A8}" destId="{801EDB75-7215-4290-9F39-D09130BB9918}" srcOrd="3" destOrd="0" presId="urn:microsoft.com/office/officeart/2005/8/layout/hList7"/>
    <dgm:cxn modelId="{989E5538-1930-4AFE-9AAA-6A64227CF6E6}" type="presParOf" srcId="{AC9FC888-4E7D-41D5-BF8D-099DDFB49032}" destId="{5D4DC58E-E5D2-4C81-8E2F-F2E51481D507}" srcOrd="5" destOrd="0" presId="urn:microsoft.com/office/officeart/2005/8/layout/hList7"/>
    <dgm:cxn modelId="{693C3EFE-B11B-492F-8A90-7C3FB4675695}" type="presParOf" srcId="{AC9FC888-4E7D-41D5-BF8D-099DDFB49032}" destId="{85C6A28B-F632-4192-A822-D6F7B9C749C1}" srcOrd="6" destOrd="0" presId="urn:microsoft.com/office/officeart/2005/8/layout/hList7"/>
    <dgm:cxn modelId="{452354BA-EFD9-40DE-BBBF-B22FA95C5E0E}" type="presParOf" srcId="{85C6A28B-F632-4192-A822-D6F7B9C749C1}" destId="{5D78DB59-7954-4C0C-87F3-CB7FD0770C2A}" srcOrd="0" destOrd="0" presId="urn:microsoft.com/office/officeart/2005/8/layout/hList7"/>
    <dgm:cxn modelId="{78D34A31-1C26-452A-8C47-512D2CFA5F3F}" type="presParOf" srcId="{85C6A28B-F632-4192-A822-D6F7B9C749C1}" destId="{42631671-86B7-44DA-9422-F9485DF101A1}" srcOrd="1" destOrd="0" presId="urn:microsoft.com/office/officeart/2005/8/layout/hList7"/>
    <dgm:cxn modelId="{1106BD7A-32FE-4E20-B355-ECF84C385674}" type="presParOf" srcId="{85C6A28B-F632-4192-A822-D6F7B9C749C1}" destId="{3A11BFFB-1F10-4D37-A29A-EE1BFE1663F7}" srcOrd="2" destOrd="0" presId="urn:microsoft.com/office/officeart/2005/8/layout/hList7"/>
    <dgm:cxn modelId="{11D8CDF9-CCB9-4E0C-BACD-2ACDBF02B200}" type="presParOf" srcId="{85C6A28B-F632-4192-A822-D6F7B9C749C1}" destId="{E9CFEC7E-9205-4ED5-A92D-78A25CBA61E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E02F3EE9-ABD1-4D06-9A71-B78C1E3542D6}">
      <dgm:prSet phldrT="[Текст]" custT="1"/>
      <dgm:spPr>
        <a:solidFill>
          <a:srgbClr val="CCFF33">
            <a:alpha val="89804"/>
          </a:srgbClr>
        </a:solidFill>
      </dgm:spPr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AA1A75ED-3EC9-4A28-8738-27E036ED2506}" type="parTrans" cxnId="{5717FF89-59BF-4E71-A2FF-59C4C67B826C}">
      <dgm:prSet/>
      <dgm:spPr/>
      <dgm:t>
        <a:bodyPr/>
        <a:lstStyle/>
        <a:p>
          <a:endParaRPr lang="ru-RU"/>
        </a:p>
      </dgm:t>
    </dgm:pt>
    <dgm:pt modelId="{7429E3D7-E57E-4AC5-82B5-C677C06E342E}" type="sibTrans" cxnId="{5717FF89-59BF-4E71-A2FF-59C4C67B826C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solidFill>
                <a:srgbClr val="FF0000"/>
              </a:solidFill>
            </a:rPr>
            <a:t>План мероприятий по росту доходного потенциала Криворожского сельского поселения Миллеровского района, оптимизации расходов бюджета Криворожского сельского поселения Миллеровского района  и сокращению муниципального долга Криворожского сельского поселения Миллеровского района до 2024 года»</a:t>
          </a:r>
          <a:r>
            <a: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утвержденный распоряжением от </a:t>
          </a:r>
          <a:r>
            <a:rPr lang="ru-RU" sz="1400" b="1" i="1" dirty="0" smtClean="0">
              <a:solidFill>
                <a:srgbClr val="FF0000"/>
              </a:solidFill>
            </a:rPr>
            <a:t>31.05.2019 № 43 </a:t>
          </a:r>
          <a:endParaRPr lang="ru-RU" sz="1400" b="1" i="1" dirty="0">
            <a:solidFill>
              <a:srgbClr val="FF00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C3A7DD02-4A49-4703-AC15-9E0113FDB979}">
      <dgm:prSet custT="1"/>
      <dgm:spPr>
        <a:solidFill>
          <a:srgbClr val="FF9933">
            <a:alpha val="89804"/>
          </a:srgbClr>
        </a:solidFill>
      </dgm:spPr>
      <dgm:t>
        <a:bodyPr/>
        <a:lstStyle/>
        <a:p>
          <a:r>
            <a:rPr lang="ru-RU" sz="1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Контроль за качеством и своевременным принятием бюджетов сельских поселений</a:t>
          </a:r>
          <a:endParaRPr lang="ru-RU" sz="1800" dirty="0">
            <a:solidFill>
              <a:srgbClr val="0070C0"/>
            </a:solidFill>
          </a:endParaRPr>
        </a:p>
      </dgm:t>
    </dgm:pt>
    <dgm:pt modelId="{A16EE01F-A2B0-4440-88C8-2DE7F58B8A60}" type="parTrans" cxnId="{1C0697D9-85D0-492D-B3E6-B5B755F74DED}">
      <dgm:prSet/>
      <dgm:spPr/>
      <dgm:t>
        <a:bodyPr/>
        <a:lstStyle/>
        <a:p>
          <a:endParaRPr lang="ru-RU"/>
        </a:p>
      </dgm:t>
    </dgm:pt>
    <dgm:pt modelId="{D1B66777-09F6-4D87-83E6-6C4051FC771C}" type="sibTrans" cxnId="{1C0697D9-85D0-492D-B3E6-B5B755F74DED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8AA1952-3345-4003-BFDC-A0E4F30C465C}">
      <dgm:prSet phldrT="[Текст]" custT="1"/>
      <dgm:spPr/>
      <dgm:t>
        <a:bodyPr/>
        <a:lstStyle/>
        <a:p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84C1FEF0-48B0-42FF-8385-CA2FDF866512}" type="sibTrans" cxnId="{3BEBB157-6F04-4726-92E8-65661F4D5571}">
      <dgm:prSet/>
      <dgm:spPr/>
      <dgm:t>
        <a:bodyPr/>
        <a:lstStyle/>
        <a:p>
          <a:endParaRPr lang="ru-RU"/>
        </a:p>
      </dgm:t>
    </dgm:pt>
    <dgm:pt modelId="{CD8EE939-5E82-4C1E-A503-C5646DF47732}" type="parTrans" cxnId="{3BEBB157-6F04-4726-92E8-65661F4D5571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3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3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3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3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97879-AB49-4509-8632-7CB05A7604A3}" type="pres">
      <dgm:prSet presAssocID="{101D608E-9EBC-40B6-91D9-6FFF31D19B2F}" presName="sp" presStyleCnt="0"/>
      <dgm:spPr/>
      <dgm:t>
        <a:bodyPr/>
        <a:lstStyle/>
        <a:p>
          <a:endParaRPr lang="ru-RU"/>
        </a:p>
      </dgm:t>
    </dgm:pt>
    <dgm:pt modelId="{24828325-9710-4C43-A4EA-D8E2D475B012}" type="pres">
      <dgm:prSet presAssocID="{68AA1952-3345-4003-BFDC-A0E4F30C465C}" presName="composite" presStyleCnt="0"/>
      <dgm:spPr/>
      <dgm:t>
        <a:bodyPr/>
        <a:lstStyle/>
        <a:p>
          <a:endParaRPr lang="ru-RU"/>
        </a:p>
      </dgm:t>
    </dgm:pt>
    <dgm:pt modelId="{B59BF440-36E6-48B3-BC75-E6445956244C}" type="pres">
      <dgm:prSet presAssocID="{68AA1952-3345-4003-BFDC-A0E4F30C465C}" presName="parentText" presStyleLbl="alignNode1" presStyleIdx="2" presStyleCnt="3" custScaleY="120495" custLinFactNeighborX="7881" custLinFactNeighborY="-959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6F6C7F8D-CA85-4C86-A8B9-DE0E49DC8118}" type="pres">
      <dgm:prSet presAssocID="{68AA1952-3345-4003-BFDC-A0E4F30C465C}" presName="descendantText" presStyleLbl="alignAcc1" presStyleIdx="2" presStyleCnt="3" custScaleX="98528" custScaleY="178730" custLinFactNeighborX="2977" custLinFactNeighborY="16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91355A18-016B-4D3C-9517-B7D9C21D7E4D}" type="presOf" srcId="{E02F3EE9-ABD1-4D06-9A71-B78C1E3542D6}" destId="{6F6C7F8D-CA85-4C86-A8B9-DE0E49DC8118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3BEBB157-6F04-4726-92E8-65661F4D5571}" srcId="{B90239BA-D30D-42D9-95F7-1477AF7261C5}" destId="{68AA1952-3345-4003-BFDC-A0E4F30C465C}" srcOrd="2" destOrd="0" parTransId="{CD8EE939-5E82-4C1E-A503-C5646DF47732}" sibTransId="{84C1FEF0-48B0-42FF-8385-CA2FDF866512}"/>
    <dgm:cxn modelId="{B08A7B33-EF50-4ED4-A891-74EEB1F99EB1}" type="presOf" srcId="{C3A7DD02-4A49-4703-AC15-9E0113FDB979}" destId="{6F6C7F8D-CA85-4C86-A8B9-DE0E49DC8118}" srcOrd="0" destOrd="1" presId="urn:microsoft.com/office/officeart/2005/8/layout/chevron2"/>
    <dgm:cxn modelId="{5717FF89-59BF-4E71-A2FF-59C4C67B826C}" srcId="{68AA1952-3345-4003-BFDC-A0E4F30C465C}" destId="{E02F3EE9-ABD1-4D06-9A71-B78C1E3542D6}" srcOrd="0" destOrd="0" parTransId="{AA1A75ED-3EC9-4A28-8738-27E036ED2506}" sibTransId="{7429E3D7-E57E-4AC5-82B5-C677C06E342E}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1C0697D9-85D0-492D-B3E6-B5B755F74DED}" srcId="{68AA1952-3345-4003-BFDC-A0E4F30C465C}" destId="{C3A7DD02-4A49-4703-AC15-9E0113FDB979}" srcOrd="1" destOrd="0" parTransId="{A16EE01F-A2B0-4440-88C8-2DE7F58B8A60}" sibTransId="{D1B66777-09F6-4D87-83E6-6C4051FC771C}"/>
    <dgm:cxn modelId="{FD059751-96AE-4BA9-B5B5-DEFC2DCB8113}" type="presOf" srcId="{68AA1952-3345-4003-BFDC-A0E4F30C465C}" destId="{B59BF440-36E6-48B3-BC75-E6445956244C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  <dgm:cxn modelId="{087B1095-87F7-4EE9-AB8A-292C66A894A7}" type="presParOf" srcId="{6CDFB346-5AE3-475E-BC66-186028DEC05D}" destId="{B0C97879-AB49-4509-8632-7CB05A7604A3}" srcOrd="3" destOrd="0" presId="urn:microsoft.com/office/officeart/2005/8/layout/chevron2"/>
    <dgm:cxn modelId="{2AA98627-531B-4DD3-BBDE-CCD7EEEF7692}" type="presParOf" srcId="{6CDFB346-5AE3-475E-BC66-186028DEC05D}" destId="{24828325-9710-4C43-A4EA-D8E2D475B012}" srcOrd="4" destOrd="0" presId="urn:microsoft.com/office/officeart/2005/8/layout/chevron2"/>
    <dgm:cxn modelId="{7564D181-25A1-4101-908F-CA17CE81EAA5}" type="presParOf" srcId="{24828325-9710-4C43-A4EA-D8E2D475B012}" destId="{B59BF440-36E6-48B3-BC75-E6445956244C}" srcOrd="0" destOrd="0" presId="urn:microsoft.com/office/officeart/2005/8/layout/chevron2"/>
    <dgm:cxn modelId="{4A8629E4-FE9B-477F-9E38-FB2E12F09FB7}" type="presParOf" srcId="{24828325-9710-4C43-A4EA-D8E2D475B012}" destId="{6F6C7F8D-CA85-4C86-A8B9-DE0E49DC8118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1336,7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 лиц доход </a:t>
          </a:r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187,9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9034,9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Штрафы 34,0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3823,0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30,0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   1599,2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4625,4</a:t>
          </a:r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8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8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8" custScaleY="105804" custLinFactNeighborX="881" custLinFactNeighborY="447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8" custScaleX="87599" custScaleY="122038" custLinFactNeighborX="-7557" custLinFactNeighborY="-702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8" custScaleY="114414" custLinFactNeighborX="881" custLinFactNeighborY="-12376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8" custScaleX="92748" custScaleY="119704" custLinFactNeighborX="-18739" custLinFactNeighborY="-1424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8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8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4" presStyleCnt="8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4" presStyleCnt="8" custScaleX="87599" custScaleY="99393" custLinFactNeighborX="-13471" custLinFactNeighborY="477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5" presStyleCnt="8" custLinFactY="90908" custLinFactNeighborX="-2863" custLinFactNeighborY="100000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5" presStyleCnt="8" custLinFactY="100000" custLinFactNeighborX="-7271" custLinFactNeighborY="15778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6" presStyleCnt="8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6" presStyleCnt="8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7" presStyleCnt="8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7" presStyleCnt="8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5BE1CC94-A8D3-43C8-8C73-A3349F4F2C3F}" type="presOf" srcId="{C97DEE32-CB06-4791-BCBA-64AB4E8F81A7}" destId="{3EACFEE0-BEE7-4E7A-8CB3-5254697BDBB8}" srcOrd="1" destOrd="0" presId="urn:microsoft.com/office/officeart/2005/8/layout/vList4"/>
    <dgm:cxn modelId="{686FCF65-A02D-4564-AE82-6D642D5F55A5}" type="presOf" srcId="{E313B81E-1751-4C21-8155-E4E5788F26D3}" destId="{ECE55AF3-693F-4ADA-963D-E4F57667994B}" srcOrd="1" destOrd="0" presId="urn:microsoft.com/office/officeart/2005/8/layout/vList4"/>
    <dgm:cxn modelId="{AABD967A-2829-4D90-8A42-B41E4973856F}" type="presOf" srcId="{BA090E94-8B27-4531-ACFD-055B1B3DB79D}" destId="{7D0F5A39-751E-4D35-A16D-B71CC8C5B2E8}" srcOrd="1" destOrd="0" presId="urn:microsoft.com/office/officeart/2005/8/layout/vList4"/>
    <dgm:cxn modelId="{AD796273-A5D5-4972-BF0A-48AE15FB65A6}" type="presOf" srcId="{0B9B2A67-3308-4738-A989-277DB42E2389}" destId="{6DB89233-6C18-422C-8D76-B2F98DAF26EC}" srcOrd="1" destOrd="0" presId="urn:microsoft.com/office/officeart/2005/8/layout/vList4"/>
    <dgm:cxn modelId="{EC4176CC-0D54-4332-BD77-C94274568FD9}" srcId="{227A101D-8088-4F21-A936-43AB877355D2}" destId="{92A80C17-EBAF-4C75-853C-60185C6E6DCD}" srcOrd="7" destOrd="0" parTransId="{3068A6FB-EA8B-4EDE-B297-830E4A59359A}" sibTransId="{085152F4-1F84-4EDB-80AC-EDE2399913A8}"/>
    <dgm:cxn modelId="{977231F2-CA44-49BD-A0E1-5360B2B00BB0}" type="presOf" srcId="{BA090E94-8B27-4531-ACFD-055B1B3DB79D}" destId="{2FF4AF0E-1500-4BD3-8C3A-3E143A3E4058}" srcOrd="0" destOrd="0" presId="urn:microsoft.com/office/officeart/2005/8/layout/vList4"/>
    <dgm:cxn modelId="{137B02CA-0AB3-429E-9F8F-D7DCBE6167EA}" type="presOf" srcId="{92A80C17-EBAF-4C75-853C-60185C6E6DCD}" destId="{AF11DD5F-ABA5-4BE8-8237-3507B0BA4660}" srcOrd="0" destOrd="0" presId="urn:microsoft.com/office/officeart/2005/8/layout/vList4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88B3C375-A51F-4C96-9C49-6C7EE1333A2E}" srcId="{227A101D-8088-4F21-A936-43AB877355D2}" destId="{BA090E94-8B27-4531-ACFD-055B1B3DB79D}" srcOrd="6" destOrd="0" parTransId="{E91CA2F1-D445-458F-9CD2-C8AFD2E6E334}" sibTransId="{29385BA7-84CD-47DD-AD14-392FE9FE061F}"/>
    <dgm:cxn modelId="{86D24FC4-9D8C-4BE6-9895-AB41A41478D0}" type="presOf" srcId="{C97DEE32-CB06-4791-BCBA-64AB4E8F81A7}" destId="{D4719953-BCF8-4147-BA01-5072633CA648}" srcOrd="0" destOrd="0" presId="urn:microsoft.com/office/officeart/2005/8/layout/vList4"/>
    <dgm:cxn modelId="{3EA12B1F-0CEC-4528-A23C-64FA5B3729F5}" type="presOf" srcId="{92A80C17-EBAF-4C75-853C-60185C6E6DCD}" destId="{04584B34-AFD3-49B8-81C6-EA512B6A3149}" srcOrd="1" destOrd="0" presId="urn:microsoft.com/office/officeart/2005/8/layout/vList4"/>
    <dgm:cxn modelId="{01FCB6D7-E8EC-465B-A2B4-26E22F2182EB}" type="presOf" srcId="{0CB101B1-31FC-4497-B774-302BD4E2A2CB}" destId="{67233FA9-89F9-43A8-9F80-99BA1DBCD9E3}" srcOrd="0" destOrd="0" presId="urn:microsoft.com/office/officeart/2005/8/layout/vList4"/>
    <dgm:cxn modelId="{32043912-73CB-448B-B92A-3CAD94610B94}" type="presOf" srcId="{9589BF18-EB43-46B1-B7B8-63ADBDFDC163}" destId="{F3E8F88B-0370-448B-8D0E-D54292C8691C}" srcOrd="0" destOrd="0" presId="urn:microsoft.com/office/officeart/2005/8/layout/vList4"/>
    <dgm:cxn modelId="{4B0AC37B-C866-4EF6-924F-A0F18C29C9AE}" type="presOf" srcId="{8061A499-68BB-4517-AEA3-079F9BE298A5}" destId="{15C59F69-595E-4B67-B539-081BDD40D04C}" srcOrd="1" destOrd="0" presId="urn:microsoft.com/office/officeart/2005/8/layout/vList4"/>
    <dgm:cxn modelId="{BC9EECA3-31A3-40D6-B395-5CD9FE4B63D3}" srcId="{227A101D-8088-4F21-A936-43AB877355D2}" destId="{9589BF18-EB43-46B1-B7B8-63ADBDFDC163}" srcOrd="4" destOrd="0" parTransId="{0C08EA7C-BFFB-47BE-8AE9-56286B5A196F}" sibTransId="{95ADC15E-E719-415A-A3F1-FDF2C80A9E52}"/>
    <dgm:cxn modelId="{68B25E46-0069-416F-8FC5-A317F2D785D8}" type="presOf" srcId="{9589BF18-EB43-46B1-B7B8-63ADBDFDC163}" destId="{0090A8A9-C296-4A7F-9B52-773A003D1EB8}" srcOrd="1" destOrd="0" presId="urn:microsoft.com/office/officeart/2005/8/layout/vList4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"/>
    <dgm:cxn modelId="{06D30062-499B-45EE-8435-9C4D39A9B99A}" type="presOf" srcId="{227A101D-8088-4F21-A936-43AB877355D2}" destId="{B17E2703-ED7C-40C1-AA5F-205C0BB9EA84}" srcOrd="0" destOrd="0" presId="urn:microsoft.com/office/officeart/2005/8/layout/vList4"/>
    <dgm:cxn modelId="{AAE36993-FAAE-49CB-88DC-E5A4AA805891}" srcId="{227A101D-8088-4F21-A936-43AB877355D2}" destId="{0B9B2A67-3308-4738-A989-277DB42E2389}" srcOrd="5" destOrd="0" parTransId="{B59CBA58-19C8-46DB-9EC7-31A700C71AA8}" sibTransId="{F45485CB-20B1-475E-B0DF-D9C24AC455BE}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F687BA28-450C-4F12-ADAB-BAE88317AEBB}" type="presOf" srcId="{0B9B2A67-3308-4738-A989-277DB42E2389}" destId="{3AE17446-860D-4EED-9858-81EAAEE74108}" srcOrd="0" destOrd="0" presId="urn:microsoft.com/office/officeart/2005/8/layout/vList4"/>
    <dgm:cxn modelId="{C1CBB9CB-F2F4-451B-AC8B-4041A43B94A9}" type="presOf" srcId="{8061A499-68BB-4517-AEA3-079F9BE298A5}" destId="{681E65EC-7E48-44FF-9933-C4F2C62D5FC2}" srcOrd="0" destOrd="0" presId="urn:microsoft.com/office/officeart/2005/8/layout/vList4"/>
    <dgm:cxn modelId="{FF009F2E-7AFE-45F9-A55D-08CECF0A57A7}" type="presOf" srcId="{0CB101B1-31FC-4497-B774-302BD4E2A2CB}" destId="{ED0EA491-65AE-4061-9E58-F527A96B4B18}" srcOrd="1" destOrd="0" presId="urn:microsoft.com/office/officeart/2005/8/layout/vList4"/>
    <dgm:cxn modelId="{0F2D3CDF-BB8C-4D2C-82D0-A4CE2C52482E}" type="presParOf" srcId="{B17E2703-ED7C-40C1-AA5F-205C0BB9EA84}" destId="{94272FED-D994-4743-844C-5070BB732343}" srcOrd="0" destOrd="0" presId="urn:microsoft.com/office/officeart/2005/8/layout/vList4"/>
    <dgm:cxn modelId="{C3298EF1-0E83-4B67-924E-41E3C0A7B290}" type="presParOf" srcId="{94272FED-D994-4743-844C-5070BB732343}" destId="{3D57390B-957B-42E2-9EEB-3D286DE16B84}" srcOrd="0" destOrd="0" presId="urn:microsoft.com/office/officeart/2005/8/layout/vList4"/>
    <dgm:cxn modelId="{08C416F4-8312-448C-817A-B33E58F7E947}" type="presParOf" srcId="{94272FED-D994-4743-844C-5070BB732343}" destId="{DC3D1057-3911-49DC-8B4B-4F8305BF098A}" srcOrd="1" destOrd="0" presId="urn:microsoft.com/office/officeart/2005/8/layout/vList4"/>
    <dgm:cxn modelId="{AF3D2BCA-0310-41EC-81C5-28B79EE0235A}" type="presParOf" srcId="{94272FED-D994-4743-844C-5070BB732343}" destId="{ECE55AF3-693F-4ADA-963D-E4F57667994B}" srcOrd="2" destOrd="0" presId="urn:microsoft.com/office/officeart/2005/8/layout/vList4"/>
    <dgm:cxn modelId="{09E49E7B-46F1-4AA0-B9AA-18FEF0F0C31F}" type="presParOf" srcId="{B17E2703-ED7C-40C1-AA5F-205C0BB9EA84}" destId="{A2C514FB-D7EB-4AA8-B2BD-147960D9F9FC}" srcOrd="1" destOrd="0" presId="urn:microsoft.com/office/officeart/2005/8/layout/vList4"/>
    <dgm:cxn modelId="{66B47C61-D57C-4020-B6F3-10AEFE7D061C}" type="presParOf" srcId="{B17E2703-ED7C-40C1-AA5F-205C0BB9EA84}" destId="{4C4B47A0-B25E-4991-B2ED-6AC55F32B923}" srcOrd="2" destOrd="0" presId="urn:microsoft.com/office/officeart/2005/8/layout/vList4"/>
    <dgm:cxn modelId="{147A313B-5582-40CA-B869-84B59EE4C9B8}" type="presParOf" srcId="{4C4B47A0-B25E-4991-B2ED-6AC55F32B923}" destId="{D4719953-BCF8-4147-BA01-5072633CA648}" srcOrd="0" destOrd="0" presId="urn:microsoft.com/office/officeart/2005/8/layout/vList4"/>
    <dgm:cxn modelId="{A24DA369-5424-44EF-8048-BCEE1F1F877C}" type="presParOf" srcId="{4C4B47A0-B25E-4991-B2ED-6AC55F32B923}" destId="{10414709-A3FF-419B-8BA0-6B96893FDF2B}" srcOrd="1" destOrd="0" presId="urn:microsoft.com/office/officeart/2005/8/layout/vList4"/>
    <dgm:cxn modelId="{BE290A06-B712-447A-AAED-6C342829FB75}" type="presParOf" srcId="{4C4B47A0-B25E-4991-B2ED-6AC55F32B923}" destId="{3EACFEE0-BEE7-4E7A-8CB3-5254697BDBB8}" srcOrd="2" destOrd="0" presId="urn:microsoft.com/office/officeart/2005/8/layout/vList4"/>
    <dgm:cxn modelId="{11EEEBFA-4A69-41B3-86B8-FD1D4E8F65A5}" type="presParOf" srcId="{B17E2703-ED7C-40C1-AA5F-205C0BB9EA84}" destId="{10A85B69-F88F-4A3C-900B-DFE86B169A12}" srcOrd="3" destOrd="0" presId="urn:microsoft.com/office/officeart/2005/8/layout/vList4"/>
    <dgm:cxn modelId="{5C489E28-BD43-4104-A813-D01F0010391F}" type="presParOf" srcId="{B17E2703-ED7C-40C1-AA5F-205C0BB9EA84}" destId="{931DB2C6-6A18-4320-B852-C2613EDB2FA8}" srcOrd="4" destOrd="0" presId="urn:microsoft.com/office/officeart/2005/8/layout/vList4"/>
    <dgm:cxn modelId="{E074F8CF-2F52-4F73-9E06-A4E7CEE3B82F}" type="presParOf" srcId="{931DB2C6-6A18-4320-B852-C2613EDB2FA8}" destId="{67233FA9-89F9-43A8-9F80-99BA1DBCD9E3}" srcOrd="0" destOrd="0" presId="urn:microsoft.com/office/officeart/2005/8/layout/vList4"/>
    <dgm:cxn modelId="{7BC0CDFA-2E03-4ADE-9026-CFA61B9067D0}" type="presParOf" srcId="{931DB2C6-6A18-4320-B852-C2613EDB2FA8}" destId="{B43CAF5A-DF0E-47F1-8B84-50B2394B9328}" srcOrd="1" destOrd="0" presId="urn:microsoft.com/office/officeart/2005/8/layout/vList4"/>
    <dgm:cxn modelId="{3A60F536-6AD7-418F-9BAC-7E3964F10AA9}" type="presParOf" srcId="{931DB2C6-6A18-4320-B852-C2613EDB2FA8}" destId="{ED0EA491-65AE-4061-9E58-F527A96B4B18}" srcOrd="2" destOrd="0" presId="urn:microsoft.com/office/officeart/2005/8/layout/vList4"/>
    <dgm:cxn modelId="{51AB5828-EF0E-47DD-B6FA-0827B0712358}" type="presParOf" srcId="{B17E2703-ED7C-40C1-AA5F-205C0BB9EA84}" destId="{5D375768-0ECA-4AFD-96FD-19990CEB488B}" srcOrd="5" destOrd="0" presId="urn:microsoft.com/office/officeart/2005/8/layout/vList4"/>
    <dgm:cxn modelId="{6C590537-C3EF-41FA-A5F0-586A139CEC69}" type="presParOf" srcId="{B17E2703-ED7C-40C1-AA5F-205C0BB9EA84}" destId="{7D4D5190-7A99-4EE3-BF13-894BFF6BFA1A}" srcOrd="6" destOrd="0" presId="urn:microsoft.com/office/officeart/2005/8/layout/vList4"/>
    <dgm:cxn modelId="{799D9E7D-3B05-4D9D-82D6-F505862EC084}" type="presParOf" srcId="{7D4D5190-7A99-4EE3-BF13-894BFF6BFA1A}" destId="{681E65EC-7E48-44FF-9933-C4F2C62D5FC2}" srcOrd="0" destOrd="0" presId="urn:microsoft.com/office/officeart/2005/8/layout/vList4"/>
    <dgm:cxn modelId="{EB9874D8-34D6-42D8-B8FF-C8D71A619C59}" type="presParOf" srcId="{7D4D5190-7A99-4EE3-BF13-894BFF6BFA1A}" destId="{7DE197FE-AADA-44C3-8B2B-CF16D12E116A}" srcOrd="1" destOrd="0" presId="urn:microsoft.com/office/officeart/2005/8/layout/vList4"/>
    <dgm:cxn modelId="{55DC4190-CB0A-4367-BF8F-2CF70FB2AD36}" type="presParOf" srcId="{7D4D5190-7A99-4EE3-BF13-894BFF6BFA1A}" destId="{15C59F69-595E-4B67-B539-081BDD40D04C}" srcOrd="2" destOrd="0" presId="urn:microsoft.com/office/officeart/2005/8/layout/vList4"/>
    <dgm:cxn modelId="{A6625770-2D74-4524-BBBF-AF8F23110659}" type="presParOf" srcId="{B17E2703-ED7C-40C1-AA5F-205C0BB9EA84}" destId="{6AFA3499-CF7C-4437-BB77-60DAFC4E26ED}" srcOrd="7" destOrd="0" presId="urn:microsoft.com/office/officeart/2005/8/layout/vList4"/>
    <dgm:cxn modelId="{7071AAB6-9404-437E-99EF-CD96EE1838E9}" type="presParOf" srcId="{B17E2703-ED7C-40C1-AA5F-205C0BB9EA84}" destId="{712BDC1E-CA2D-4B05-B9F9-47FDD7A8558E}" srcOrd="8" destOrd="0" presId="urn:microsoft.com/office/officeart/2005/8/layout/vList4"/>
    <dgm:cxn modelId="{D4DC3C3C-2F21-442E-8B58-4387A9995B6A}" type="presParOf" srcId="{712BDC1E-CA2D-4B05-B9F9-47FDD7A8558E}" destId="{F3E8F88B-0370-448B-8D0E-D54292C8691C}" srcOrd="0" destOrd="0" presId="urn:microsoft.com/office/officeart/2005/8/layout/vList4"/>
    <dgm:cxn modelId="{28D454F9-4D05-4234-B8AD-E2F390D9838D}" type="presParOf" srcId="{712BDC1E-CA2D-4B05-B9F9-47FDD7A8558E}" destId="{0EECD78B-C0A7-434E-9ADD-45852886C17A}" srcOrd="1" destOrd="0" presId="urn:microsoft.com/office/officeart/2005/8/layout/vList4"/>
    <dgm:cxn modelId="{44B2358B-51B3-4F87-907C-9B93B7B2EA9F}" type="presParOf" srcId="{712BDC1E-CA2D-4B05-B9F9-47FDD7A8558E}" destId="{0090A8A9-C296-4A7F-9B52-773A003D1EB8}" srcOrd="2" destOrd="0" presId="urn:microsoft.com/office/officeart/2005/8/layout/vList4"/>
    <dgm:cxn modelId="{FB39B7B0-ADEF-40B4-BA2A-8FF506FE6DE0}" type="presParOf" srcId="{B17E2703-ED7C-40C1-AA5F-205C0BB9EA84}" destId="{55032F77-098C-4AB4-88AE-9F2D2C8772AA}" srcOrd="9" destOrd="0" presId="urn:microsoft.com/office/officeart/2005/8/layout/vList4"/>
    <dgm:cxn modelId="{624A1172-48B4-48E8-A4FE-59ACBE313765}" type="presParOf" srcId="{B17E2703-ED7C-40C1-AA5F-205C0BB9EA84}" destId="{8A66E07E-A0AF-47B7-92C7-CC6CC7F443E5}" srcOrd="10" destOrd="0" presId="urn:microsoft.com/office/officeart/2005/8/layout/vList4"/>
    <dgm:cxn modelId="{66758489-75AB-45AB-A852-F7F5ECC98966}" type="presParOf" srcId="{8A66E07E-A0AF-47B7-92C7-CC6CC7F443E5}" destId="{3AE17446-860D-4EED-9858-81EAAEE74108}" srcOrd="0" destOrd="0" presId="urn:microsoft.com/office/officeart/2005/8/layout/vList4"/>
    <dgm:cxn modelId="{01B383F5-6A52-41DF-9681-4ECA73CCAA1F}" type="presParOf" srcId="{8A66E07E-A0AF-47B7-92C7-CC6CC7F443E5}" destId="{59208E79-B8A7-477C-B741-F3EAF6407C81}" srcOrd="1" destOrd="0" presId="urn:microsoft.com/office/officeart/2005/8/layout/vList4"/>
    <dgm:cxn modelId="{59C756A3-FAA5-4E1F-8D14-53644D28348F}" type="presParOf" srcId="{8A66E07E-A0AF-47B7-92C7-CC6CC7F443E5}" destId="{6DB89233-6C18-422C-8D76-B2F98DAF26EC}" srcOrd="2" destOrd="0" presId="urn:microsoft.com/office/officeart/2005/8/layout/vList4"/>
    <dgm:cxn modelId="{EB2860DB-9836-41FE-A782-2CC94FEC5562}" type="presParOf" srcId="{B17E2703-ED7C-40C1-AA5F-205C0BB9EA84}" destId="{E6709232-9FB8-4255-9181-A895BADDD6C1}" srcOrd="11" destOrd="0" presId="urn:microsoft.com/office/officeart/2005/8/layout/vList4"/>
    <dgm:cxn modelId="{916AB43C-4310-4681-AC35-87771092DFCB}" type="presParOf" srcId="{B17E2703-ED7C-40C1-AA5F-205C0BB9EA84}" destId="{DFA610A1-31CA-4877-A569-7886975AEFA6}" srcOrd="12" destOrd="0" presId="urn:microsoft.com/office/officeart/2005/8/layout/vList4"/>
    <dgm:cxn modelId="{9C714576-7BAD-4EE9-BF61-345D8A71A963}" type="presParOf" srcId="{DFA610A1-31CA-4877-A569-7886975AEFA6}" destId="{2FF4AF0E-1500-4BD3-8C3A-3E143A3E4058}" srcOrd="0" destOrd="0" presId="urn:microsoft.com/office/officeart/2005/8/layout/vList4"/>
    <dgm:cxn modelId="{ECAB65EC-11FA-4F73-A919-F844B8368AF1}" type="presParOf" srcId="{DFA610A1-31CA-4877-A569-7886975AEFA6}" destId="{844F59AA-F0BE-4A71-B9FB-41A33D108C7D}" srcOrd="1" destOrd="0" presId="urn:microsoft.com/office/officeart/2005/8/layout/vList4"/>
    <dgm:cxn modelId="{B5600663-AC7A-4AA5-B587-B0BCCF6AD05C}" type="presParOf" srcId="{DFA610A1-31CA-4877-A569-7886975AEFA6}" destId="{7D0F5A39-751E-4D35-A16D-B71CC8C5B2E8}" srcOrd="2" destOrd="0" presId="urn:microsoft.com/office/officeart/2005/8/layout/vList4"/>
    <dgm:cxn modelId="{27E155F4-9BBA-4EC3-AA78-236A1015ED9B}" type="presParOf" srcId="{B17E2703-ED7C-40C1-AA5F-205C0BB9EA84}" destId="{FC4DA34F-7B98-416C-A908-6A29F0CE12EB}" srcOrd="13" destOrd="0" presId="urn:microsoft.com/office/officeart/2005/8/layout/vList4"/>
    <dgm:cxn modelId="{7F8728B0-3298-4BB3-8BD3-2EB307BA1CBB}" type="presParOf" srcId="{B17E2703-ED7C-40C1-AA5F-205C0BB9EA84}" destId="{99922961-B3B7-481D-98FA-DA18D32303F6}" srcOrd="14" destOrd="0" presId="urn:microsoft.com/office/officeart/2005/8/layout/vList4"/>
    <dgm:cxn modelId="{2ABC3D93-633F-462D-89EC-1345C88D25DA}" type="presParOf" srcId="{99922961-B3B7-481D-98FA-DA18D32303F6}" destId="{AF11DD5F-ABA5-4BE8-8237-3507B0BA4660}" srcOrd="0" destOrd="0" presId="urn:microsoft.com/office/officeart/2005/8/layout/vList4"/>
    <dgm:cxn modelId="{AA9DC731-D753-4C94-8774-59C248A97D82}" type="presParOf" srcId="{99922961-B3B7-481D-98FA-DA18D32303F6}" destId="{0B0E7E74-22FC-4D83-A5A8-B863E1A0FD16}" srcOrd="1" destOrd="0" presId="urn:microsoft.com/office/officeart/2005/8/layout/vList4"/>
    <dgm:cxn modelId="{F3693A51-4B39-4BF5-8A02-51F57D52FC40}" type="presParOf" srcId="{99922961-B3B7-481D-98FA-DA18D32303F6}" destId="{04584B34-AFD3-49B8-81C6-EA512B6A31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350,0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20,0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C97DEE32-CB06-4791-BCBA-64AB4E8F81A7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294,0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5 228,3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200,0</a:t>
          </a: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5656,1</a:t>
          </a: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141BF6D1-B747-4420-B90A-B01610E5A286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9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40,0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79619245-C54B-4B27-92EC-CDD741F88906}" type="parTrans" cxnId="{1976B630-F973-461E-BDB1-0B71663BF0B1}">
      <dgm:prSet/>
      <dgm:spPr/>
      <dgm:t>
        <a:bodyPr/>
        <a:lstStyle/>
        <a:p>
          <a:endParaRPr lang="ru-RU"/>
        </a:p>
      </dgm:t>
    </dgm:pt>
    <dgm:pt modelId="{2498E522-CC6C-48DC-90B4-08EDAC32EE65}" type="sibTrans" cxnId="{1976B630-F973-461E-BDB1-0B71663BF0B1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8882,7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8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8" custLinFactNeighborX="21569" custLinFactNeighborY="1217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2" presStyleCnt="8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2" presStyleCnt="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3" presStyleCnt="8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3" presStyleCnt="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4" presStyleCnt="8" custLinFactNeighborX="15686" custLinFactNeighborY="16332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4" presStyleCnt="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5" presStyleCnt="8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5" presStyleCnt="8" custScaleY="97926" custLinFactNeighborX="2752" custLinFactNeighborY="-865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6" presStyleCnt="8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6" presStyleCnt="8" custScaleY="9792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412BED-D256-4B5C-85BD-072070082E6B}" type="pres">
      <dgm:prSet presAssocID="{141BF6D1-B747-4420-B90A-B01610E5A286}" presName="comp" presStyleCnt="0"/>
      <dgm:spPr/>
    </dgm:pt>
    <dgm:pt modelId="{DEBA809D-4656-4DD0-9969-B0E981E358F5}" type="pres">
      <dgm:prSet presAssocID="{141BF6D1-B747-4420-B90A-B01610E5A286}" presName="box" presStyleLbl="node1" presStyleIdx="7" presStyleCnt="8" custScaleY="87019" custLinFactNeighborX="-33333" custLinFactNeighborY="3355"/>
      <dgm:spPr/>
      <dgm:t>
        <a:bodyPr/>
        <a:lstStyle/>
        <a:p>
          <a:endParaRPr lang="ru-RU"/>
        </a:p>
      </dgm:t>
    </dgm:pt>
    <dgm:pt modelId="{49B16435-6F80-4C40-803F-8DBCEBE6B20D}" type="pres">
      <dgm:prSet presAssocID="{141BF6D1-B747-4420-B90A-B01610E5A286}" presName="img" presStyleLbl="fgImgPlace1" presStyleIdx="7" presStyleCnt="8" custScaleY="97926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B3464C-EA00-4F3B-BC5A-8653599F0510}" type="pres">
      <dgm:prSet presAssocID="{141BF6D1-B747-4420-B90A-B01610E5A286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E074C1-1B9F-4D6D-8A0B-1E430FF73CF8}" type="presOf" srcId="{C97DEE32-CB06-4791-BCBA-64AB4E8F81A7}" destId="{3EACFEE0-BEE7-4E7A-8CB3-5254697BDBB8}" srcOrd="1" destOrd="0" presId="urn:microsoft.com/office/officeart/2005/8/layout/vList4"/>
    <dgm:cxn modelId="{84B2508D-E45B-42BD-B935-F7CAE7583505}" srcId="{227A101D-8088-4F21-A936-43AB877355D2}" destId="{AC7F4D8F-90E7-4113-8AA7-E045A737679F}" srcOrd="6" destOrd="0" parTransId="{F08EFA79-F0CB-495A-9642-ED5B19949CB0}" sibTransId="{93A4DCCF-AA92-4AFF-8A3F-454A8EFC19E1}"/>
    <dgm:cxn modelId="{CF96AFAD-3612-4EFD-8E6A-C7198F3DDEBC}" type="presOf" srcId="{0CB101B1-31FC-4497-B774-302BD4E2A2CB}" destId="{ED0EA491-65AE-4061-9E58-F527A96B4B18}" srcOrd="1" destOrd="0" presId="urn:microsoft.com/office/officeart/2005/8/layout/vList4"/>
    <dgm:cxn modelId="{99B9EB67-C25C-4875-8894-79CA374BE811}" type="presOf" srcId="{8061A499-68BB-4517-AEA3-079F9BE298A5}" destId="{681E65EC-7E48-44FF-9933-C4F2C62D5FC2}" srcOrd="0" destOrd="0" presId="urn:microsoft.com/office/officeart/2005/8/layout/vList4"/>
    <dgm:cxn modelId="{C515E950-0752-47AB-8C05-3E6D221A23AF}" type="presOf" srcId="{141BF6D1-B747-4420-B90A-B01610E5A286}" destId="{20B3464C-EA00-4F3B-BC5A-8653599F0510}" srcOrd="1" destOrd="0" presId="urn:microsoft.com/office/officeart/2005/8/layout/vList4"/>
    <dgm:cxn modelId="{BAA27C9C-2E59-417E-BE30-648AD2CA1D0D}" type="presOf" srcId="{68068276-3353-4C66-B853-CC5F797C3845}" destId="{1331ED41-3DD3-4EE3-8258-251B37A8AA34}" srcOrd="0" destOrd="0" presId="urn:microsoft.com/office/officeart/2005/8/layout/vList4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1748BEC6-7FB7-49F1-83F5-E53ABFC3F9DB}" type="presOf" srcId="{AC7F4D8F-90E7-4113-8AA7-E045A737679F}" destId="{97CE86EA-7C7C-4024-815D-E3E95FDCC209}" srcOrd="0" destOrd="0" presId="urn:microsoft.com/office/officeart/2005/8/layout/vList4"/>
    <dgm:cxn modelId="{3AC4BAA2-528D-402B-87E6-3118DFC36D03}" srcId="{227A101D-8088-4F21-A936-43AB877355D2}" destId="{C97DEE32-CB06-4791-BCBA-64AB4E8F81A7}" srcOrd="2" destOrd="0" parTransId="{B02A2E4F-7228-4C2C-B8D2-AA21D4409A13}" sibTransId="{09F77138-88E1-4648-8066-33468F18AA7B}"/>
    <dgm:cxn modelId="{2FFF13D2-4E77-4CFF-9A31-0A14F3F2418D}" srcId="{227A101D-8088-4F21-A936-43AB877355D2}" destId="{61D99D17-2746-4EA0-AD49-B2201E3298AB}" srcOrd="5" destOrd="0" parTransId="{F346383C-8891-40C0-90C8-ECC53B07E9E8}" sibTransId="{6560EDE6-CC5A-4C9D-8A2C-2654E990D14A}"/>
    <dgm:cxn modelId="{1976B630-F973-461E-BDB1-0B71663BF0B1}" srcId="{227A101D-8088-4F21-A936-43AB877355D2}" destId="{141BF6D1-B747-4420-B90A-B01610E5A286}" srcOrd="7" destOrd="0" parTransId="{79619245-C54B-4B27-92EC-CDD741F88906}" sibTransId="{2498E522-CC6C-48DC-90B4-08EDAC32EE65}"/>
    <dgm:cxn modelId="{C1CB1188-FA54-4FA7-916F-EAD5C7770E89}" type="presOf" srcId="{E313B81E-1751-4C21-8155-E4E5788F26D3}" destId="{3D57390B-957B-42E2-9EEB-3D286DE16B84}" srcOrd="0" destOrd="0" presId="urn:microsoft.com/office/officeart/2005/8/layout/vList4"/>
    <dgm:cxn modelId="{271FD91A-C238-4A50-A768-DE83C650921F}" type="presOf" srcId="{61D99D17-2746-4EA0-AD49-B2201E3298AB}" destId="{0CE79A18-16FB-4FBF-9129-D4AB1E2AEE32}" srcOrd="0" destOrd="0" presId="urn:microsoft.com/office/officeart/2005/8/layout/vList4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1B953493-F6F7-47FE-B292-8924ADD9A5A0}" srcId="{227A101D-8088-4F21-A936-43AB877355D2}" destId="{8061A499-68BB-4517-AEA3-079F9BE298A5}" srcOrd="4" destOrd="0" parTransId="{55E260D4-7E74-422F-989D-1A883D30C42B}" sibTransId="{2FF04357-4C60-47B2-ABA7-F34F2DD98536}"/>
    <dgm:cxn modelId="{03852EAC-F1D0-4622-9B39-F30E34CD8553}" type="presOf" srcId="{C97DEE32-CB06-4791-BCBA-64AB4E8F81A7}" destId="{D4719953-BCF8-4147-BA01-5072633CA648}" srcOrd="0" destOrd="0" presId="urn:microsoft.com/office/officeart/2005/8/layout/vList4"/>
    <dgm:cxn modelId="{22B0BDDE-9F88-40E3-92C0-95A21FBC0DFB}" type="presOf" srcId="{E313B81E-1751-4C21-8155-E4E5788F26D3}" destId="{ECE55AF3-693F-4ADA-963D-E4F57667994B}" srcOrd="1" destOrd="0" presId="urn:microsoft.com/office/officeart/2005/8/layout/vList4"/>
    <dgm:cxn modelId="{7E784635-465F-44E3-AA2F-8658038E040B}" type="presOf" srcId="{8061A499-68BB-4517-AEA3-079F9BE298A5}" destId="{15C59F69-595E-4B67-B539-081BDD40D04C}" srcOrd="1" destOrd="0" presId="urn:microsoft.com/office/officeart/2005/8/layout/vList4"/>
    <dgm:cxn modelId="{97895F70-F512-4FAC-B427-F8448F4A03F4}" type="presOf" srcId="{0CB101B1-31FC-4497-B774-302BD4E2A2CB}" destId="{67233FA9-89F9-43A8-9F80-99BA1DBCD9E3}" srcOrd="0" destOrd="0" presId="urn:microsoft.com/office/officeart/2005/8/layout/vList4"/>
    <dgm:cxn modelId="{92DE88B5-AA87-4656-8341-E629182F621B}" type="presOf" srcId="{68068276-3353-4C66-B853-CC5F797C3845}" destId="{55312841-41DD-44DE-9A9C-3DB5A027B561}" srcOrd="1" destOrd="0" presId="urn:microsoft.com/office/officeart/2005/8/layout/vList4"/>
    <dgm:cxn modelId="{9C6853F0-A8E9-4B10-A9BA-C824F1D8AC2D}" type="presOf" srcId="{141BF6D1-B747-4420-B90A-B01610E5A286}" destId="{DEBA809D-4656-4DD0-9969-B0E981E358F5}" srcOrd="0" destOrd="0" presId="urn:microsoft.com/office/officeart/2005/8/layout/vList4"/>
    <dgm:cxn modelId="{9469BABD-7B52-472A-919C-FD09352CDD3D}" srcId="{227A101D-8088-4F21-A936-43AB877355D2}" destId="{0CB101B1-31FC-4497-B774-302BD4E2A2CB}" srcOrd="3" destOrd="0" parTransId="{72B65FE5-70A3-4544-A451-2D11560A5446}" sibTransId="{A20E049E-2BD9-47CC-87E7-27BD5E13D5CD}"/>
    <dgm:cxn modelId="{14773E7B-0C9C-4223-9DF5-C47E8BC8189B}" type="presOf" srcId="{AC7F4D8F-90E7-4113-8AA7-E045A737679F}" destId="{D2259407-01D8-4452-BE62-306D911EF64E}" srcOrd="1" destOrd="0" presId="urn:microsoft.com/office/officeart/2005/8/layout/vList4"/>
    <dgm:cxn modelId="{5BB48CD0-53E5-461C-9DDB-B7375F671B27}" type="presOf" srcId="{61D99D17-2746-4EA0-AD49-B2201E3298AB}" destId="{4CE6E21C-486E-4E7A-97E6-FE3F941B762A}" srcOrd="1" destOrd="0" presId="urn:microsoft.com/office/officeart/2005/8/layout/vList4"/>
    <dgm:cxn modelId="{5D35DB28-5D3C-4448-8034-61B0BA05D87F}" type="presOf" srcId="{227A101D-8088-4F21-A936-43AB877355D2}" destId="{B17E2703-ED7C-40C1-AA5F-205C0BB9EA84}" srcOrd="0" destOrd="0" presId="urn:microsoft.com/office/officeart/2005/8/layout/vList4"/>
    <dgm:cxn modelId="{C144162E-AE20-46EA-8EE1-4212686E859A}" type="presParOf" srcId="{B17E2703-ED7C-40C1-AA5F-205C0BB9EA84}" destId="{72FA62D0-0599-45E8-836F-576228845A69}" srcOrd="0" destOrd="0" presId="urn:microsoft.com/office/officeart/2005/8/layout/vList4"/>
    <dgm:cxn modelId="{88270682-ABA5-44D1-AA56-BAA630EE3478}" type="presParOf" srcId="{72FA62D0-0599-45E8-836F-576228845A69}" destId="{1331ED41-3DD3-4EE3-8258-251B37A8AA34}" srcOrd="0" destOrd="0" presId="urn:microsoft.com/office/officeart/2005/8/layout/vList4"/>
    <dgm:cxn modelId="{E1D19AA3-494C-42D4-8090-040F0C3A1E63}" type="presParOf" srcId="{72FA62D0-0599-45E8-836F-576228845A69}" destId="{8742C5EE-2DD0-46E4-AB75-87A4D25F8D62}" srcOrd="1" destOrd="0" presId="urn:microsoft.com/office/officeart/2005/8/layout/vList4"/>
    <dgm:cxn modelId="{947E0587-F0B1-4FF4-BBCC-7FB177976841}" type="presParOf" srcId="{72FA62D0-0599-45E8-836F-576228845A69}" destId="{55312841-41DD-44DE-9A9C-3DB5A027B561}" srcOrd="2" destOrd="0" presId="urn:microsoft.com/office/officeart/2005/8/layout/vList4"/>
    <dgm:cxn modelId="{5ACB297A-E745-4F3E-9247-62ECDF56971E}" type="presParOf" srcId="{B17E2703-ED7C-40C1-AA5F-205C0BB9EA84}" destId="{F66298ED-D5A6-459E-9653-B88A0D7DE72D}" srcOrd="1" destOrd="0" presId="urn:microsoft.com/office/officeart/2005/8/layout/vList4"/>
    <dgm:cxn modelId="{D2784D25-D24B-4F8B-99F3-03E37825AC7E}" type="presParOf" srcId="{B17E2703-ED7C-40C1-AA5F-205C0BB9EA84}" destId="{94272FED-D994-4743-844C-5070BB732343}" srcOrd="2" destOrd="0" presId="urn:microsoft.com/office/officeart/2005/8/layout/vList4"/>
    <dgm:cxn modelId="{F0DE994B-CB88-4DFA-97D0-5D8744A5972E}" type="presParOf" srcId="{94272FED-D994-4743-844C-5070BB732343}" destId="{3D57390B-957B-42E2-9EEB-3D286DE16B84}" srcOrd="0" destOrd="0" presId="urn:microsoft.com/office/officeart/2005/8/layout/vList4"/>
    <dgm:cxn modelId="{21851699-3C28-4789-9103-FF3FFF01DF39}" type="presParOf" srcId="{94272FED-D994-4743-844C-5070BB732343}" destId="{DC3D1057-3911-49DC-8B4B-4F8305BF098A}" srcOrd="1" destOrd="0" presId="urn:microsoft.com/office/officeart/2005/8/layout/vList4"/>
    <dgm:cxn modelId="{F3715227-0412-42E0-B685-6461C03F2DC9}" type="presParOf" srcId="{94272FED-D994-4743-844C-5070BB732343}" destId="{ECE55AF3-693F-4ADA-963D-E4F57667994B}" srcOrd="2" destOrd="0" presId="urn:microsoft.com/office/officeart/2005/8/layout/vList4"/>
    <dgm:cxn modelId="{F853298F-AD0D-4D9B-B966-B298F0EEB093}" type="presParOf" srcId="{B17E2703-ED7C-40C1-AA5F-205C0BB9EA84}" destId="{A2C514FB-D7EB-4AA8-B2BD-147960D9F9FC}" srcOrd="3" destOrd="0" presId="urn:microsoft.com/office/officeart/2005/8/layout/vList4"/>
    <dgm:cxn modelId="{48BB1877-EA4F-4BCC-8FE4-EE228478E21B}" type="presParOf" srcId="{B17E2703-ED7C-40C1-AA5F-205C0BB9EA84}" destId="{4C4B47A0-B25E-4991-B2ED-6AC55F32B923}" srcOrd="4" destOrd="0" presId="urn:microsoft.com/office/officeart/2005/8/layout/vList4"/>
    <dgm:cxn modelId="{9748ACEC-FB75-41A1-AE5E-8F6C0663A6AC}" type="presParOf" srcId="{4C4B47A0-B25E-4991-B2ED-6AC55F32B923}" destId="{D4719953-BCF8-4147-BA01-5072633CA648}" srcOrd="0" destOrd="0" presId="urn:microsoft.com/office/officeart/2005/8/layout/vList4"/>
    <dgm:cxn modelId="{37891C92-27E0-438A-B020-02E472041BA2}" type="presParOf" srcId="{4C4B47A0-B25E-4991-B2ED-6AC55F32B923}" destId="{10414709-A3FF-419B-8BA0-6B96893FDF2B}" srcOrd="1" destOrd="0" presId="urn:microsoft.com/office/officeart/2005/8/layout/vList4"/>
    <dgm:cxn modelId="{D802EE6F-DB9D-43FA-BF69-D377F4EC1255}" type="presParOf" srcId="{4C4B47A0-B25E-4991-B2ED-6AC55F32B923}" destId="{3EACFEE0-BEE7-4E7A-8CB3-5254697BDBB8}" srcOrd="2" destOrd="0" presId="urn:microsoft.com/office/officeart/2005/8/layout/vList4"/>
    <dgm:cxn modelId="{76ED1AEE-E1A7-49B4-94D8-1D960D0DD88E}" type="presParOf" srcId="{B17E2703-ED7C-40C1-AA5F-205C0BB9EA84}" destId="{10A85B69-F88F-4A3C-900B-DFE86B169A12}" srcOrd="5" destOrd="0" presId="urn:microsoft.com/office/officeart/2005/8/layout/vList4"/>
    <dgm:cxn modelId="{D8198283-C277-4BD1-A1DF-57447762AE22}" type="presParOf" srcId="{B17E2703-ED7C-40C1-AA5F-205C0BB9EA84}" destId="{931DB2C6-6A18-4320-B852-C2613EDB2FA8}" srcOrd="6" destOrd="0" presId="urn:microsoft.com/office/officeart/2005/8/layout/vList4"/>
    <dgm:cxn modelId="{40DD30C9-D9A4-4219-8BD2-797A88A4D9B6}" type="presParOf" srcId="{931DB2C6-6A18-4320-B852-C2613EDB2FA8}" destId="{67233FA9-89F9-43A8-9F80-99BA1DBCD9E3}" srcOrd="0" destOrd="0" presId="urn:microsoft.com/office/officeart/2005/8/layout/vList4"/>
    <dgm:cxn modelId="{36776BE8-A558-408A-916B-2A8231861CEB}" type="presParOf" srcId="{931DB2C6-6A18-4320-B852-C2613EDB2FA8}" destId="{B43CAF5A-DF0E-47F1-8B84-50B2394B9328}" srcOrd="1" destOrd="0" presId="urn:microsoft.com/office/officeart/2005/8/layout/vList4"/>
    <dgm:cxn modelId="{D9A1D8F4-C2B5-4E55-830D-87AC8F7AD5A1}" type="presParOf" srcId="{931DB2C6-6A18-4320-B852-C2613EDB2FA8}" destId="{ED0EA491-65AE-4061-9E58-F527A96B4B18}" srcOrd="2" destOrd="0" presId="urn:microsoft.com/office/officeart/2005/8/layout/vList4"/>
    <dgm:cxn modelId="{DD8DC037-833C-4D6F-94EA-14BCD3FC4153}" type="presParOf" srcId="{B17E2703-ED7C-40C1-AA5F-205C0BB9EA84}" destId="{5D375768-0ECA-4AFD-96FD-19990CEB488B}" srcOrd="7" destOrd="0" presId="urn:microsoft.com/office/officeart/2005/8/layout/vList4"/>
    <dgm:cxn modelId="{4F9D7AC6-67F5-4386-B71D-72A976BA63F7}" type="presParOf" srcId="{B17E2703-ED7C-40C1-AA5F-205C0BB9EA84}" destId="{7D4D5190-7A99-4EE3-BF13-894BFF6BFA1A}" srcOrd="8" destOrd="0" presId="urn:microsoft.com/office/officeart/2005/8/layout/vList4"/>
    <dgm:cxn modelId="{213AF165-D7FF-4525-9E5E-A902865A78D5}" type="presParOf" srcId="{7D4D5190-7A99-4EE3-BF13-894BFF6BFA1A}" destId="{681E65EC-7E48-44FF-9933-C4F2C62D5FC2}" srcOrd="0" destOrd="0" presId="urn:microsoft.com/office/officeart/2005/8/layout/vList4"/>
    <dgm:cxn modelId="{CEAF7813-4906-40DB-92F8-CF45DB57FD47}" type="presParOf" srcId="{7D4D5190-7A99-4EE3-BF13-894BFF6BFA1A}" destId="{7DE197FE-AADA-44C3-8B2B-CF16D12E116A}" srcOrd="1" destOrd="0" presId="urn:microsoft.com/office/officeart/2005/8/layout/vList4"/>
    <dgm:cxn modelId="{0B66F380-67CD-4ADC-B19A-AC356E0C9018}" type="presParOf" srcId="{7D4D5190-7A99-4EE3-BF13-894BFF6BFA1A}" destId="{15C59F69-595E-4B67-B539-081BDD40D04C}" srcOrd="2" destOrd="0" presId="urn:microsoft.com/office/officeart/2005/8/layout/vList4"/>
    <dgm:cxn modelId="{D340860F-C177-48C8-872B-F4F42794D59B}" type="presParOf" srcId="{B17E2703-ED7C-40C1-AA5F-205C0BB9EA84}" destId="{6AFA3499-CF7C-4437-BB77-60DAFC4E26ED}" srcOrd="9" destOrd="0" presId="urn:microsoft.com/office/officeart/2005/8/layout/vList4"/>
    <dgm:cxn modelId="{14433620-87E3-4827-9195-D24F6FBFD010}" type="presParOf" srcId="{B17E2703-ED7C-40C1-AA5F-205C0BB9EA84}" destId="{E9C9C0DB-7628-4918-95C6-35F53D811906}" srcOrd="10" destOrd="0" presId="urn:microsoft.com/office/officeart/2005/8/layout/vList4"/>
    <dgm:cxn modelId="{276AE664-E67E-462E-9A88-69CA9DFA01DD}" type="presParOf" srcId="{E9C9C0DB-7628-4918-95C6-35F53D811906}" destId="{0CE79A18-16FB-4FBF-9129-D4AB1E2AEE32}" srcOrd="0" destOrd="0" presId="urn:microsoft.com/office/officeart/2005/8/layout/vList4"/>
    <dgm:cxn modelId="{39FA4DEC-249A-43E8-8B5D-1DEDF7E25BC8}" type="presParOf" srcId="{E9C9C0DB-7628-4918-95C6-35F53D811906}" destId="{3A722FFA-D144-4D82-A948-F625B32E43B9}" srcOrd="1" destOrd="0" presId="urn:microsoft.com/office/officeart/2005/8/layout/vList4"/>
    <dgm:cxn modelId="{CB863AC3-701F-48A0-8619-4D80D1B88CC9}" type="presParOf" srcId="{E9C9C0DB-7628-4918-95C6-35F53D811906}" destId="{4CE6E21C-486E-4E7A-97E6-FE3F941B762A}" srcOrd="2" destOrd="0" presId="urn:microsoft.com/office/officeart/2005/8/layout/vList4"/>
    <dgm:cxn modelId="{328B8F69-D26D-46AA-97C2-6E7D64941490}" type="presParOf" srcId="{B17E2703-ED7C-40C1-AA5F-205C0BB9EA84}" destId="{DA9457FF-7929-4F23-8944-59CC37CB2C59}" srcOrd="11" destOrd="0" presId="urn:microsoft.com/office/officeart/2005/8/layout/vList4"/>
    <dgm:cxn modelId="{42EB6D76-EFC6-463F-ADF2-EE7963B7290C}" type="presParOf" srcId="{B17E2703-ED7C-40C1-AA5F-205C0BB9EA84}" destId="{2350E0CA-57BF-4684-AC36-EDD559365B77}" srcOrd="12" destOrd="0" presId="urn:microsoft.com/office/officeart/2005/8/layout/vList4"/>
    <dgm:cxn modelId="{F6244EA1-F27C-4B37-8D94-0568ECFA94A4}" type="presParOf" srcId="{2350E0CA-57BF-4684-AC36-EDD559365B77}" destId="{97CE86EA-7C7C-4024-815D-E3E95FDCC209}" srcOrd="0" destOrd="0" presId="urn:microsoft.com/office/officeart/2005/8/layout/vList4"/>
    <dgm:cxn modelId="{04CEF719-45D7-4202-A216-7E9CAD7D9EFD}" type="presParOf" srcId="{2350E0CA-57BF-4684-AC36-EDD559365B77}" destId="{41A6BF44-B293-4BA2-8863-2523825655CA}" srcOrd="1" destOrd="0" presId="urn:microsoft.com/office/officeart/2005/8/layout/vList4"/>
    <dgm:cxn modelId="{69819D4B-77BD-4D84-8D28-A9FB69A950D4}" type="presParOf" srcId="{2350E0CA-57BF-4684-AC36-EDD559365B77}" destId="{D2259407-01D8-4452-BE62-306D911EF64E}" srcOrd="2" destOrd="0" presId="urn:microsoft.com/office/officeart/2005/8/layout/vList4"/>
    <dgm:cxn modelId="{8C0FC38A-DE57-477E-91B9-9E793C9EF4EC}" type="presParOf" srcId="{B17E2703-ED7C-40C1-AA5F-205C0BB9EA84}" destId="{C20962F8-55C1-4AA6-ACF6-305ACA7F0FF2}" srcOrd="13" destOrd="0" presId="urn:microsoft.com/office/officeart/2005/8/layout/vList4"/>
    <dgm:cxn modelId="{1B95B638-D6D0-4979-B7DB-ECF87C24B7C4}" type="presParOf" srcId="{B17E2703-ED7C-40C1-AA5F-205C0BB9EA84}" destId="{93412BED-D256-4B5C-85BD-072070082E6B}" srcOrd="14" destOrd="0" presId="urn:microsoft.com/office/officeart/2005/8/layout/vList4"/>
    <dgm:cxn modelId="{D780AB64-603F-41CA-8FF7-A5DDBA4773A9}" type="presParOf" srcId="{93412BED-D256-4B5C-85BD-072070082E6B}" destId="{DEBA809D-4656-4DD0-9969-B0E981E358F5}" srcOrd="0" destOrd="0" presId="urn:microsoft.com/office/officeart/2005/8/layout/vList4"/>
    <dgm:cxn modelId="{F540F39D-34E7-462A-A501-5DDABE136B74}" type="presParOf" srcId="{93412BED-D256-4B5C-85BD-072070082E6B}" destId="{49B16435-6F80-4C40-803F-8DBCEBE6B20D}" srcOrd="1" destOrd="0" presId="urn:microsoft.com/office/officeart/2005/8/layout/vList4"/>
    <dgm:cxn modelId="{1270E1A6-4E35-458F-87AA-9107FAAF5D26}" type="presParOf" srcId="{93412BED-D256-4B5C-85BD-072070082E6B}" destId="{20B3464C-EA00-4F3B-BC5A-8653599F051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06739E-2F3B-4B4D-A193-9ECF6642E2A1}" type="doc">
      <dgm:prSet loTypeId="urn:microsoft.com/office/officeart/2005/8/layout/chevron1" loCatId="process" qsTypeId="urn:microsoft.com/office/officeart/2005/8/quickstyle/3d7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236DD03-6F59-447F-B493-B8BB4713AF08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Предложенный на рассмотрение Собрания депутатов Криворожского сельского поселения бюджета Криворожского сельского поселения Миллеровского района на 2023 год и на плановый период 2023 и 2024 годов создаст дополнительные условия для выполнения поставленных Президентом России, Губернатором области, Главой Миллеровского района, Главой Администрации Криворожского сельского поселения  приоритетных задач</a:t>
          </a:r>
          <a:endParaRPr lang="ru-RU" sz="18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  <a:ea typeface="+mn-ea"/>
            <a:cs typeface="+mn-cs"/>
          </a:endParaRPr>
        </a:p>
      </dgm:t>
    </dgm:pt>
    <dgm:pt modelId="{6CB0D2DE-FF09-4CA3-8CDD-C92A692AD7F5}" type="parTrans" cxnId="{6D456A7D-C510-4D9B-8994-5179BC25BE53}">
      <dgm:prSet/>
      <dgm:spPr/>
      <dgm:t>
        <a:bodyPr/>
        <a:lstStyle/>
        <a:p>
          <a:endParaRPr lang="ru-RU"/>
        </a:p>
      </dgm:t>
    </dgm:pt>
    <dgm:pt modelId="{2010BD2F-91CF-437B-BE3D-7E626B614706}" type="sibTrans" cxnId="{6D456A7D-C510-4D9B-8994-5179BC25BE53}">
      <dgm:prSet/>
      <dgm:spPr/>
      <dgm:t>
        <a:bodyPr/>
        <a:lstStyle/>
        <a:p>
          <a:endParaRPr lang="ru-RU"/>
        </a:p>
      </dgm:t>
    </dgm:pt>
    <dgm:pt modelId="{A7F772A5-65DC-46AF-B29E-C756F4858BD1}" type="pres">
      <dgm:prSet presAssocID="{B106739E-2F3B-4B4D-A193-9ECF6642E2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9FB36E-F919-44F2-9F57-F9E72F54E23F}" type="pres">
      <dgm:prSet presAssocID="{3236DD03-6F59-447F-B493-B8BB4713AF08}" presName="parTxOnly" presStyleLbl="node1" presStyleIdx="0" presStyleCnt="1" custScaleY="103052" custLinFactNeighborX="1721" custLinFactNeighborY="56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A75932-05D4-43F8-9695-69517AABDBE2}" type="presOf" srcId="{3236DD03-6F59-447F-B493-B8BB4713AF08}" destId="{C29FB36E-F919-44F2-9F57-F9E72F54E23F}" srcOrd="0" destOrd="0" presId="urn:microsoft.com/office/officeart/2005/8/layout/chevron1"/>
    <dgm:cxn modelId="{C784955A-B693-49A1-944E-EC9EA89E341E}" type="presOf" srcId="{B106739E-2F3B-4B4D-A193-9ECF6642E2A1}" destId="{A7F772A5-65DC-46AF-B29E-C756F4858BD1}" srcOrd="0" destOrd="0" presId="urn:microsoft.com/office/officeart/2005/8/layout/chevron1"/>
    <dgm:cxn modelId="{6D456A7D-C510-4D9B-8994-5179BC25BE53}" srcId="{B106739E-2F3B-4B4D-A193-9ECF6642E2A1}" destId="{3236DD03-6F59-447F-B493-B8BB4713AF08}" srcOrd="0" destOrd="0" parTransId="{6CB0D2DE-FF09-4CA3-8CDD-C92A692AD7F5}" sibTransId="{2010BD2F-91CF-437B-BE3D-7E626B614706}"/>
    <dgm:cxn modelId="{F7774ED4-ACD7-468F-932E-E1CDF14812B0}" type="presParOf" srcId="{A7F772A5-65DC-46AF-B29E-C756F4858BD1}" destId="{C29FB36E-F919-44F2-9F57-F9E72F54E23F}" srcOrd="0" destOrd="0" presId="urn:microsoft.com/office/officeart/2005/8/layout/chevron1"/>
  </dgm:cxnLst>
  <dgm:bg>
    <a:noFill/>
    <a:effectLst>
      <a:softEdge rad="127000"/>
    </a:effectLst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857219" y="0"/>
          <a:ext cx="162661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857219" y="1164748"/>
        <a:ext cx="1626610" cy="1164748"/>
      </dsp:txXfrm>
    </dsp:sp>
    <dsp:sp modelId="{79E796B1-3ABE-4958-A470-95B84B3BA8FB}">
      <dsp:nvSpPr>
        <dsp:cNvPr id="0" name=""/>
        <dsp:cNvSpPr/>
      </dsp:nvSpPr>
      <dsp:spPr>
        <a:xfrm>
          <a:off x="1214417" y="21374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2571739" y="0"/>
          <a:ext cx="1763863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  <a:latin typeface="+mn-lt"/>
            </a:rPr>
            <a:t>Стимулирование инвестиционной активности</a:t>
          </a:r>
          <a:endParaRPr lang="ru-RU" sz="1800" kern="1200" dirty="0">
            <a:solidFill>
              <a:srgbClr val="FF0000"/>
            </a:solidFill>
            <a:latin typeface="+mn-lt"/>
          </a:endParaRPr>
        </a:p>
      </dsp:txBody>
      <dsp:txXfrm>
        <a:off x="2571739" y="1164748"/>
        <a:ext cx="1763863" cy="1164748"/>
      </dsp:txXfrm>
    </dsp:sp>
    <dsp:sp modelId="{E6379D24-0F7F-4C89-AA74-40B94EA75227}">
      <dsp:nvSpPr>
        <dsp:cNvPr id="0" name=""/>
        <dsp:cNvSpPr/>
      </dsp:nvSpPr>
      <dsp:spPr>
        <a:xfrm>
          <a:off x="3071803" y="21374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4500569" y="0"/>
          <a:ext cx="178859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CFF33"/>
              </a:solidFill>
              <a:latin typeface="+mn-lt"/>
            </a:rPr>
            <a:t>Эффективность и приоритизация бюджетных расходов</a:t>
          </a:r>
          <a:endParaRPr lang="ru-RU" sz="1600" kern="1200" dirty="0">
            <a:solidFill>
              <a:srgbClr val="CCFF33"/>
            </a:solidFill>
            <a:latin typeface="+mn-lt"/>
          </a:endParaRPr>
        </a:p>
      </dsp:txBody>
      <dsp:txXfrm>
        <a:off x="4500569" y="1164748"/>
        <a:ext cx="1788590" cy="1164748"/>
      </dsp:txXfrm>
    </dsp:sp>
    <dsp:sp modelId="{801EDB75-7215-4290-9F39-D09130BB9918}">
      <dsp:nvSpPr>
        <dsp:cNvPr id="0" name=""/>
        <dsp:cNvSpPr/>
      </dsp:nvSpPr>
      <dsp:spPr>
        <a:xfrm>
          <a:off x="4929188" y="142306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8DB59-7954-4C0C-87F3-CB7FD0770C2A}">
      <dsp:nvSpPr>
        <dsp:cNvPr id="0" name=""/>
        <dsp:cNvSpPr/>
      </dsp:nvSpPr>
      <dsp:spPr>
        <a:xfrm>
          <a:off x="6512100" y="0"/>
          <a:ext cx="162661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+mn-lt"/>
            </a:rPr>
            <a:t>Сбалансированность местных бюджетов</a:t>
          </a:r>
          <a:endParaRPr lang="ru-RU" sz="14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6512100" y="1164748"/>
        <a:ext cx="1626610" cy="1164748"/>
      </dsp:txXfrm>
    </dsp:sp>
    <dsp:sp modelId="{E9CFEC7E-9205-4ED5-A92D-78A25CBA61EB}">
      <dsp:nvSpPr>
        <dsp:cNvPr id="0" name=""/>
        <dsp:cNvSpPr/>
      </dsp:nvSpPr>
      <dsp:spPr>
        <a:xfrm>
          <a:off x="6858013" y="142306"/>
          <a:ext cx="969653" cy="96965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588573" y="96359"/>
          <a:ext cx="83361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00567" y="201589"/>
          <a:ext cx="1429530" cy="1026350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00567" y="201589"/>
        <a:ext cx="1429530" cy="1026350"/>
      </dsp:txXfrm>
    </dsp:sp>
    <dsp:sp modelId="{CA80EEC5-8180-463D-AB43-E20FC1CCE0B0}">
      <dsp:nvSpPr>
        <dsp:cNvPr id="0" name=""/>
        <dsp:cNvSpPr/>
      </dsp:nvSpPr>
      <dsp:spPr>
        <a:xfrm rot="5400000">
          <a:off x="4442315" y="-3289284"/>
          <a:ext cx="1299889" cy="7878458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rgbClr val="FF0000"/>
              </a:solidFill>
            </a:rPr>
            <a:t>План мероприятий по росту доходного потенциала Криворожского сельского поселения Миллеровского района, оптимизации расходов бюджета Криворожского сельского поселения Миллеровского района  и сокращению муниципального долга Криворожского сельского поселения Миллеровского района до 2024 года»</a:t>
          </a:r>
          <a:r>
            <a:rPr lang="ru-RU" sz="14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утвержденный распоряжением от </a:t>
          </a:r>
          <a:r>
            <a:rPr lang="ru-RU" sz="1400" b="1" i="1" kern="1200" dirty="0" smtClean="0">
              <a:solidFill>
                <a:srgbClr val="FF0000"/>
              </a:solidFill>
            </a:rPr>
            <a:t>31.05.2019 № 43 </a:t>
          </a:r>
          <a:endParaRPr lang="ru-RU" sz="1400" b="1" i="1" kern="1200" dirty="0">
            <a:solidFill>
              <a:srgbClr val="FF0000"/>
            </a:solidFill>
          </a:endParaRPr>
        </a:p>
      </dsp:txBody>
      <dsp:txXfrm rot="5400000">
        <a:off x="4442315" y="-3289284"/>
        <a:ext cx="1299889" cy="7878458"/>
      </dsp:txXfrm>
    </dsp:sp>
    <dsp:sp modelId="{9B6A0A72-3C0F-4B82-A7E6-2BA4A15A1DC4}">
      <dsp:nvSpPr>
        <dsp:cNvPr id="0" name=""/>
        <dsp:cNvSpPr/>
      </dsp:nvSpPr>
      <dsp:spPr>
        <a:xfrm rot="5400000">
          <a:off x="-118099" y="1838380"/>
          <a:ext cx="1466215" cy="1026350"/>
        </a:xfrm>
        <a:prstGeom prst="bevel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18099" y="1838380"/>
        <a:ext cx="1466215" cy="1026350"/>
      </dsp:txXfrm>
    </dsp:sp>
    <dsp:sp modelId="{9A9BA3CA-42DC-4E24-BA14-1B2C342C1B46}">
      <dsp:nvSpPr>
        <dsp:cNvPr id="0" name=""/>
        <dsp:cNvSpPr/>
      </dsp:nvSpPr>
      <dsp:spPr>
        <a:xfrm rot="5400000">
          <a:off x="4395109" y="-1666521"/>
          <a:ext cx="1356414" cy="7926358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kern="1200" dirty="0">
            <a:solidFill>
              <a:srgbClr val="FF0000"/>
            </a:solidFill>
          </a:endParaRPr>
        </a:p>
      </dsp:txBody>
      <dsp:txXfrm rot="5400000">
        <a:off x="4395109" y="-1666521"/>
        <a:ext cx="1356414" cy="7926358"/>
      </dsp:txXfrm>
    </dsp:sp>
    <dsp:sp modelId="{B59BF440-36E6-48B3-BC75-E6445956244C}">
      <dsp:nvSpPr>
        <dsp:cNvPr id="0" name=""/>
        <dsp:cNvSpPr/>
      </dsp:nvSpPr>
      <dsp:spPr>
        <a:xfrm rot="5400000">
          <a:off x="-268349" y="3501958"/>
          <a:ext cx="1766716" cy="1026350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5400000">
        <a:off x="-268349" y="3501958"/>
        <a:ext cx="1766716" cy="1026350"/>
      </dsp:txXfrm>
    </dsp:sp>
    <dsp:sp modelId="{6F6C7F8D-CA85-4C86-A8B9-DE0E49DC8118}">
      <dsp:nvSpPr>
        <dsp:cNvPr id="0" name=""/>
        <dsp:cNvSpPr/>
      </dsp:nvSpPr>
      <dsp:spPr>
        <a:xfrm rot="5400000">
          <a:off x="4238693" y="106230"/>
          <a:ext cx="1703368" cy="7892235"/>
        </a:xfrm>
        <a:prstGeom prst="round2SameRect">
          <a:avLst/>
        </a:prstGeom>
        <a:solidFill>
          <a:srgbClr val="CCFF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Контроль за качеством и своевременным принятием бюджетов сельских поселений</a:t>
          </a:r>
          <a:endParaRPr lang="ru-RU" sz="1800" kern="1200" dirty="0">
            <a:solidFill>
              <a:srgbClr val="0070C0"/>
            </a:solidFill>
          </a:endParaRPr>
        </a:p>
      </dsp:txBody>
      <dsp:txXfrm rot="5400000">
        <a:off x="4238693" y="106230"/>
        <a:ext cx="1703368" cy="789223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17042"/>
          <a:ext cx="3816424" cy="6695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1336,7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18780" y="17042"/>
        <a:ext cx="2997643" cy="669513"/>
      </dsp:txXfrm>
    </dsp:sp>
    <dsp:sp modelId="{DC3D1057-3911-49DC-8B4B-4F8305BF098A}">
      <dsp:nvSpPr>
        <dsp:cNvPr id="0" name=""/>
        <dsp:cNvSpPr/>
      </dsp:nvSpPr>
      <dsp:spPr>
        <a:xfrm>
          <a:off x="11931" y="72008"/>
          <a:ext cx="708152" cy="5617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727490"/>
          <a:ext cx="3816424" cy="58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 лиц доход </a:t>
          </a: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187,9</a:t>
          </a:r>
        </a:p>
      </dsp:txBody>
      <dsp:txXfrm>
        <a:off x="818780" y="727490"/>
        <a:ext cx="2997643" cy="587168"/>
      </dsp:txXfrm>
    </dsp:sp>
    <dsp:sp modelId="{10414709-A3FF-419B-8BA0-6B96893FDF2B}">
      <dsp:nvSpPr>
        <dsp:cNvPr id="0" name=""/>
        <dsp:cNvSpPr/>
      </dsp:nvSpPr>
      <dsp:spPr>
        <a:xfrm>
          <a:off x="45141" y="716487"/>
          <a:ext cx="668629" cy="5418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298992"/>
          <a:ext cx="3816424" cy="6349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4625,4</a:t>
          </a:r>
        </a:p>
      </dsp:txBody>
      <dsp:txXfrm>
        <a:off x="818780" y="1298992"/>
        <a:ext cx="2997643" cy="634950"/>
      </dsp:txXfrm>
    </dsp:sp>
    <dsp:sp modelId="{B43CAF5A-DF0E-47F1-8B84-50B2394B9328}">
      <dsp:nvSpPr>
        <dsp:cNvPr id="0" name=""/>
        <dsp:cNvSpPr/>
      </dsp:nvSpPr>
      <dsp:spPr>
        <a:xfrm>
          <a:off x="0" y="1356196"/>
          <a:ext cx="707931" cy="5314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816426"/>
          <a:ext cx="3816424" cy="554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9034,9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3816426"/>
        <a:ext cx="2997643" cy="554959"/>
      </dsp:txXfrm>
    </dsp:sp>
    <dsp:sp modelId="{7DE197FE-AADA-44C3-8B2B-CF16D12E116A}">
      <dsp:nvSpPr>
        <dsp:cNvPr id="0" name=""/>
        <dsp:cNvSpPr/>
      </dsp:nvSpPr>
      <dsp:spPr>
        <a:xfrm>
          <a:off x="0" y="3814824"/>
          <a:ext cx="670331" cy="3997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2724505"/>
          <a:ext cx="3816424" cy="515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30,0</a:t>
          </a:r>
        </a:p>
      </dsp:txBody>
      <dsp:txXfrm>
        <a:off x="818780" y="2724505"/>
        <a:ext cx="2997643" cy="515856"/>
      </dsp:txXfrm>
    </dsp:sp>
    <dsp:sp modelId="{0EECD78B-C0A7-434E-9ADD-45852886C17A}">
      <dsp:nvSpPr>
        <dsp:cNvPr id="0" name=""/>
        <dsp:cNvSpPr/>
      </dsp:nvSpPr>
      <dsp:spPr>
        <a:xfrm>
          <a:off x="1" y="2727081"/>
          <a:ext cx="668629" cy="4412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299390"/>
          <a:ext cx="3816424" cy="554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Штрафы 34,0</a:t>
          </a:r>
        </a:p>
      </dsp:txBody>
      <dsp:txXfrm>
        <a:off x="818780" y="4299390"/>
        <a:ext cx="2997643" cy="554959"/>
      </dsp:txXfrm>
    </dsp:sp>
    <dsp:sp modelId="{59208E79-B8A7-477C-B741-F3EAF6407C81}">
      <dsp:nvSpPr>
        <dsp:cNvPr id="0" name=""/>
        <dsp:cNvSpPr/>
      </dsp:nvSpPr>
      <dsp:spPr>
        <a:xfrm>
          <a:off x="0" y="4439888"/>
          <a:ext cx="763284" cy="4439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1990704"/>
          <a:ext cx="3816424" cy="673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3823,0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1990704"/>
        <a:ext cx="2997643" cy="673592"/>
      </dsp:txXfrm>
    </dsp:sp>
    <dsp:sp modelId="{844F59AA-F0BE-4A71-B9FB-41A33D108C7D}">
      <dsp:nvSpPr>
        <dsp:cNvPr id="0" name=""/>
        <dsp:cNvSpPr/>
      </dsp:nvSpPr>
      <dsp:spPr>
        <a:xfrm>
          <a:off x="1" y="2016224"/>
          <a:ext cx="668629" cy="6151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3312367"/>
          <a:ext cx="3816424" cy="387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   1599,2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3312367"/>
        <a:ext cx="2997643" cy="387050"/>
      </dsp:txXfrm>
    </dsp:sp>
    <dsp:sp modelId="{0B0E7E74-22FC-4D83-A5A8-B863E1A0FD16}">
      <dsp:nvSpPr>
        <dsp:cNvPr id="0" name=""/>
        <dsp:cNvSpPr/>
      </dsp:nvSpPr>
      <dsp:spPr>
        <a:xfrm>
          <a:off x="1" y="3339671"/>
          <a:ext cx="668614" cy="3327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350,0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92160" y="0"/>
        <a:ext cx="2880247" cy="576793"/>
      </dsp:txXfrm>
    </dsp:sp>
    <dsp:sp modelId="{8742C5EE-2DD0-46E4-AB75-87A4D25F8D62}">
      <dsp:nvSpPr>
        <dsp:cNvPr id="0" name=""/>
        <dsp:cNvSpPr/>
      </dsp:nvSpPr>
      <dsp:spPr>
        <a:xfrm>
          <a:off x="57679" y="57679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641492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20,0</a:t>
          </a:r>
        </a:p>
      </dsp:txBody>
      <dsp:txXfrm>
        <a:off x="792160" y="641492"/>
        <a:ext cx="2880247" cy="576793"/>
      </dsp:txXfrm>
    </dsp:sp>
    <dsp:sp modelId="{DC3D1057-3911-49DC-8B4B-4F8305BF098A}">
      <dsp:nvSpPr>
        <dsp:cNvPr id="0" name=""/>
        <dsp:cNvSpPr/>
      </dsp:nvSpPr>
      <dsp:spPr>
        <a:xfrm>
          <a:off x="57679" y="692152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268945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294,0</a:t>
          </a:r>
        </a:p>
      </dsp:txBody>
      <dsp:txXfrm>
        <a:off x="792160" y="1268945"/>
        <a:ext cx="2880247" cy="576793"/>
      </dsp:txXfrm>
    </dsp:sp>
    <dsp:sp modelId="{10414709-A3FF-419B-8BA0-6B96893FDF2B}">
      <dsp:nvSpPr>
        <dsp:cNvPr id="0" name=""/>
        <dsp:cNvSpPr/>
      </dsp:nvSpPr>
      <dsp:spPr>
        <a:xfrm>
          <a:off x="57679" y="1326625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903418"/>
          <a:ext cx="3672408" cy="7512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5 228,3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92160" y="1903418"/>
        <a:ext cx="2880247" cy="751244"/>
      </dsp:txXfrm>
    </dsp:sp>
    <dsp:sp modelId="{B43CAF5A-DF0E-47F1-8B84-50B2394B9328}">
      <dsp:nvSpPr>
        <dsp:cNvPr id="0" name=""/>
        <dsp:cNvSpPr/>
      </dsp:nvSpPr>
      <dsp:spPr>
        <a:xfrm>
          <a:off x="57679" y="2048323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2806544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200,0</a:t>
          </a:r>
        </a:p>
      </dsp:txBody>
      <dsp:txXfrm>
        <a:off x="792160" y="2806544"/>
        <a:ext cx="2880247" cy="576793"/>
      </dsp:txXfrm>
    </dsp:sp>
    <dsp:sp modelId="{7DE197FE-AADA-44C3-8B2B-CF16D12E116A}">
      <dsp:nvSpPr>
        <dsp:cNvPr id="0" name=""/>
        <dsp:cNvSpPr/>
      </dsp:nvSpPr>
      <dsp:spPr>
        <a:xfrm>
          <a:off x="57679" y="2770022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3366167"/>
          <a:ext cx="3672408" cy="501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5656,1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792160" y="3366167"/>
        <a:ext cx="2880247" cy="501919"/>
      </dsp:txXfrm>
    </dsp:sp>
    <dsp:sp modelId="{3A722FFA-D144-4D82-A948-F625B32E43B9}">
      <dsp:nvSpPr>
        <dsp:cNvPr id="0" name=""/>
        <dsp:cNvSpPr/>
      </dsp:nvSpPr>
      <dsp:spPr>
        <a:xfrm>
          <a:off x="77892" y="3367852"/>
          <a:ext cx="734481" cy="4518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925766"/>
          <a:ext cx="3672408" cy="501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8882,7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792160" y="3925766"/>
        <a:ext cx="2880247" cy="501919"/>
      </dsp:txXfrm>
    </dsp:sp>
    <dsp:sp modelId="{41A6BF44-B293-4BA2-8863-2523825655CA}">
      <dsp:nvSpPr>
        <dsp:cNvPr id="0" name=""/>
        <dsp:cNvSpPr/>
      </dsp:nvSpPr>
      <dsp:spPr>
        <a:xfrm>
          <a:off x="57679" y="3931442"/>
          <a:ext cx="734481" cy="4518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A809D-4656-4DD0-9969-B0E981E358F5}">
      <dsp:nvSpPr>
        <dsp:cNvPr id="0" name=""/>
        <dsp:cNvSpPr/>
      </dsp:nvSpPr>
      <dsp:spPr>
        <a:xfrm>
          <a:off x="0" y="4466632"/>
          <a:ext cx="3672408" cy="501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40,0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792160" y="4466632"/>
        <a:ext cx="2880247" cy="501919"/>
      </dsp:txXfrm>
    </dsp:sp>
    <dsp:sp modelId="{49B16435-6F80-4C40-803F-8DBCEBE6B20D}">
      <dsp:nvSpPr>
        <dsp:cNvPr id="0" name=""/>
        <dsp:cNvSpPr/>
      </dsp:nvSpPr>
      <dsp:spPr>
        <a:xfrm>
          <a:off x="57679" y="4491042"/>
          <a:ext cx="734481" cy="4518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0.43576</cdr:x>
      <cdr:y>0.88488</cdr:y>
    </cdr:from>
    <cdr:to>
      <cdr:x>0.51786</cdr:x>
      <cdr:y>0.94093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71006" y="4357718"/>
          <a:ext cx="785818" cy="276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0.42084</cdr:x>
      <cdr:y>0.49321</cdr:y>
    </cdr:from>
    <cdr:to>
      <cdr:x>0.47905</cdr:x>
      <cdr:y>0.64988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028130" y="2428892"/>
          <a:ext cx="557210" cy="771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0.55966</cdr:x>
      <cdr:y>0.94104</cdr:y>
    </cdr:from>
    <cdr:to>
      <cdr:x>0.67161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356878" y="4714908"/>
          <a:ext cx="1071570" cy="290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2023 год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0.57459</cdr:x>
      <cdr:y>0.08704</cdr:y>
    </cdr:from>
    <cdr:to>
      <cdr:x>0.67012</cdr:x>
      <cdr:y>0.15957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499754" y="428628"/>
          <a:ext cx="91440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0.5522</cdr:x>
      <cdr:y>0</cdr:y>
    </cdr:from>
    <cdr:to>
      <cdr:x>0.64773</cdr:x>
      <cdr:y>0.11315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285440" y="-71438"/>
          <a:ext cx="914400" cy="557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0.5522</cdr:x>
      <cdr:y>0.02901</cdr:y>
    </cdr:from>
    <cdr:to>
      <cdr:x>0.67012</cdr:x>
      <cdr:y>0.21469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285440" y="142876"/>
          <a:ext cx="112871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smtClean="0"/>
            <a:t>11636,2</a:t>
          </a:r>
          <a:endParaRPr lang="ru-RU" sz="2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19.01.2023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19.01.2023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19.01.2023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19.01.2023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19.01.2023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19.01.2023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19.01.2023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19.01.2023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19.01.2023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19.01.2023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19.01.2023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19.01.2023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19.01.2023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19.01.2023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19.01.2023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19.01.2023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19.01.2023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19.01.2023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.png"/><Relationship Id="rId5" Type="http://schemas.openxmlformats.org/officeDocument/2006/relationships/chart" Target="../charts/chart1.xml"/><Relationship Id="rId4" Type="http://schemas.openxmlformats.org/officeDocument/2006/relationships/hyperlink" Target="&#1073;&#1102;&#1076;&#1078;&#1077;&#1090;%20&#1076;&#1083;&#1103;%20&#1075;&#1088;&#1072;&#1078;&#1076;&#1072;&#1085;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illerovo.jpg"/>
          <p:cNvPicPr>
            <a:picLocks noChangeAspect="1"/>
          </p:cNvPicPr>
          <p:nvPr/>
        </p:nvPicPr>
        <p:blipFill>
          <a:blip r:embed="rId2" cstate="print"/>
          <a:srcRect l="5660" b="14804"/>
          <a:stretch>
            <a:fillRect/>
          </a:stretch>
        </p:blipFill>
        <p:spPr>
          <a:xfrm>
            <a:off x="2627784" y="476672"/>
            <a:ext cx="4009596" cy="28083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Криворожское сельское поселение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Криворожского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2023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2024 и 2025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pic>
        <p:nvPicPr>
          <p:cNvPr id="11268" name="Picture 4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56103" y="104435"/>
            <a:ext cx="503802" cy="6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43608" y="2780928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480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доходов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Криворожского сельского поселения Миллеровского района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graphicFrame>
        <p:nvGraphicFramePr>
          <p:cNvPr id="40" name="Object 2">
            <a:hlinkClick r:id="rId4" action="ppaction://hlinkfile"/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-427688" y="1357298"/>
          <a:ext cx="9571688" cy="4924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5" descr="Безымянный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19"/>
          <p:cNvSpPr txBox="1">
            <a:spLocks noChangeArrowheads="1"/>
          </p:cNvSpPr>
          <p:nvPr/>
        </p:nvSpPr>
        <p:spPr bwMode="auto">
          <a:xfrm rot="10506310">
            <a:off x="6072198" y="3929066"/>
            <a:ext cx="11430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  <a:endParaRPr lang="ru-RU" dirty="0" smtClean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382000" y="0"/>
            <a:ext cx="762000" cy="365760"/>
          </a:xfrm>
        </p:spPr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бюджета Криворожского сельского поселения Миллеровского района,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-324544" y="1772816"/>
          <a:ext cx="9809828" cy="4728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5" descr="Безымянный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Криворожского сельского поселения Миллеровского района в 2023 году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20 671,1 тыс. рублей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7181" y="188640"/>
            <a:ext cx="22283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бюджета Криворожского сельского поселения Миллеровского района на 2023-2025 годы </a:t>
            </a:r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33281517"/>
              </p:ext>
            </p:extLst>
          </p:nvPr>
        </p:nvGraphicFramePr>
        <p:xfrm>
          <a:off x="467544" y="1340768"/>
          <a:ext cx="8208912" cy="381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/>
                <a:gridCol w="1738358"/>
                <a:gridCol w="1834934"/>
                <a:gridCol w="1931508"/>
              </a:tblGrid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год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4725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9034,9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7119,3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6448,7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315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8840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8740,7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6812,1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6130,9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8840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294,2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307,2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317,8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8840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здание с подсветк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7620000" cy="56769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</a:t>
            </a:r>
            <a:r>
              <a:rPr lang="ru-RU" sz="9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69670496"/>
              </p:ext>
            </p:extLst>
          </p:nvPr>
        </p:nvGraphicFramePr>
        <p:xfrm>
          <a:off x="899592" y="3459138"/>
          <a:ext cx="8136904" cy="364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736" y="3284984"/>
            <a:ext cx="4752528" cy="3901827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</a:t>
            </a:r>
            <a:r>
              <a:rPr lang="ru-RU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направления бюджетной и налоговой политики Криворожского сельского поселения </a:t>
            </a:r>
          </a:p>
          <a:p>
            <a:pPr lvl="0" algn="ctr"/>
            <a:r>
              <a:rPr lang="ru-RU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2023-2025 годы </a:t>
            </a:r>
          </a:p>
          <a:p>
            <a:pPr lvl="0" algn="ctr"/>
            <a:r>
              <a:rPr lang="ru-RU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Криворожского сельского поселение  от 26.10.2022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№ 77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Криворожского сельского поселения Миллеровского района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17032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2023 год и на плановый период 2024 и 2025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036496" cy="1296144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бюджета  Криворожского сельского поселения Миллеровского района</a:t>
            </a:r>
            <a:b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2023 год и на плановый период 2024 и 2025годов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208288" y="0"/>
            <a:ext cx="935712" cy="354894"/>
          </a:xfr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Криворожского сельского поселения Миллеровского района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2023 год и на плановый период 2024 и 2025 годов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204864"/>
            <a:ext cx="7380312" cy="936104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132856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 ко 2-му чтению бюджета в соответствии с проекта областного закона «Об областном бюджете на 2023 год и на плановый период 2024 и 2025 годов»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0" y="3143248"/>
            <a:ext cx="7704856" cy="1217866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3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1214422"/>
            <a:ext cx="1152128" cy="864097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5849" y="2143116"/>
            <a:ext cx="1368151" cy="1152128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24" y="3500438"/>
            <a:ext cx="936104" cy="576064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9865" y="4286256"/>
            <a:ext cx="1224135" cy="93610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0034" y="3214686"/>
            <a:ext cx="7130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Криворожского сельского поселения, Плана мероприятий по оптимизации расходов Криворожского сельского поселения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596" y="435769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политики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Криворожского сельского поселения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на 2023-2025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480720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Криворожского сельского поселения от 26.1 0.2022 №77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2808312" cy="14401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Стратегия </a:t>
            </a:r>
            <a:r>
              <a:rPr lang="ru-RU" sz="1400" b="1" dirty="0" smtClean="0">
                <a:solidFill>
                  <a:srgbClr val="FFFF00"/>
                </a:solidFill>
              </a:rPr>
              <a:t>социально-экономического развития Криворожского сельского поселения на период до 2024 года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420888"/>
            <a:ext cx="3960440" cy="201622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Сбалансированность бюджета Криворожского сельского поселения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Устойчивость бюджетной системы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Реализация Указов Президента РФ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Достижение целей социально-экономического развития Миллеровского района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1472" y="450057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Криворожского сельского поселения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8640"/>
            <a:ext cx="2809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6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/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Криворожского сельского поселения Миллеровского района </a:t>
            </a:r>
            <a:endParaRPr lang="ru-RU" sz="1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0" name="Рисунок 9" descr="800px-Checkbox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3284984"/>
            <a:ext cx="675694" cy="450181"/>
          </a:xfrm>
          <a:prstGeom prst="rect">
            <a:avLst/>
          </a:prstGeom>
        </p:spPr>
      </p:pic>
      <p:pic>
        <p:nvPicPr>
          <p:cNvPr id="12" name="Рисунок 11" descr="800px-Checkbox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5877272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характеристики бюджета Криворожского сельского поселения Миллеровского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района на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2023, год и на плановый период 2024 и 2025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Адмимнистрация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67546" y="1772816"/>
          <a:ext cx="8280919" cy="4769462"/>
        </p:xfrm>
        <a:graphic>
          <a:graphicData uri="http://schemas.openxmlformats.org/drawingml/2006/table">
            <a:tbl>
              <a:tblPr/>
              <a:tblGrid>
                <a:gridCol w="2571850"/>
                <a:gridCol w="2095581"/>
                <a:gridCol w="1739011"/>
                <a:gridCol w="1874477"/>
              </a:tblGrid>
              <a:tr h="90350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20 671,1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18 990,9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15 583,0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2000" b="1" i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sz="2000" b="1" i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11 636,2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11 871,6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12 134,3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b="1" i="1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9 034,9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7 119,3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6 448,7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20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20 671,1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18 990,9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15 583,0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Профицит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429520" y="0"/>
            <a:ext cx="762000" cy="365760"/>
          </a:xfr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Криворожского сельского поселения Миллеровского района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2023-2025 годы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85720" y="1772816"/>
          <a:ext cx="8571261" cy="4978869"/>
        </p:xfrm>
        <a:graphic>
          <a:graphicData uri="http://schemas.openxmlformats.org/drawingml/2006/table">
            <a:tbl>
              <a:tblPr/>
              <a:tblGrid>
                <a:gridCol w="2378574"/>
                <a:gridCol w="2088232"/>
                <a:gridCol w="1850937"/>
                <a:gridCol w="2253518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r>
                        <a:rPr kumimoji="0" lang="ru-RU" sz="1600" b="1" kern="1200" baseline="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Криворожского сельского поселения</a:t>
                      </a:r>
                      <a:endParaRPr kumimoji="0" lang="ru-RU" sz="16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20 671,1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18 990,9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18 583,0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11 636,2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11 871,6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12 134,3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9 034,9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7 119,3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6 448,7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8 740,7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6 812,1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6 130,9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субсидии</a:t>
                      </a:r>
                      <a:endParaRPr lang="ru-RU" sz="1600" b="1" i="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294,2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307,2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317,8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20 671,1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18 990,9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18 583,0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643834" y="0"/>
            <a:ext cx="762000" cy="366712"/>
          </a:xfrm>
        </p:spPr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проекта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Криворожского сельского поселения Миллеровского района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2023 год</a:t>
            </a:r>
          </a:p>
        </p:txBody>
      </p:sp>
      <p:pic>
        <p:nvPicPr>
          <p:cNvPr id="12295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96136" y="260648"/>
            <a:ext cx="3096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20 671,1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20 671,1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20724</TotalTime>
  <Words>855</Words>
  <Application>Microsoft Office PowerPoint</Application>
  <PresentationFormat>Экран (4:3)</PresentationFormat>
  <Paragraphs>228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10195094</vt:lpstr>
      <vt:lpstr>Городская</vt:lpstr>
      <vt:lpstr>3_Городская</vt:lpstr>
      <vt:lpstr>4_Городская</vt:lpstr>
      <vt:lpstr>19_Городская</vt:lpstr>
      <vt:lpstr>Криворожское сельское поселение   </vt:lpstr>
      <vt:lpstr>Слайд 2</vt:lpstr>
      <vt:lpstr>Слайд 3</vt:lpstr>
      <vt:lpstr>Основные направления бюджетной и налоговой политики  Криворожского сельского поселения   на 2023-2025 годы  </vt:lpstr>
      <vt:lpstr>Основные приоритеты Криворожского сельского поселения </vt:lpstr>
      <vt:lpstr>Слайд 6</vt:lpstr>
      <vt:lpstr>Основные характеристики бюджета Криворожского сельского поселения Миллеровского района на 2023, год и на плановый период 2024 и 2025 годов</vt:lpstr>
      <vt:lpstr>Основные характеристики бюджета Криворожского сельского поселения Миллеровского района на 2023-2025 годы</vt:lpstr>
      <vt:lpstr>Основные параметры проекта бюджета Криворожского сельского поселения Миллеровского района на 2023 год</vt:lpstr>
      <vt:lpstr>  Динамика доходов бюджета Криворожского сельского поселения Миллеровского района.</vt:lpstr>
      <vt:lpstr>Динамика бюджета Криворожского сельского поселения Миллеровского района,                </vt:lpstr>
      <vt:lpstr>Расходы бюджета Криворожского сельского поселения Миллеровского района в 2023 году 20 671,1 тыс. рублей</vt:lpstr>
      <vt:lpstr>Объемы межбюджетных трансфертов бюджета Криворожского сельского поселения Миллеровского района на 2023-2025 годы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Finans</cp:lastModifiedBy>
  <cp:revision>2147</cp:revision>
  <dcterms:created xsi:type="dcterms:W3CDTF">2011-10-21T12:19:44Z</dcterms:created>
  <dcterms:modified xsi:type="dcterms:W3CDTF">2023-01-19T10:07:38Z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